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493" r:id="rId2"/>
    <p:sldId id="380" r:id="rId3"/>
    <p:sldId id="494" r:id="rId4"/>
    <p:sldId id="469" r:id="rId5"/>
    <p:sldId id="491" r:id="rId6"/>
    <p:sldId id="495" r:id="rId7"/>
    <p:sldId id="471" r:id="rId8"/>
    <p:sldId id="472" r:id="rId9"/>
    <p:sldId id="473" r:id="rId10"/>
    <p:sldId id="474" r:id="rId11"/>
    <p:sldId id="475" r:id="rId12"/>
    <p:sldId id="476" r:id="rId13"/>
    <p:sldId id="477" r:id="rId14"/>
    <p:sldId id="478" r:id="rId15"/>
    <p:sldId id="479" r:id="rId16"/>
    <p:sldId id="480" r:id="rId17"/>
    <p:sldId id="481" r:id="rId18"/>
    <p:sldId id="482" r:id="rId19"/>
    <p:sldId id="483" r:id="rId20"/>
    <p:sldId id="484" r:id="rId21"/>
    <p:sldId id="496" r:id="rId22"/>
    <p:sldId id="486" r:id="rId23"/>
    <p:sldId id="487" r:id="rId24"/>
    <p:sldId id="488" r:id="rId25"/>
    <p:sldId id="489" r:id="rId26"/>
    <p:sldId id="492" r:id="rId27"/>
  </p:sldIdLst>
  <p:sldSz cx="9144000" cy="6858000" type="screen4x3"/>
  <p:notesSz cx="6858000" cy="91440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D7A"/>
    <a:srgbClr val="923B00"/>
    <a:srgbClr val="A44200"/>
    <a:srgbClr val="434343"/>
    <a:srgbClr val="704B00"/>
    <a:srgbClr val="406000"/>
    <a:srgbClr val="486C00"/>
    <a:srgbClr val="304800"/>
    <a:srgbClr val="007FA3"/>
    <a:srgbClr val="FDB9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91" autoAdjust="0"/>
    <p:restoredTop sz="96279" autoAdjust="0"/>
  </p:normalViewPr>
  <p:slideViewPr>
    <p:cSldViewPr>
      <p:cViewPr varScale="1">
        <p:scale>
          <a:sx n="92" d="100"/>
          <a:sy n="92" d="100"/>
        </p:scale>
        <p:origin x="90" y="348"/>
      </p:cViewPr>
      <p:guideLst>
        <p:guide orient="horz" pos="2160"/>
        <p:guide pos="2880"/>
      </p:guideLst>
    </p:cSldViewPr>
  </p:slideViewPr>
  <p:outlineViewPr>
    <p:cViewPr>
      <p:scale>
        <a:sx n="33" d="100"/>
        <a:sy n="33" d="100"/>
      </p:scale>
      <p:origin x="0" y="-12750"/>
    </p:cViewPr>
  </p:outlineViewPr>
  <p:notesTextViewPr>
    <p:cViewPr>
      <p:scale>
        <a:sx n="1" d="1"/>
        <a:sy n="1" d="1"/>
      </p:scale>
      <p:origin x="0" y="0"/>
    </p:cViewPr>
  </p:notesTextViewPr>
  <p:notesViewPr>
    <p:cSldViewPr>
      <p:cViewPr varScale="1">
        <p:scale>
          <a:sx n="55" d="100"/>
          <a:sy n="55" d="100"/>
        </p:scale>
        <p:origin x="-225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7/7/2017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7/7/2017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1) MathType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3) NVDA Reader (free versions available)</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a typeface="ＭＳ Ｐゴシック" pitchFamily="34" charset="-128"/>
              </a:rPr>
              <a:t>Welcome to this Organizational Behavior course that uses the 17</a:t>
            </a:r>
            <a:r>
              <a:rPr lang="en-US" baseline="30000" dirty="0" smtClean="0">
                <a:ea typeface="ＭＳ Ｐゴシック" pitchFamily="34" charset="-128"/>
              </a:rPr>
              <a:t>th</a:t>
            </a:r>
            <a:r>
              <a:rPr lang="en-US" dirty="0" smtClean="0">
                <a:ea typeface="ＭＳ Ｐゴシック" pitchFamily="34" charset="-128"/>
              </a:rPr>
              <a:t> edition of the textbook, </a:t>
            </a:r>
            <a:r>
              <a:rPr lang="en-US" i="1" dirty="0" smtClean="0">
                <a:ea typeface="ＭＳ Ｐゴシック" pitchFamily="34" charset="-128"/>
              </a:rPr>
              <a:t>Organizational Behavior</a:t>
            </a:r>
            <a:r>
              <a:rPr lang="en-US" dirty="0" smtClean="0">
                <a:ea typeface="ＭＳ Ｐゴシック" pitchFamily="34" charset="-128"/>
              </a:rPr>
              <a:t> by Robbins and Judge. This is considered among the most widely used OB textbooks in the world. Robbins and Judge are recognized as definitive aggregators of OB concepts, applications, and practices. The course and this book will provide you with a resource that will benefit you throughout your degree program and your professional </a:t>
            </a:r>
            <a:r>
              <a:rPr lang="en-US" smtClean="0">
                <a:ea typeface="ＭＳ Ｐゴシック" pitchFamily="34" charset="-128"/>
              </a:rPr>
              <a:t>life.</a:t>
            </a:r>
            <a:endParaRPr lang="en-US" dirty="0" smtClean="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2407625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Times New Roman" pitchFamily="18" charset="0"/>
              </a:rPr>
              <a:t>Race is a controversial issue and research shows members of racial and ethnic minorities perceive discrimination in the workplace. More specifically, studies indicate that people in the workplace do identify more with people like themselves; so in some cases, opportunities may be given to people based on the fact that they are like their supervisor, rather than on their merits. Keep in mind, though, that research has found no significant differences in race or ethnic backgrounds related to absence rates, applied social skills, or accident rates, and that discrimination can lead to higher turnover.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p14="http://schemas.microsoft.com/office/powerpoint/2010/main" val="29001345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Times New Roman" pitchFamily="18" charset="0"/>
              </a:rPr>
              <a:t>According to the U.S. Equal Employment</a:t>
            </a:r>
            <a:r>
              <a:rPr lang="en-US" baseline="0" dirty="0" smtClean="0">
                <a:latin typeface="Times New Roman" pitchFamily="18" charset="0"/>
              </a:rPr>
              <a:t> Opportunity Commission,</a:t>
            </a:r>
            <a:r>
              <a:rPr lang="en-US" dirty="0" smtClean="0">
                <a:latin typeface="Times New Roman" pitchFamily="18" charset="0"/>
              </a:rPr>
              <a:t> a person with a disability is one who has a physical or mental impairment that limits one or more major life activities. The Americans with Disabilities Act of 1990 requires employers to make “reasonable accommodation” for disabilities. Even so, individuals with disabilities continue to face bias in the workplace.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p14="http://schemas.microsoft.com/office/powerpoint/2010/main" val="4273573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a:r>
              <a:rPr lang="en-US" dirty="0" smtClean="0">
                <a:latin typeface="Times New Roman" panose="02020603050405020304" pitchFamily="18" charset="0"/>
                <a:cs typeface="Times New Roman" panose="02020603050405020304" pitchFamily="18" charset="0"/>
              </a:rPr>
              <a:t>As a result of recent changes to the Americans with Disabilities Act Amendments Act of 2008, U.S. organizations must accommodate employees with a very broad range of impairments such as sensory disabilities, chronic illness or pain, cognitive or learning impairments, sleep disorders, and psychological challenges.  However, employees must disclose their conditions to their employers in order to be eligible for workplace accommodations and employment protection. </a:t>
            </a:r>
            <a:endParaRPr lang="en-US" dirty="0" smtClean="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12</a:t>
            </a:fld>
            <a:endParaRPr lang="en-US" dirty="0"/>
          </a:p>
        </p:txBody>
      </p:sp>
    </p:spTree>
    <p:extLst>
      <p:ext uri="{BB962C8B-B14F-4D97-AF65-F5344CB8AC3E}">
        <p14:creationId xmlns:p14="http://schemas.microsoft.com/office/powerpoint/2010/main" val="27754983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Times New Roman" pitchFamily="18" charset="0"/>
              </a:rPr>
              <a:t>Tenure refers to the length of time people have been on the job. Tenure is often seen as a positive, as it signifies that people are happy with their employment because they have remained in their job for a long period of time. Therefore, employees with long tenure tend to be more productive, call in sick less frequently, and don’t leave the organization as readily. </a:t>
            </a:r>
          </a:p>
          <a:p>
            <a:pPr eaLnBrk="1" hangingPunct="1">
              <a:spcBef>
                <a:spcPct val="0"/>
              </a:spcBef>
            </a:pPr>
            <a:endParaRPr lang="en-US" dirty="0" smtClean="0">
              <a:latin typeface="Times New Roman" pitchFamily="18" charset="0"/>
            </a:endParaRPr>
          </a:p>
          <a:p>
            <a:pPr eaLnBrk="1" hangingPunct="1">
              <a:spcBef>
                <a:spcPct val="0"/>
              </a:spcBef>
            </a:pPr>
            <a:r>
              <a:rPr lang="en-US" dirty="0" smtClean="0">
                <a:latin typeface="Times New Roman" pitchFamily="18" charset="0"/>
              </a:rPr>
              <a:t>Discrimination based on religion is prohibited in the United States; however, it continues to be an issue in the workplace. Muslims in particular may face discrimination, but bias against other religious beliefs exists as well. In fact, religious discrimination claims represent an increasing share of all discrimination claims in the United States.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p14="http://schemas.microsoft.com/office/powerpoint/2010/main" val="2091596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Times New Roman" pitchFamily="18" charset="0"/>
              </a:rPr>
              <a:t>Sexual orientation and gender identity are not protected by federal law and as a result, they are handled differently by most employers. These characteristics are often dealt with as if they are federally-protected characteristics</a:t>
            </a:r>
            <a:r>
              <a:rPr lang="en-US" baseline="0" dirty="0" smtClean="0">
                <a:latin typeface="Times New Roman" pitchFamily="18" charset="0"/>
              </a:rPr>
              <a:t> even though they are not,</a:t>
            </a:r>
            <a:r>
              <a:rPr lang="en-US" dirty="0" smtClean="0">
                <a:latin typeface="Times New Roman" pitchFamily="18" charset="0"/>
              </a:rPr>
              <a:t> in order to discourage discriminatory behavior.</a:t>
            </a:r>
            <a:r>
              <a:rPr lang="en-US" baseline="0" dirty="0" smtClean="0">
                <a:latin typeface="Times New Roman" pitchFamily="18" charset="0"/>
              </a:rPr>
              <a:t> </a:t>
            </a:r>
            <a:r>
              <a:rPr lang="en-US" dirty="0" smtClean="0">
                <a:latin typeface="Times New Roman" pitchFamily="18" charset="0"/>
              </a:rPr>
              <a:t>For example, about 90 percent of </a:t>
            </a:r>
            <a:r>
              <a:rPr lang="en-US" i="1" dirty="0" smtClean="0">
                <a:latin typeface="Times New Roman" pitchFamily="18" charset="0"/>
              </a:rPr>
              <a:t>Fortune 500 </a:t>
            </a:r>
            <a:r>
              <a:rPr lang="en-US" i="0" dirty="0" smtClean="0">
                <a:latin typeface="Times New Roman" pitchFamily="18" charset="0"/>
              </a:rPr>
              <a:t>companies have policies on sexual orientation and roughly half have policies on gender identity. This is a big change from just a few years ago, and there are indications that legislation may soon be in place to protect gay, lesbian, bisexual, and transgender employees. </a:t>
            </a:r>
            <a:endParaRPr lang="en-US" dirty="0" smtClean="0">
              <a:latin typeface="Times New Roman" pitchFamily="18" charset="0"/>
            </a:endParaRPr>
          </a:p>
          <a:p>
            <a:pPr eaLnBrk="1" hangingPunct="1">
              <a:spcBef>
                <a:spcPct val="0"/>
              </a:spcBef>
            </a:pPr>
            <a:endParaRPr lang="en-US" dirty="0" smtClean="0">
              <a:latin typeface="Times New Roman" pitchFamily="18" charset="0"/>
            </a:endParaRPr>
          </a:p>
          <a:p>
            <a:pPr eaLnBrk="1" hangingPunct="1">
              <a:spcBef>
                <a:spcPct val="0"/>
              </a:spcBef>
            </a:pPr>
            <a:r>
              <a:rPr lang="en-US" dirty="0" smtClean="0">
                <a:latin typeface="Times New Roman" pitchFamily="18" charset="0"/>
              </a:rPr>
              <a:t>Finally, it is important for companies to respect and accommodate the cultural identities of their employees. </a:t>
            </a:r>
          </a:p>
          <a:p>
            <a:pPr eaLnBrk="1" hangingPunct="1">
              <a:spcBef>
                <a:spcPct val="0"/>
              </a:spcBef>
            </a:pPr>
            <a:endParaRPr lang="en-US" dirty="0" smtClean="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14</a:t>
            </a:fld>
            <a:endParaRPr lang="en-US" dirty="0"/>
          </a:p>
        </p:txBody>
      </p:sp>
    </p:spTree>
    <p:extLst>
      <p:ext uri="{BB962C8B-B14F-4D97-AF65-F5344CB8AC3E}">
        <p14:creationId xmlns:p14="http://schemas.microsoft.com/office/powerpoint/2010/main" val="7699413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Times New Roman" pitchFamily="18" charset="0"/>
              </a:rPr>
              <a:t>Ability is an individual’s capacity to perform job tasks. An individual’s overall abilities are comprised of intellectual abilities and physical abilities. </a:t>
            </a:r>
            <a:endParaRPr lang="en-US" dirty="0" smtClean="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p14="http://schemas.microsoft.com/office/powerpoint/2010/main" val="32350596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Times New Roman" pitchFamily="18" charset="0"/>
              </a:rPr>
              <a:t>Intellectual abilities are those needed to perform mental activities. These would include abilities like critical thinking, reasoning, and problem solving. In most cultures, high value is placed on intelligence and it is easy to see why. Smart people tend to earn more money, attain higher levels of education, and be leaders. </a:t>
            </a:r>
            <a:endParaRPr lang="en-US" dirty="0" smtClean="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16</a:t>
            </a:fld>
            <a:endParaRPr lang="en-US" dirty="0"/>
          </a:p>
        </p:txBody>
      </p:sp>
    </p:spTree>
    <p:extLst>
      <p:ext uri="{BB962C8B-B14F-4D97-AF65-F5344CB8AC3E}">
        <p14:creationId xmlns:p14="http://schemas.microsoft.com/office/powerpoint/2010/main" val="2012702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t>The seven most frequently cited dimensions making up intellectual abilities are number aptitude, verbal comprehension, perceptual speed, inductive reasoning, deductive reasoning, spatial visualization, and memory. </a:t>
            </a:r>
          </a:p>
          <a:p>
            <a:pPr eaLnBrk="1" hangingPunct="1">
              <a:spcBef>
                <a:spcPct val="0"/>
              </a:spcBef>
            </a:pPr>
            <a:endParaRPr lang="en-US" dirty="0" smtClean="0"/>
          </a:p>
          <a:p>
            <a:pPr eaLnBrk="1" hangingPunct="1">
              <a:spcBef>
                <a:spcPct val="0"/>
              </a:spcBef>
            </a:pPr>
            <a:r>
              <a:rPr lang="en-US" dirty="0" smtClean="0"/>
              <a:t>Exhibit 2-2 describes these dimensions. If you score high on verbal comprehension, you’re more likely to also score high on spatial visualization. Evidence strongly supports the idea that the structures and measures of intellectual abilities generalize across cultures. </a:t>
            </a: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17</a:t>
            </a:fld>
            <a:endParaRPr lang="en-US" dirty="0"/>
          </a:p>
        </p:txBody>
      </p:sp>
    </p:spTree>
    <p:extLst>
      <p:ext uri="{BB962C8B-B14F-4D97-AF65-F5344CB8AC3E}">
        <p14:creationId xmlns:p14="http://schemas.microsoft.com/office/powerpoint/2010/main" val="3158137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Times New Roman" pitchFamily="18" charset="0"/>
              </a:rPr>
              <a:t>Physical abilities are needed when performance requires physical activity to complete a task. Research has identified nine basic abilities that are needed to perform physical tasks</a:t>
            </a:r>
            <a:r>
              <a:rPr lang="en-US" baseline="0" dirty="0" smtClean="0">
                <a:latin typeface="Times New Roman" pitchFamily="18" charset="0"/>
              </a:rPr>
              <a:t> – they are shown in the following slide. </a:t>
            </a:r>
            <a:r>
              <a:rPr lang="en-US" dirty="0" smtClean="0">
                <a:latin typeface="Times New Roman" pitchFamily="18" charset="0"/>
              </a:rPr>
              <a:t>Managers need to identify which of these abilities are necessary for specific jobs, and then ensure that people in those jobs have the necessary abilities to do their jobs successfully.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18</a:t>
            </a:fld>
            <a:endParaRPr lang="en-US" dirty="0"/>
          </a:p>
        </p:txBody>
      </p:sp>
    </p:spTree>
    <p:extLst>
      <p:ext uri="{BB962C8B-B14F-4D97-AF65-F5344CB8AC3E}">
        <p14:creationId xmlns:p14="http://schemas.microsoft.com/office/powerpoint/2010/main" val="40703040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Times New Roman" pitchFamily="18" charset="0"/>
              </a:rPr>
              <a:t>Exhibit 2-3 shows the nine basic physical abilities needed to perform physical tasks. Strength factors include dynamic strength, trunk strength, static strength, and explosive strength. Flexibility factors include both components of extent flexibility and dynamic flexibility. Other factors include body coordination, balance, and stamina.</a:t>
            </a:r>
          </a:p>
          <a:p>
            <a:pPr eaLnBrk="1" hangingPunct="1">
              <a:spcBef>
                <a:spcPct val="0"/>
              </a:spcBef>
            </a:pPr>
            <a:endParaRPr lang="en-US" dirty="0" smtClean="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19</a:t>
            </a:fld>
            <a:endParaRPr lang="en-US" dirty="0"/>
          </a:p>
        </p:txBody>
      </p:sp>
    </p:spTree>
    <p:extLst>
      <p:ext uri="{BB962C8B-B14F-4D97-AF65-F5344CB8AC3E}">
        <p14:creationId xmlns:p14="http://schemas.microsoft.com/office/powerpoint/2010/main" val="1956024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t>After studying this chapter, you should be able to:</a:t>
            </a:r>
          </a:p>
          <a:p>
            <a:pPr marL="285750" indent="-171450">
              <a:buClr>
                <a:srgbClr val="FF9900"/>
              </a:buClr>
              <a:buFont typeface="Arial" pitchFamily="34" charset="0"/>
              <a:buChar char="•"/>
              <a:defRPr/>
            </a:pPr>
            <a:r>
              <a:rPr lang="en-US" sz="1200" dirty="0" smtClean="0"/>
              <a:t>Describe the two major forms of workplace diversity.</a:t>
            </a:r>
          </a:p>
          <a:p>
            <a:pPr marL="285750" indent="-171450">
              <a:buClr>
                <a:srgbClr val="FF9900"/>
              </a:buClr>
              <a:buFont typeface="Arial" pitchFamily="34" charset="0"/>
              <a:buChar char="•"/>
              <a:defRPr/>
            </a:pPr>
            <a:r>
              <a:rPr lang="en-US" sz="1200" dirty="0" smtClean="0"/>
              <a:t>Demonstrate how workplace discrimination undermines organizational effectiveness.</a:t>
            </a:r>
          </a:p>
          <a:p>
            <a:pPr marL="285750" indent="-171450">
              <a:buFont typeface="Arial" panose="020B0604020202020204" pitchFamily="34" charset="0"/>
              <a:buChar char="•"/>
              <a:defRPr/>
            </a:pPr>
            <a:r>
              <a:rPr lang="en-US" dirty="0" smtClean="0"/>
              <a:t>Describe how the key biographical characteristics are relevant to OB.</a:t>
            </a:r>
          </a:p>
          <a:p>
            <a:pPr marL="285750" indent="-171450">
              <a:buFont typeface="Arial" panose="020B0604020202020204" pitchFamily="34" charset="0"/>
              <a:buChar char="•"/>
              <a:defRPr/>
            </a:pPr>
            <a:r>
              <a:rPr lang="en-US" dirty="0" smtClean="0"/>
              <a:t>Explain how other differentiating characteristics factor into OB.</a:t>
            </a:r>
          </a:p>
          <a:p>
            <a:pPr marL="285750" indent="-171450" eaLnBrk="1" fontAlgn="auto" hangingPunct="1">
              <a:spcAft>
                <a:spcPts val="0"/>
              </a:spcAft>
              <a:buFont typeface="Arial" panose="020B0604020202020204" pitchFamily="34" charset="0"/>
              <a:buChar char="•"/>
              <a:defRPr/>
            </a:pPr>
            <a:r>
              <a:rPr lang="en-US" dirty="0" smtClean="0"/>
              <a:t>Demonstrate the relevance of intellectual and physical abilities to OB.</a:t>
            </a:r>
          </a:p>
          <a:p>
            <a:pPr marL="285750" indent="-171450" eaLnBrk="1" fontAlgn="auto" hangingPunct="1">
              <a:spcAft>
                <a:spcPts val="0"/>
              </a:spcAft>
              <a:buFont typeface="Arial" panose="020B0604020202020204" pitchFamily="34" charset="0"/>
              <a:buChar char="•"/>
              <a:defRPr/>
            </a:pPr>
            <a:r>
              <a:rPr lang="en-US" dirty="0" smtClean="0"/>
              <a:t>Describe how organizations manage diversity effectively.</a:t>
            </a:r>
            <a:endParaRPr lang="en-US" altLang="en-US" sz="1200" dirty="0" smtClean="0">
              <a:solidFill>
                <a:schemeClr val="tx1">
                  <a:lumMod val="75000"/>
                  <a:lumOff val="25000"/>
                </a:schemeClr>
              </a:solidFill>
              <a:ea typeface="ＭＳ Ｐゴシック" pitchFamily="34" charset="-128"/>
              <a:cs typeface="Lucida Sans Unicode" pitchFamily="34"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p14="http://schemas.microsoft.com/office/powerpoint/2010/main" val="32547142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i="1" dirty="0" smtClean="0">
                <a:latin typeface="Times New Roman" pitchFamily="18" charset="0"/>
              </a:rPr>
              <a:t>Diversity management </a:t>
            </a:r>
            <a:r>
              <a:rPr lang="en-US" i="0" dirty="0" smtClean="0">
                <a:latin typeface="Times New Roman" pitchFamily="18" charset="0"/>
              </a:rPr>
              <a:t>makes everyone more aware of and sensitive to the needs and differences of others. Diversity management programs are more successful when they are the norm for everyone, rather than just for certain groups of employees.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20</a:t>
            </a:fld>
            <a:endParaRPr lang="en-US" dirty="0"/>
          </a:p>
        </p:txBody>
      </p:sp>
    </p:spTree>
    <p:extLst>
      <p:ext uri="{BB962C8B-B14F-4D97-AF65-F5344CB8AC3E}">
        <p14:creationId xmlns:p14="http://schemas.microsoft.com/office/powerpoint/2010/main" val="33819991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spcBef>
                <a:spcPct val="0"/>
              </a:spcBef>
            </a:pPr>
            <a:r>
              <a:rPr lang="en-US" dirty="0" smtClean="0">
                <a:latin typeface="Times New Roman" pitchFamily="18" charset="0"/>
              </a:rPr>
              <a:t>Managing diversity effectively begins by attracting, selecting, developing, and retaining employees who can operate and excel in a workplace with diverse individuals, viewpoints, and ideas. These efforts are then complemented by effectively managing diversity in groups and ensuring that strong diversity programs are in place.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21</a:t>
            </a:fld>
            <a:endParaRPr lang="en-US" dirty="0"/>
          </a:p>
        </p:txBody>
      </p:sp>
    </p:spTree>
    <p:extLst>
      <p:ext uri="{BB962C8B-B14F-4D97-AF65-F5344CB8AC3E}">
        <p14:creationId xmlns:p14="http://schemas.microsoft.com/office/powerpoint/2010/main" val="1520879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i="0" dirty="0" smtClean="0">
                <a:latin typeface="Times New Roman" pitchFamily="18" charset="0"/>
              </a:rPr>
              <a:t>Attracting, selecting, developing, and retaining diverse employees are important to the process.  Recruiting messages should be targeted to specific demographic groups that are underrepresented in the workforce. In addition, fairness and objectivity in the selection process will help ensure that one’s </a:t>
            </a:r>
            <a:r>
              <a:rPr lang="en-US" i="1" dirty="0" smtClean="0">
                <a:latin typeface="Times New Roman" pitchFamily="18" charset="0"/>
              </a:rPr>
              <a:t>qualifications</a:t>
            </a:r>
            <a:r>
              <a:rPr lang="en-US" i="0" dirty="0" smtClean="0">
                <a:latin typeface="Times New Roman" pitchFamily="18" charset="0"/>
              </a:rPr>
              <a:t> are emphasized, rather than demographic characteristics. Creating a positive diversity climate is essential for minimizing turnover and increasing commitment to the organization.</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22</a:t>
            </a:fld>
            <a:endParaRPr lang="en-US" dirty="0"/>
          </a:p>
        </p:txBody>
      </p:sp>
    </p:spTree>
    <p:extLst>
      <p:ext uri="{BB962C8B-B14F-4D97-AF65-F5344CB8AC3E}">
        <p14:creationId xmlns:p14="http://schemas.microsoft.com/office/powerpoint/2010/main" val="35772474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i="0" dirty="0" smtClean="0">
                <a:latin typeface="Times New Roman" pitchFamily="18" charset="0"/>
              </a:rPr>
              <a:t>Working in group settings is common in most contemporary workplaces. To be effective members of a group, employees need a common way of looking at and accomplishing major tasks,</a:t>
            </a:r>
            <a:r>
              <a:rPr lang="en-US" i="0" baseline="0" dirty="0" smtClean="0">
                <a:latin typeface="Times New Roman" pitchFamily="18" charset="0"/>
              </a:rPr>
              <a:t> as well as </a:t>
            </a:r>
            <a:r>
              <a:rPr lang="en-US" i="0" dirty="0" smtClean="0">
                <a:latin typeface="Times New Roman" pitchFamily="18" charset="0"/>
              </a:rPr>
              <a:t>good communication skills. Emphasizing higher-level similarities can also increase the effectiveness of groups.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23</a:t>
            </a:fld>
            <a:endParaRPr lang="en-US" dirty="0"/>
          </a:p>
        </p:txBody>
      </p:sp>
    </p:spTree>
    <p:extLst>
      <p:ext uri="{BB962C8B-B14F-4D97-AF65-F5344CB8AC3E}">
        <p14:creationId xmlns:p14="http://schemas.microsoft.com/office/powerpoint/2010/main" val="33946446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t>Effective diversity programs have three components. First, they teach managers about the legal framework for equal employment opportunity and encourage fair treatment of all people regardless of their demographic characteristics. Second, they teach managers how a diverse workforce will be better able to serve a diverse market of customers and clients. Finally, they foster personal development practices that bring out the skills and abilities of all workers, acknowledging how differences in perspective can be a valuable way to improve performance for everyone.</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24</a:t>
            </a:fld>
            <a:endParaRPr lang="en-US" dirty="0"/>
          </a:p>
        </p:txBody>
      </p:sp>
    </p:spTree>
    <p:extLst>
      <p:ext uri="{BB962C8B-B14F-4D97-AF65-F5344CB8AC3E}">
        <p14:creationId xmlns:p14="http://schemas.microsoft.com/office/powerpoint/2010/main" val="16878667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defRPr/>
            </a:pPr>
            <a:r>
              <a:rPr lang="en-US" sz="1200" dirty="0" smtClean="0"/>
              <a:t>Understand your organization's anti-discrimination policies thoroughly and share them with your employees.</a:t>
            </a:r>
          </a:p>
          <a:p>
            <a:pPr marL="228600" indent="-228600">
              <a:buFont typeface="+mj-lt"/>
              <a:buAutoNum type="arabicPeriod"/>
              <a:defRPr/>
            </a:pPr>
            <a:r>
              <a:rPr lang="en-US" sz="1200" dirty="0" smtClean="0"/>
              <a:t>Assess and challenge your stereotype beliefs to increase your objectivity.</a:t>
            </a:r>
          </a:p>
          <a:p>
            <a:pPr marL="228600" indent="-228600">
              <a:buFont typeface="+mj-lt"/>
              <a:buAutoNum type="arabicPeriod"/>
              <a:defRPr/>
            </a:pPr>
            <a:r>
              <a:rPr lang="en-US" sz="1200" dirty="0" smtClean="0"/>
              <a:t>Look beyond readily observable biographical characteristics and consider the individual’s capabilities before making management decisions. </a:t>
            </a:r>
          </a:p>
          <a:p>
            <a:pPr marL="228600" indent="-228600">
              <a:buFont typeface="+mj-lt"/>
              <a:buAutoNum type="arabicPeriod"/>
              <a:defRPr/>
            </a:pPr>
            <a:r>
              <a:rPr lang="en-US" sz="1200" dirty="0" smtClean="0"/>
              <a:t>Fully evaluate what accommodations a person with disabilities will need and then fine-tune a job to that person’s abilities.</a:t>
            </a:r>
          </a:p>
          <a:p>
            <a:pPr marL="228600" indent="-228600">
              <a:buFont typeface="+mj-lt"/>
              <a:buAutoNum type="arabicPeriod"/>
              <a:defRPr/>
            </a:pPr>
            <a:r>
              <a:rPr lang="en-US" sz="1200" dirty="0" smtClean="0"/>
              <a:t>Seek to understand and respect the unique biographical characteristics of your employees; a fair but individualistic approach yields the best performance.</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25</a:t>
            </a:fld>
            <a:endParaRPr lang="en-US" dirty="0"/>
          </a:p>
        </p:txBody>
      </p:sp>
    </p:spTree>
    <p:extLst>
      <p:ext uri="{BB962C8B-B14F-4D97-AF65-F5344CB8AC3E}">
        <p14:creationId xmlns:p14="http://schemas.microsoft.com/office/powerpoint/2010/main" val="3247419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Times New Roman" pitchFamily="18" charset="0"/>
              </a:rPr>
              <a:t>Everyone brings differences to the organizations where they work. These differences can create energy and excitement in the workplace, but they can also cause conflict. So it is important that we have an understanding of how diversity works in organizations.  </a:t>
            </a:r>
          </a:p>
          <a:p>
            <a:pPr eaLnBrk="1" hangingPunct="1">
              <a:spcBef>
                <a:spcPct val="0"/>
              </a:spcBef>
            </a:pPr>
            <a:endParaRPr lang="en-US" dirty="0" smtClean="0">
              <a:latin typeface="Times New Roman" pitchFamily="18" charset="0"/>
            </a:endParaRPr>
          </a:p>
          <a:p>
            <a:pPr eaLnBrk="1" hangingPunct="1">
              <a:spcBef>
                <a:spcPct val="0"/>
              </a:spcBef>
            </a:pPr>
            <a:r>
              <a:rPr lang="en-US" dirty="0" smtClean="0">
                <a:latin typeface="Times New Roman" pitchFamily="18" charset="0"/>
              </a:rPr>
              <a:t>When we look at the workplace, we recognize two levels of diversity. Surface-level diversity represents the characteristics that are easily observed such as race, gender, age, etc. Deep-level diversity represents the aspects that are more difficult to see at first glance such as values, personality, and work preferences.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p14="http://schemas.microsoft.com/office/powerpoint/2010/main" val="3348429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Times New Roman" pitchFamily="18" charset="0"/>
              </a:rPr>
              <a:t>Managing diversity effectively requires working to eliminate unfair discrimination. The act of </a:t>
            </a:r>
            <a:r>
              <a:rPr lang="en-US" i="1" dirty="0" smtClean="0">
                <a:latin typeface="Times New Roman" pitchFamily="18" charset="0"/>
              </a:rPr>
              <a:t>discrimination</a:t>
            </a:r>
            <a:r>
              <a:rPr lang="en-US" dirty="0" smtClean="0">
                <a:latin typeface="Times New Roman" pitchFamily="18" charset="0"/>
              </a:rPr>
              <a:t> means to note differences between things, which isn’t a bad thing. However, when we allow our behavior to be influenced by stereotypes about groups of people, unfair discrimination can be harmful to organizations and employees. Recognizing people for their abilities rather than assumptions of stereotypes is an important part of OB and its application to the work environment.</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p14="http://schemas.microsoft.com/office/powerpoint/2010/main" val="1378785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t>This Exhibit lists definitions and examples of different types of discrimination. Increasing legal scrutiny and social disapproval have reduced most overt forms of discrimination, but less obvious discrimination, like incivility or exclusion, continue to exist. This type of discrimination can be difficult to eliminate because it’s less easily observed, and because it’s not always intentional. Even so, it can have serious negative implications for an organization including reduced productivity, increased turnover, and increased conflict among employees.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p14="http://schemas.microsoft.com/office/powerpoint/2010/main" val="393203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t>This Exhibit lists definitions and examples of different types of discrimination. Increasing legal scrutiny and social disapproval have reduced most overt forms of discrimination, but less obvious discrimination, like incivility or exclusion, continue to exist. This type of discrimination can be difficult to eliminate because it’s less easily observed, and because it’s not always intentional. Even so, it can have serious negative implications for an organization including reduced productivity, increased turnover, and increased conflict among employees.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p14="http://schemas.microsoft.com/office/powerpoint/2010/main" val="2934826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Times New Roman" pitchFamily="18" charset="0"/>
              </a:rPr>
              <a:t>Biographical characteristics typically include age, gender, and race, and represent many of the surface-level aspects of diversity. We can usually find out about these from personnel records. Because biological characteristics can be the basis for discrimination, it’s important to understand how they are related to work outcomes.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p14="http://schemas.microsoft.com/office/powerpoint/2010/main" val="2282449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latin typeface="Times New Roman" pitchFamily="18" charset="0"/>
              </a:rPr>
              <a:t>Age is an increasingly relevant characteristic as the workforce is aging. Older workers bring with them a wealth of knowledge and experience, but the misperception is that productivity often declines with age. Whether this is true or not, it is a perception people act upon and will affect the workplace.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p14="http://schemas.microsoft.com/office/powerpoint/2010/main" val="4065129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Times New Roman" pitchFamily="18" charset="0"/>
              </a:rPr>
              <a:t>Another biological characteristic is sex. In studying gender in the workplace, it has been found that there are very few differences between men and women that impact job performance. However, women still earn less money than men for the same positions and working mothers may face additional bias that limits their professional opportunities.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p14="http://schemas.microsoft.com/office/powerpoint/2010/main" val="24503964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7/7/2017</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3" name="TextBox 12"/>
          <p:cNvSpPr txBox="1"/>
          <p:nvPr userDrawn="1"/>
        </p:nvSpPr>
        <p:spPr>
          <a:xfrm>
            <a:off x="2590800" y="6437147"/>
            <a:ext cx="6104546" cy="276999"/>
          </a:xfrm>
          <a:prstGeom prst="rect">
            <a:avLst/>
          </a:prstGeom>
          <a:noFill/>
        </p:spPr>
        <p:txBody>
          <a:bodyPr wrap="square" rtlCol="0">
            <a:spAutoFit/>
          </a:bodyPr>
          <a:lstStyle/>
          <a:p>
            <a:pPr algn="ctr">
              <a:defRPr/>
            </a:pPr>
            <a:r>
              <a:rPr lang="en-US" altLang="en-US" sz="1200" dirty="0" smtClean="0">
                <a:latin typeface="Verdana" panose="020B0604030504040204" pitchFamily="34" charset="0"/>
                <a:ea typeface="Verdana" panose="020B0604030504040204" pitchFamily="34" charset="0"/>
                <a:cs typeface="Verdana" panose="020B0604030504040204" pitchFamily="34" charset="0"/>
              </a:rPr>
              <a:t>Copyright © 2017, 2015, 2013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pic>
        <p:nvPicPr>
          <p:cNvPr id="14" name="Picture 13"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val="887980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4" name="Date Placeholder 13"/>
          <p:cNvSpPr>
            <a:spLocks noGrp="1"/>
          </p:cNvSpPr>
          <p:nvPr>
            <p:ph type="dt" sz="half" idx="10"/>
          </p:nvPr>
        </p:nvSpPr>
        <p:spPr/>
        <p:txBody>
          <a:bodyPr/>
          <a:lstStyle/>
          <a:p>
            <a:fld id="{A9DF6EFB-3F44-496C-A842-1E0B3D3B975A}" type="datetimeFigureOut">
              <a:rPr lang="en-US" smtClean="0"/>
              <a:pPr/>
              <a:t>7/7/2017</a:t>
            </a:fld>
            <a:endParaRPr lang="en-US" dirty="0"/>
          </a:p>
        </p:txBody>
      </p:sp>
      <p:sp>
        <p:nvSpPr>
          <p:cNvPr id="15" name="Slide Number Placeholder 14"/>
          <p:cNvSpPr>
            <a:spLocks noGrp="1"/>
          </p:cNvSpPr>
          <p:nvPr>
            <p:ph type="sldNum" sz="quarter" idx="11"/>
          </p:nvPr>
        </p:nvSpPr>
        <p:spPr/>
        <p:txBody>
          <a:bodyPr/>
          <a:lstStyle/>
          <a:p>
            <a:fld id="{200B2350-5261-4F5C-9DF5-EF0D264FC8D2}"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3754704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Click to edit Master title style</a:t>
            </a:r>
            <a:endParaRPr lang="en-US" dirty="0"/>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7/7/2017</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7/7/2017</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7" name="TextBox 6"/>
          <p:cNvSpPr txBox="1"/>
          <p:nvPr userDrawn="1"/>
        </p:nvSpPr>
        <p:spPr>
          <a:xfrm>
            <a:off x="2590800" y="6437147"/>
            <a:ext cx="6104546" cy="276999"/>
          </a:xfrm>
          <a:prstGeom prst="rect">
            <a:avLst/>
          </a:prstGeom>
          <a:noFill/>
        </p:spPr>
        <p:txBody>
          <a:bodyPr wrap="square" rtlCol="0">
            <a:spAutoFit/>
          </a:bodyPr>
          <a:lstStyle/>
          <a:p>
            <a:pPr algn="ctr">
              <a:defRPr/>
            </a:pPr>
            <a:r>
              <a:rPr lang="en-US" altLang="en-US" sz="1200" dirty="0" smtClean="0">
                <a:latin typeface="Verdana" panose="020B0604030504040204" pitchFamily="34" charset="0"/>
                <a:ea typeface="Verdana" panose="020B0604030504040204" pitchFamily="34" charset="0"/>
                <a:cs typeface="Verdana" panose="020B0604030504040204" pitchFamily="34" charset="0"/>
              </a:rPr>
              <a:t>Copyright © 2017, 2015, 2013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pic>
        <p:nvPicPr>
          <p:cNvPr id="11" name="Picture 10"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val="3711136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sp>
        <p:nvSpPr>
          <p:cNvPr id="3" name="Text Placeholder 2"/>
          <p:cNvSpPr>
            <a:spLocks noGrp="1"/>
          </p:cNvSpPr>
          <p:nvPr>
            <p:ph type="body" sz="quarter" idx="16"/>
          </p:nvPr>
        </p:nvSpPr>
        <p:spPr>
          <a:xfrm>
            <a:off x="4191000" y="6126163"/>
            <a:ext cx="4572000" cy="503237"/>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val="28885278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val="2981062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7/7/2017</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Click to add Learning Objective(s)</a:t>
            </a:r>
            <a:endParaRPr lang="en-US" dirty="0"/>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7/7/2017</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7/7/2017</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7/7/2017</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smtClean="0"/>
              <a:t>Click to add figure number and title</a:t>
            </a:r>
            <a:endParaRPr lang="en-US" dirty="0"/>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add caption</a:t>
            </a:r>
            <a:endParaRPr lang="en-US" dirty="0"/>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7/7/2017</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Box 11"/>
          <p:cNvSpPr txBox="1"/>
          <p:nvPr userDrawn="1"/>
        </p:nvSpPr>
        <p:spPr>
          <a:xfrm>
            <a:off x="2590800" y="6437147"/>
            <a:ext cx="6104546" cy="276999"/>
          </a:xfrm>
          <a:prstGeom prst="rect">
            <a:avLst/>
          </a:prstGeom>
          <a:noFill/>
        </p:spPr>
        <p:txBody>
          <a:bodyPr wrap="square" rtlCol="0">
            <a:spAutoFit/>
          </a:bodyPr>
          <a:lstStyle/>
          <a:p>
            <a:pPr algn="ctr">
              <a:defRPr/>
            </a:pPr>
            <a:r>
              <a:rPr lang="en-US" altLang="en-US" sz="1200" dirty="0" smtClean="0">
                <a:latin typeface="Verdana" panose="020B0604030504040204" pitchFamily="34" charset="0"/>
                <a:ea typeface="Verdana" panose="020B0604030504040204" pitchFamily="34" charset="0"/>
                <a:cs typeface="Verdana" panose="020B0604030504040204" pitchFamily="34" charset="0"/>
              </a:rPr>
              <a:t>Copyright © 2017, 2015, 2013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val="2203796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7/7/2017</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7/7/2017</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6" name="Title 7"/>
          <p:cNvSpPr>
            <a:spLocks noGrp="1"/>
          </p:cNvSpPr>
          <p:nvPr>
            <p:ph type="title"/>
          </p:nvPr>
        </p:nvSpPr>
        <p:spPr>
          <a:xfrm>
            <a:off x="457200" y="215372"/>
            <a:ext cx="8229600" cy="1097280"/>
          </a:xfrm>
        </p:spPr>
        <p:txBody>
          <a:bodyPr/>
          <a:lstStyle/>
          <a:p>
            <a:r>
              <a:rPr lang="en-US" dirty="0" smtClean="0"/>
              <a:t>Click to edit Master title style</a:t>
            </a:r>
            <a:endParaRPr lang="en-US" dirty="0"/>
          </a:p>
        </p:txBody>
      </p:sp>
      <p:sp>
        <p:nvSpPr>
          <p:cNvPr id="7" name="Content Placeholder 2"/>
          <p:cNvSpPr>
            <a:spLocks noGrp="1"/>
          </p:cNvSpPr>
          <p:nvPr>
            <p:ph idx="1"/>
          </p:nvPr>
        </p:nvSpPr>
        <p:spPr>
          <a:xfrm>
            <a:off x="457200" y="1600201"/>
            <a:ext cx="8229600" cy="914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idx="13"/>
          </p:nvPr>
        </p:nvSpPr>
        <p:spPr>
          <a:xfrm>
            <a:off x="457200" y="2667000"/>
            <a:ext cx="3886200" cy="2438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9"/>
          <p:cNvSpPr>
            <a:spLocks noGrp="1"/>
          </p:cNvSpPr>
          <p:nvPr>
            <p:ph type="body" sz="quarter" idx="14"/>
          </p:nvPr>
        </p:nvSpPr>
        <p:spPr>
          <a:xfrm>
            <a:off x="4419600" y="2667000"/>
            <a:ext cx="4267200" cy="2438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smtClean="0"/>
              <a:t>Click to edit </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7/7/2017</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590800" y="6437147"/>
            <a:ext cx="6104546" cy="276999"/>
          </a:xfrm>
          <a:prstGeom prst="rect">
            <a:avLst/>
          </a:prstGeom>
          <a:noFill/>
        </p:spPr>
        <p:txBody>
          <a:bodyPr wrap="square" rtlCol="0">
            <a:spAutoFit/>
          </a:bodyPr>
          <a:lstStyle/>
          <a:p>
            <a:pPr algn="ctr">
              <a:defRPr/>
            </a:pPr>
            <a:r>
              <a:rPr lang="en-US" altLang="en-US" sz="1200" dirty="0" smtClean="0">
                <a:latin typeface="Verdana" panose="020B0604030504040204" pitchFamily="34" charset="0"/>
                <a:ea typeface="Verdana" panose="020B0604030504040204" pitchFamily="34" charset="0"/>
                <a:cs typeface="Verdana" panose="020B0604030504040204" pitchFamily="34" charset="0"/>
              </a:rPr>
              <a:t>Copyright © 2017, 2015, 2013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pic>
        <p:nvPicPr>
          <p:cNvPr id="9" name="Picture 8" descr="Pearson Logo"/>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61" r:id="rId3"/>
    <p:sldLayoutId id="2147483656" r:id="rId4"/>
    <p:sldLayoutId id="2147483650" r:id="rId5"/>
    <p:sldLayoutId id="2147483659" r:id="rId6"/>
    <p:sldLayoutId id="2147483658" r:id="rId7"/>
    <p:sldLayoutId id="2147483660" r:id="rId8"/>
    <p:sldLayoutId id="2147483662" r:id="rId9"/>
    <p:sldLayoutId id="2147483651" r:id="rId10"/>
    <p:sldLayoutId id="2147483654" r:id="rId11"/>
    <p:sldLayoutId id="2147483655" r:id="rId12"/>
    <p:sldLayoutId id="2147483663" r:id="rId13"/>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3969"/>
            <a:ext cx="8229600" cy="622828"/>
          </a:xfrm>
        </p:spPr>
        <p:txBody>
          <a:bodyPr/>
          <a:lstStyle/>
          <a:p>
            <a:r>
              <a:rPr lang="en-US" sz="3600" dirty="0">
                <a:latin typeface="+mj-lt"/>
              </a:rPr>
              <a:t>Organizational Behavior</a:t>
            </a:r>
            <a:endParaRPr lang="en-IN" sz="3600" dirty="0">
              <a:latin typeface="+mj-lt"/>
            </a:endParaRPr>
          </a:p>
        </p:txBody>
      </p:sp>
      <p:sp>
        <p:nvSpPr>
          <p:cNvPr id="3" name="Text Placeholder 2"/>
          <p:cNvSpPr>
            <a:spLocks noGrp="1"/>
          </p:cNvSpPr>
          <p:nvPr>
            <p:ph type="body" sz="quarter" idx="13"/>
          </p:nvPr>
        </p:nvSpPr>
        <p:spPr>
          <a:xfrm>
            <a:off x="457200" y="1243807"/>
            <a:ext cx="8229600" cy="478970"/>
          </a:xfrm>
        </p:spPr>
        <p:txBody>
          <a:bodyPr/>
          <a:lstStyle/>
          <a:p>
            <a:r>
              <a:rPr lang="en-US" sz="2400" dirty="0"/>
              <a:t>Seventeenth Edition</a:t>
            </a:r>
          </a:p>
        </p:txBody>
      </p:sp>
      <p:sp>
        <p:nvSpPr>
          <p:cNvPr id="4" name="Text Placeholder 3"/>
          <p:cNvSpPr>
            <a:spLocks noGrp="1"/>
          </p:cNvSpPr>
          <p:nvPr>
            <p:ph type="body" sz="quarter" idx="14"/>
          </p:nvPr>
        </p:nvSpPr>
        <p:spPr>
          <a:xfrm>
            <a:off x="4383161" y="2590800"/>
            <a:ext cx="3657600" cy="609600"/>
          </a:xfrm>
        </p:spPr>
        <p:txBody>
          <a:bodyPr/>
          <a:lstStyle/>
          <a:p>
            <a:pPr algn="ctr"/>
            <a:r>
              <a:rPr lang="en-US" sz="3600" b="1" dirty="0"/>
              <a:t>Chapter </a:t>
            </a:r>
            <a:r>
              <a:rPr lang="en-US" sz="3600" b="1" dirty="0" smtClean="0"/>
              <a:t>2</a:t>
            </a:r>
            <a:endParaRPr lang="en-US" sz="3600" b="1" dirty="0"/>
          </a:p>
        </p:txBody>
      </p:sp>
      <p:sp>
        <p:nvSpPr>
          <p:cNvPr id="6" name="Text Placeholder 4"/>
          <p:cNvSpPr>
            <a:spLocks noGrp="1"/>
          </p:cNvSpPr>
          <p:nvPr>
            <p:ph type="body" sz="quarter" idx="16"/>
          </p:nvPr>
        </p:nvSpPr>
        <p:spPr>
          <a:xfrm>
            <a:off x="4383160" y="3409123"/>
            <a:ext cx="3657601" cy="1696277"/>
          </a:xfrm>
        </p:spPr>
        <p:txBody>
          <a:bodyPr/>
          <a:lstStyle/>
          <a:p>
            <a:pPr marL="0" indent="0" algn="ctr">
              <a:buNone/>
              <a:defRPr/>
            </a:pPr>
            <a:r>
              <a:rPr lang="en-US" sz="3600" dirty="0"/>
              <a:t>Diversity in Organizations</a:t>
            </a:r>
            <a:endParaRPr lang="en-US" sz="3600" dirty="0">
              <a:cs typeface="Aharoni" panose="02010803020104030203" pitchFamily="2" charset="-79"/>
            </a:endParaRPr>
          </a:p>
        </p:txBody>
      </p:sp>
      <p:pic>
        <p:nvPicPr>
          <p:cNvPr id="7" name="Picture 6" descr="Front Cover: Organizational Behavior Seventeenth Edition by Robbins and Jud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1" y="2007896"/>
            <a:ext cx="3076136" cy="4136701"/>
          </a:xfrm>
          <a:prstGeom prst="rect">
            <a:avLst/>
          </a:prstGeom>
          <a:ln w="9525">
            <a:solidFill>
              <a:schemeClr val="tx1"/>
            </a:solidFill>
          </a:ln>
        </p:spPr>
      </p:pic>
      <p:sp>
        <p:nvSpPr>
          <p:cNvPr id="5" name="Text Placeholder 5"/>
          <p:cNvSpPr>
            <a:spLocks noGrp="1"/>
          </p:cNvSpPr>
          <p:nvPr>
            <p:ph type="body" sz="quarter" idx="15"/>
          </p:nvPr>
        </p:nvSpPr>
        <p:spPr>
          <a:xfrm>
            <a:off x="2640366" y="6480472"/>
            <a:ext cx="6009860" cy="199683"/>
          </a:xfrm>
        </p:spPr>
        <p:txBody>
          <a:bodyPr/>
          <a:lstStyle/>
          <a:p>
            <a:pPr algn="ctr">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2017, 2015, 2013 Pearson Education, Inc. All Rights Reserved</a:t>
            </a:r>
            <a:r>
              <a:rPr lang="en-US" altLang="en-US" sz="1200" dirty="0" smtClean="0">
                <a:latin typeface="Verdana" panose="020B0604030504040204" pitchFamily="34" charset="0"/>
                <a:ea typeface="Verdana" panose="020B0604030504040204" pitchFamily="34" charset="0"/>
                <a:cs typeface="Verdana" panose="020B0604030504040204" pitchFamily="34" charset="0"/>
              </a:rPr>
              <a:t>.</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06939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mj-lt"/>
              </a:rPr>
              <a:t>Biographical </a:t>
            </a:r>
            <a:r>
              <a:rPr lang="en-US" sz="3600" dirty="0">
                <a:latin typeface="+mj-lt"/>
              </a:rPr>
              <a:t>Characteristics </a:t>
            </a:r>
            <a:r>
              <a:rPr lang="en-US" sz="3600" dirty="0" smtClean="0">
                <a:latin typeface="+mj-lt"/>
              </a:rPr>
              <a:t>and </a:t>
            </a:r>
            <a:r>
              <a:rPr lang="en-US" sz="3600" dirty="0">
                <a:latin typeface="+mj-lt"/>
              </a:rPr>
              <a:t>Organizational </a:t>
            </a:r>
            <a:r>
              <a:rPr lang="en-US" sz="3600" dirty="0" smtClean="0">
                <a:latin typeface="+mj-lt"/>
              </a:rPr>
              <a:t>Behavior </a:t>
            </a:r>
            <a:r>
              <a:rPr lang="en-US" sz="2000" b="0" dirty="0" smtClean="0">
                <a:latin typeface="+mj-lt"/>
              </a:rPr>
              <a:t>(4 of 6)</a:t>
            </a:r>
            <a:endParaRPr lang="en-US" sz="2000" b="0" dirty="0">
              <a:latin typeface="+mj-lt"/>
            </a:endParaRPr>
          </a:p>
        </p:txBody>
      </p:sp>
      <p:sp>
        <p:nvSpPr>
          <p:cNvPr id="3" name="Content Placeholder 2"/>
          <p:cNvSpPr>
            <a:spLocks noGrp="1"/>
          </p:cNvSpPr>
          <p:nvPr>
            <p:ph idx="1"/>
          </p:nvPr>
        </p:nvSpPr>
        <p:spPr>
          <a:xfrm>
            <a:off x="457200" y="1600201"/>
            <a:ext cx="8229600" cy="3429000"/>
          </a:xfrm>
        </p:spPr>
        <p:txBody>
          <a:bodyPr/>
          <a:lstStyle/>
          <a:p>
            <a:pPr marL="256032" indent="-256032">
              <a:buSzPct val="100000"/>
              <a:defRPr/>
            </a:pPr>
            <a:r>
              <a:rPr lang="en-US" sz="2400" b="1" dirty="0">
                <a:cs typeface="Arial" charset="0"/>
              </a:rPr>
              <a:t>Race and Ethnicity</a:t>
            </a:r>
          </a:p>
          <a:p>
            <a:pPr marL="740664" lvl="1" indent="-283464">
              <a:defRPr/>
            </a:pPr>
            <a:r>
              <a:rPr lang="en-US" sz="2400" dirty="0">
                <a:cs typeface="Arial" charset="0"/>
              </a:rPr>
              <a:t>Employees tend to favor colleagues of their own race in </a:t>
            </a:r>
            <a:r>
              <a:rPr lang="en-US" sz="2400" dirty="0" smtClean="0">
                <a:cs typeface="Arial" charset="0"/>
              </a:rPr>
              <a:t>performance </a:t>
            </a:r>
            <a:r>
              <a:rPr lang="en-US" sz="2400" dirty="0">
                <a:cs typeface="Arial" charset="0"/>
              </a:rPr>
              <a:t>evaluations, promotion decisions, and pay raises.</a:t>
            </a:r>
          </a:p>
          <a:p>
            <a:pPr marL="740664" lvl="1" indent="-283464">
              <a:defRPr/>
            </a:pPr>
            <a:r>
              <a:rPr lang="en-US" sz="2400" dirty="0">
                <a:cs typeface="Arial" charset="0"/>
              </a:rPr>
              <a:t>African Americans and Hispanics </a:t>
            </a:r>
            <a:r>
              <a:rPr lang="en-US" sz="2400" dirty="0" smtClean="0">
                <a:cs typeface="Arial" charset="0"/>
              </a:rPr>
              <a:t>receive </a:t>
            </a:r>
            <a:r>
              <a:rPr lang="en-US" sz="2400" dirty="0">
                <a:cs typeface="Arial" charset="0"/>
              </a:rPr>
              <a:t>higher levels of discrimination in the workplace</a:t>
            </a:r>
            <a:r>
              <a:rPr lang="en-US" sz="2400" dirty="0" smtClean="0">
                <a:cs typeface="Arial" charset="0"/>
              </a:rPr>
              <a:t>.</a:t>
            </a:r>
            <a:endParaRPr lang="en-US" sz="2400" dirty="0">
              <a:cs typeface="Arial" charset="0"/>
            </a:endParaRPr>
          </a:p>
          <a:p>
            <a:pPr marL="740664" lvl="1" indent="-283464">
              <a:defRPr/>
            </a:pPr>
            <a:r>
              <a:rPr lang="en-US" sz="2400" dirty="0">
                <a:cs typeface="Arial" charset="0"/>
              </a:rPr>
              <a:t>African Americans generally fare worse than Whites in employment </a:t>
            </a:r>
            <a:r>
              <a:rPr lang="en-US" sz="2400" dirty="0" smtClean="0">
                <a:cs typeface="Arial" charset="0"/>
              </a:rPr>
              <a:t>decisions.</a:t>
            </a:r>
            <a:endParaRPr lang="en-US" sz="2400" dirty="0"/>
          </a:p>
        </p:txBody>
      </p:sp>
    </p:spTree>
    <p:extLst>
      <p:ext uri="{BB962C8B-B14F-4D97-AF65-F5344CB8AC3E}">
        <p14:creationId xmlns:p14="http://schemas.microsoft.com/office/powerpoint/2010/main" val="34926442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mj-lt"/>
              </a:rPr>
              <a:t>Biographical </a:t>
            </a:r>
            <a:r>
              <a:rPr lang="en-US" sz="3600" dirty="0">
                <a:latin typeface="+mj-lt"/>
              </a:rPr>
              <a:t>Characteristics </a:t>
            </a:r>
            <a:r>
              <a:rPr lang="en-US" sz="3600" dirty="0" smtClean="0">
                <a:latin typeface="+mj-lt"/>
              </a:rPr>
              <a:t>and </a:t>
            </a:r>
            <a:r>
              <a:rPr lang="en-US" sz="3600" dirty="0">
                <a:latin typeface="+mj-lt"/>
              </a:rPr>
              <a:t>Organizational </a:t>
            </a:r>
            <a:r>
              <a:rPr lang="en-US" sz="3600" dirty="0" smtClean="0">
                <a:latin typeface="+mj-lt"/>
              </a:rPr>
              <a:t>Behavior </a:t>
            </a:r>
            <a:r>
              <a:rPr lang="en-US" sz="2000" b="0" dirty="0" smtClean="0">
                <a:latin typeface="+mj-lt"/>
              </a:rPr>
              <a:t>(5 of 6)</a:t>
            </a:r>
            <a:endParaRPr lang="en-US" sz="2000" b="0" dirty="0">
              <a:latin typeface="+mj-lt"/>
            </a:endParaRPr>
          </a:p>
        </p:txBody>
      </p:sp>
      <p:sp>
        <p:nvSpPr>
          <p:cNvPr id="3" name="Content Placeholder 2"/>
          <p:cNvSpPr>
            <a:spLocks noGrp="1"/>
          </p:cNvSpPr>
          <p:nvPr>
            <p:ph idx="1"/>
          </p:nvPr>
        </p:nvSpPr>
        <p:spPr>
          <a:xfrm>
            <a:off x="457200" y="1600201"/>
            <a:ext cx="8229600" cy="3352800"/>
          </a:xfrm>
        </p:spPr>
        <p:txBody>
          <a:bodyPr/>
          <a:lstStyle/>
          <a:p>
            <a:pPr marL="256032" indent="-256032">
              <a:buSzPct val="100000"/>
            </a:pPr>
            <a:r>
              <a:rPr lang="en-US" sz="2400" b="1" dirty="0" smtClean="0">
                <a:cs typeface="Arial" charset="0"/>
              </a:rPr>
              <a:t>Disabilities</a:t>
            </a:r>
          </a:p>
          <a:p>
            <a:pPr marL="740664" lvl="1" indent="-283464"/>
            <a:r>
              <a:rPr lang="en-US" sz="2400" dirty="0" smtClean="0">
                <a:cs typeface="Arial" charset="0"/>
              </a:rPr>
              <a:t>The </a:t>
            </a:r>
            <a:r>
              <a:rPr lang="en-US" sz="2400" dirty="0">
                <a:cs typeface="Arial" charset="0"/>
              </a:rPr>
              <a:t>U.S. Equal Employment Opportunity Commission classifies a person as disabled who has any physical or mental impairment that substantially limits one or more major life activities.</a:t>
            </a:r>
          </a:p>
          <a:p>
            <a:pPr marL="740664" lvl="1" indent="-283464"/>
            <a:r>
              <a:rPr lang="en-US" sz="2400" dirty="0">
                <a:cs typeface="Arial" charset="0"/>
              </a:rPr>
              <a:t>Workers with disabilities receive higher </a:t>
            </a:r>
            <a:r>
              <a:rPr lang="en-US" sz="2400" dirty="0" smtClean="0">
                <a:cs typeface="Arial" charset="0"/>
              </a:rPr>
              <a:t>performance evaluations, but may have lower performance expectations.</a:t>
            </a:r>
            <a:endParaRPr lang="en-US" sz="2400" dirty="0"/>
          </a:p>
        </p:txBody>
      </p:sp>
    </p:spTree>
    <p:extLst>
      <p:ext uri="{BB962C8B-B14F-4D97-AF65-F5344CB8AC3E}">
        <p14:creationId xmlns:p14="http://schemas.microsoft.com/office/powerpoint/2010/main" val="19219928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mj-lt"/>
              </a:rPr>
              <a:t>Biographical </a:t>
            </a:r>
            <a:r>
              <a:rPr lang="en-US" sz="3600" dirty="0">
                <a:latin typeface="+mj-lt"/>
              </a:rPr>
              <a:t>Characteristics </a:t>
            </a:r>
            <a:r>
              <a:rPr lang="en-US" sz="3600" dirty="0" smtClean="0">
                <a:latin typeface="+mj-lt"/>
              </a:rPr>
              <a:t>and </a:t>
            </a:r>
            <a:r>
              <a:rPr lang="en-US" sz="3600" dirty="0">
                <a:latin typeface="+mj-lt"/>
              </a:rPr>
              <a:t>Organizational </a:t>
            </a:r>
            <a:r>
              <a:rPr lang="en-US" sz="3600" dirty="0" smtClean="0">
                <a:latin typeface="+mj-lt"/>
              </a:rPr>
              <a:t>Behavior </a:t>
            </a:r>
            <a:r>
              <a:rPr lang="en-US" sz="2000" b="0" dirty="0" smtClean="0">
                <a:latin typeface="+mj-lt"/>
              </a:rPr>
              <a:t>(6 of 6)</a:t>
            </a:r>
            <a:endParaRPr lang="en-US" sz="2000" b="0" dirty="0">
              <a:latin typeface="+mj-lt"/>
            </a:endParaRPr>
          </a:p>
        </p:txBody>
      </p:sp>
      <p:sp>
        <p:nvSpPr>
          <p:cNvPr id="3" name="Content Placeholder 2"/>
          <p:cNvSpPr>
            <a:spLocks noGrp="1"/>
          </p:cNvSpPr>
          <p:nvPr>
            <p:ph idx="1"/>
          </p:nvPr>
        </p:nvSpPr>
        <p:spPr>
          <a:xfrm>
            <a:off x="457200" y="1600201"/>
            <a:ext cx="8001000" cy="2590800"/>
          </a:xfrm>
        </p:spPr>
        <p:txBody>
          <a:bodyPr/>
          <a:lstStyle/>
          <a:p>
            <a:pPr marL="256032" indent="-256032">
              <a:buSzPct val="100000"/>
            </a:pPr>
            <a:r>
              <a:rPr lang="en-US" sz="2400" b="1" dirty="0" smtClean="0">
                <a:cs typeface="Arial" charset="0"/>
              </a:rPr>
              <a:t>Hidden </a:t>
            </a:r>
            <a:r>
              <a:rPr lang="en-US" sz="2400" b="1" dirty="0">
                <a:cs typeface="Arial" charset="0"/>
              </a:rPr>
              <a:t>Disabilities</a:t>
            </a:r>
          </a:p>
          <a:p>
            <a:pPr marL="740664" lvl="2" indent="-283464">
              <a:buFont typeface="Arial" pitchFamily="34" charset="0"/>
              <a:buChar char="–"/>
            </a:pPr>
            <a:r>
              <a:rPr lang="en-US" sz="2400" dirty="0"/>
              <a:t>Sensory disabilities, chronic illness or pain, cognitive or learning impairments, sleep disorders, and psychological challenges</a:t>
            </a:r>
            <a:r>
              <a:rPr lang="en-US" sz="2400" dirty="0" smtClean="0"/>
              <a:t>.</a:t>
            </a:r>
            <a:endParaRPr lang="en-US" sz="2400" dirty="0"/>
          </a:p>
          <a:p>
            <a:pPr marL="740664" lvl="2" indent="-283464">
              <a:buFont typeface="Arial" pitchFamily="34" charset="0"/>
              <a:buChar char="–"/>
            </a:pPr>
            <a:r>
              <a:rPr lang="en-US" sz="2400" dirty="0"/>
              <a:t>U.S. organizations must accommodate employees with a very broad range of impairments</a:t>
            </a:r>
            <a:r>
              <a:rPr lang="en-US" sz="2400" dirty="0" smtClean="0"/>
              <a:t>.</a:t>
            </a:r>
            <a:endParaRPr lang="en-US" sz="2400" dirty="0"/>
          </a:p>
        </p:txBody>
      </p:sp>
    </p:spTree>
    <p:extLst>
      <p:ext uri="{BB962C8B-B14F-4D97-AF65-F5344CB8AC3E}">
        <p14:creationId xmlns:p14="http://schemas.microsoft.com/office/powerpoint/2010/main" val="7631310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mj-lt"/>
              </a:rPr>
              <a:t>Other </a:t>
            </a:r>
            <a:r>
              <a:rPr lang="en-US" sz="3600" dirty="0">
                <a:latin typeface="+mj-lt"/>
              </a:rPr>
              <a:t>Characteristics </a:t>
            </a:r>
            <a:r>
              <a:rPr lang="en-US" sz="3600" dirty="0" smtClean="0">
                <a:latin typeface="+mj-lt"/>
              </a:rPr>
              <a:t>and Organizational Behavior </a:t>
            </a:r>
            <a:r>
              <a:rPr lang="en-US" sz="2000" b="0" dirty="0" smtClean="0">
                <a:latin typeface="+mj-lt"/>
              </a:rPr>
              <a:t>(1 of 2)</a:t>
            </a:r>
            <a:endParaRPr lang="en-US" sz="2000" b="0" dirty="0">
              <a:latin typeface="+mj-lt"/>
            </a:endParaRPr>
          </a:p>
        </p:txBody>
      </p:sp>
      <p:sp>
        <p:nvSpPr>
          <p:cNvPr id="3" name="Content Placeholder 2"/>
          <p:cNvSpPr>
            <a:spLocks noGrp="1"/>
          </p:cNvSpPr>
          <p:nvPr>
            <p:ph idx="1"/>
          </p:nvPr>
        </p:nvSpPr>
        <p:spPr>
          <a:xfrm>
            <a:off x="457200" y="1600200"/>
            <a:ext cx="8001000" cy="3276599"/>
          </a:xfrm>
        </p:spPr>
        <p:txBody>
          <a:bodyPr/>
          <a:lstStyle/>
          <a:p>
            <a:pPr marL="256032" lvl="1" indent="-256032">
              <a:spcBef>
                <a:spcPts val="1500"/>
              </a:spcBef>
              <a:buFont typeface="Arial" panose="020B0604020202020204" pitchFamily="34" charset="0"/>
              <a:buChar char="•"/>
              <a:defRPr/>
            </a:pPr>
            <a:r>
              <a:rPr lang="en-US" sz="2400" b="1" dirty="0" smtClean="0"/>
              <a:t>Tenure</a:t>
            </a:r>
            <a:endParaRPr lang="en-US" sz="2400" b="1" dirty="0">
              <a:solidFill>
                <a:srgbClr val="FF9900"/>
              </a:solidFill>
            </a:endParaRPr>
          </a:p>
          <a:p>
            <a:pPr marL="740664" lvl="2" indent="-283464">
              <a:buFont typeface="Arial" panose="020B0604020202020204" pitchFamily="34" charset="0"/>
              <a:buChar char="–"/>
              <a:defRPr/>
            </a:pPr>
            <a:r>
              <a:rPr lang="en-US" sz="2400" dirty="0" smtClean="0"/>
              <a:t>Tenure is a good predictor of employee productivity.</a:t>
            </a:r>
          </a:p>
          <a:p>
            <a:pPr marL="740664" lvl="2" indent="-283464">
              <a:buFont typeface="Arial" panose="020B0604020202020204" pitchFamily="34" charset="0"/>
              <a:buChar char="–"/>
              <a:defRPr/>
            </a:pPr>
            <a:r>
              <a:rPr lang="en-US" sz="2400" dirty="0" smtClean="0"/>
              <a:t>Tenure and job satisfaction are positively related.</a:t>
            </a:r>
          </a:p>
          <a:p>
            <a:pPr marL="256032" lvl="1" indent="-256032">
              <a:spcBef>
                <a:spcPts val="1500"/>
              </a:spcBef>
              <a:buFont typeface="Arial" panose="020B0604020202020204" pitchFamily="34" charset="0"/>
              <a:buChar char="•"/>
              <a:defRPr/>
            </a:pPr>
            <a:r>
              <a:rPr lang="en-US" sz="2400" b="1" dirty="0" smtClean="0"/>
              <a:t>Religion</a:t>
            </a:r>
            <a:endParaRPr lang="en-US" sz="2400" b="1" dirty="0"/>
          </a:p>
          <a:p>
            <a:pPr marL="740664" lvl="2" indent="-283464">
              <a:buFont typeface="Arial" panose="020B0604020202020204" pitchFamily="34" charset="0"/>
              <a:buChar char="–"/>
              <a:defRPr/>
            </a:pPr>
            <a:r>
              <a:rPr lang="en-US" sz="2400" dirty="0" smtClean="0"/>
              <a:t>U.S. law prohibits discrimination based on religion, but it is still an issue, especially for </a:t>
            </a:r>
            <a:r>
              <a:rPr lang="en-US" sz="2400" dirty="0"/>
              <a:t>Muslims</a:t>
            </a:r>
            <a:r>
              <a:rPr lang="en-US" sz="2400" dirty="0" smtClean="0"/>
              <a:t>.</a:t>
            </a:r>
            <a:endParaRPr lang="en-US" sz="2400" dirty="0"/>
          </a:p>
        </p:txBody>
      </p:sp>
    </p:spTree>
    <p:extLst>
      <p:ext uri="{BB962C8B-B14F-4D97-AF65-F5344CB8AC3E}">
        <p14:creationId xmlns:p14="http://schemas.microsoft.com/office/powerpoint/2010/main" val="26424033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mj-lt"/>
              </a:rPr>
              <a:t>Other </a:t>
            </a:r>
            <a:r>
              <a:rPr lang="en-US" sz="3600" dirty="0">
                <a:latin typeface="+mj-lt"/>
              </a:rPr>
              <a:t>Characteristics </a:t>
            </a:r>
            <a:r>
              <a:rPr lang="en-US" sz="3600" dirty="0" smtClean="0">
                <a:latin typeface="+mj-lt"/>
              </a:rPr>
              <a:t>and Organizational Behavior </a:t>
            </a:r>
            <a:r>
              <a:rPr lang="en-US" sz="2000" b="0" dirty="0" smtClean="0">
                <a:latin typeface="+mj-lt"/>
              </a:rPr>
              <a:t>(2 of 2)</a:t>
            </a:r>
            <a:endParaRPr lang="en-US" sz="2000" b="0" dirty="0">
              <a:latin typeface="+mj-lt"/>
            </a:endParaRPr>
          </a:p>
        </p:txBody>
      </p:sp>
      <p:sp>
        <p:nvSpPr>
          <p:cNvPr id="3" name="Content Placeholder 2"/>
          <p:cNvSpPr>
            <a:spLocks noGrp="1"/>
          </p:cNvSpPr>
          <p:nvPr>
            <p:ph idx="1"/>
          </p:nvPr>
        </p:nvSpPr>
        <p:spPr>
          <a:xfrm>
            <a:off x="457200" y="1600201"/>
            <a:ext cx="8229600" cy="4419600"/>
          </a:xfrm>
        </p:spPr>
        <p:txBody>
          <a:bodyPr/>
          <a:lstStyle/>
          <a:p>
            <a:pPr marL="256032" lvl="1" indent="-256032">
              <a:buFont typeface="Arial" panose="020B0604020202020204" pitchFamily="34" charset="0"/>
              <a:buChar char="•"/>
              <a:defRPr/>
            </a:pPr>
            <a:r>
              <a:rPr lang="en-US" sz="2400" dirty="0"/>
              <a:t>Sexual Orientation and Gender Identity</a:t>
            </a:r>
          </a:p>
          <a:p>
            <a:pPr marL="740664" lvl="2" indent="-283464">
              <a:buFont typeface="Arial" panose="020B0604020202020204" pitchFamily="34" charset="0"/>
              <a:buChar char="–"/>
              <a:defRPr/>
            </a:pPr>
            <a:r>
              <a:rPr lang="en-US" sz="2400" dirty="0"/>
              <a:t>Federal law does not protect employees </a:t>
            </a:r>
            <a:r>
              <a:rPr lang="en-US" sz="2400" dirty="0" smtClean="0"/>
              <a:t>against discrimination </a:t>
            </a:r>
            <a:r>
              <a:rPr lang="en-US" sz="2400" dirty="0"/>
              <a:t>based on sexual orientation, but this may soon change.</a:t>
            </a:r>
          </a:p>
          <a:p>
            <a:pPr marL="740664" lvl="2" indent="-283464">
              <a:buFont typeface="Arial" panose="020B0604020202020204" pitchFamily="34" charset="0"/>
              <a:buChar char="–"/>
              <a:defRPr/>
            </a:pPr>
            <a:r>
              <a:rPr lang="en-US" sz="2400" dirty="0"/>
              <a:t>Most </a:t>
            </a:r>
            <a:r>
              <a:rPr lang="en-US" sz="2400" b="1" dirty="0"/>
              <a:t>Fortune 500 </a:t>
            </a:r>
            <a:r>
              <a:rPr lang="en-US" sz="2400" dirty="0"/>
              <a:t>companies have policies covering sexual orientation and about half now have policies on gender identity</a:t>
            </a:r>
            <a:r>
              <a:rPr lang="en-US" sz="2400" dirty="0" smtClean="0"/>
              <a:t>.</a:t>
            </a:r>
            <a:endParaRPr lang="en-US" sz="2400" dirty="0"/>
          </a:p>
          <a:p>
            <a:pPr marL="256032" lvl="1" indent="-256032">
              <a:spcBef>
                <a:spcPts val="1500"/>
              </a:spcBef>
              <a:buFont typeface="Arial" panose="020B0604020202020204" pitchFamily="34" charset="0"/>
              <a:buChar char="•"/>
              <a:defRPr/>
            </a:pPr>
            <a:r>
              <a:rPr lang="en-US" sz="2400" dirty="0"/>
              <a:t>Cultural Identity</a:t>
            </a:r>
          </a:p>
          <a:p>
            <a:pPr marL="740664" lvl="2" indent="-283464">
              <a:buFont typeface="Arial" panose="020B0604020202020204" pitchFamily="34" charset="0"/>
              <a:buChar char="–"/>
              <a:defRPr/>
            </a:pPr>
            <a:r>
              <a:rPr lang="en-US" sz="2400" dirty="0" smtClean="0"/>
              <a:t>Need to accommodate and respect individual cultural identities.</a:t>
            </a:r>
            <a:endParaRPr lang="en-US" sz="2400" dirty="0"/>
          </a:p>
        </p:txBody>
      </p:sp>
    </p:spTree>
    <p:extLst>
      <p:ext uri="{BB962C8B-B14F-4D97-AF65-F5344CB8AC3E}">
        <p14:creationId xmlns:p14="http://schemas.microsoft.com/office/powerpoint/2010/main" val="35046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924800" cy="1097280"/>
          </a:xfrm>
        </p:spPr>
        <p:txBody>
          <a:bodyPr/>
          <a:lstStyle/>
          <a:p>
            <a:r>
              <a:rPr lang="en-US" sz="3600" dirty="0" smtClean="0">
                <a:latin typeface="+mj-lt"/>
              </a:rPr>
              <a:t>Intellectual and Physical Abilities and OB </a:t>
            </a:r>
            <a:r>
              <a:rPr lang="en-US" sz="2000" b="0" dirty="0" smtClean="0">
                <a:latin typeface="+mj-lt"/>
              </a:rPr>
              <a:t>(1 of 5)</a:t>
            </a:r>
            <a:endParaRPr lang="en-US" sz="2000" b="0" dirty="0">
              <a:latin typeface="+mj-lt"/>
            </a:endParaRPr>
          </a:p>
        </p:txBody>
      </p:sp>
      <p:sp>
        <p:nvSpPr>
          <p:cNvPr id="3" name="Content Placeholder 2"/>
          <p:cNvSpPr>
            <a:spLocks noGrp="1"/>
          </p:cNvSpPr>
          <p:nvPr>
            <p:ph idx="1"/>
          </p:nvPr>
        </p:nvSpPr>
        <p:spPr>
          <a:xfrm>
            <a:off x="457200" y="1600200"/>
            <a:ext cx="8229600" cy="2362199"/>
          </a:xfrm>
        </p:spPr>
        <p:txBody>
          <a:bodyPr/>
          <a:lstStyle/>
          <a:p>
            <a:pPr marL="256032" indent="-256032">
              <a:buSzPct val="100000"/>
              <a:defRPr/>
            </a:pPr>
            <a:r>
              <a:rPr lang="en-US" sz="2400" b="1" dirty="0" smtClean="0"/>
              <a:t>Ability </a:t>
            </a:r>
            <a:r>
              <a:rPr lang="en-US" sz="2400" dirty="0"/>
              <a:t>is an individual’s current capacity to perform various tasks in a job.</a:t>
            </a:r>
          </a:p>
          <a:p>
            <a:pPr marL="256032" indent="-256032">
              <a:buSzPct val="100000"/>
              <a:defRPr/>
            </a:pPr>
            <a:r>
              <a:rPr lang="en-US" sz="2400" dirty="0"/>
              <a:t>Two types</a:t>
            </a:r>
          </a:p>
          <a:p>
            <a:pPr marL="740664" lvl="1">
              <a:defRPr/>
            </a:pPr>
            <a:r>
              <a:rPr lang="en-US" sz="2400" dirty="0"/>
              <a:t>Intellectual abilities</a:t>
            </a:r>
          </a:p>
          <a:p>
            <a:pPr marL="740664" lvl="1">
              <a:defRPr/>
            </a:pPr>
            <a:r>
              <a:rPr lang="en-US" sz="2400" dirty="0"/>
              <a:t>Physical </a:t>
            </a:r>
            <a:r>
              <a:rPr lang="en-US" sz="2400" dirty="0" smtClean="0"/>
              <a:t>abilities</a:t>
            </a:r>
            <a:endParaRPr lang="en-US" sz="2400" dirty="0"/>
          </a:p>
        </p:txBody>
      </p:sp>
    </p:spTree>
    <p:extLst>
      <p:ext uri="{BB962C8B-B14F-4D97-AF65-F5344CB8AC3E}">
        <p14:creationId xmlns:p14="http://schemas.microsoft.com/office/powerpoint/2010/main" val="41418433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620000" cy="1097280"/>
          </a:xfrm>
        </p:spPr>
        <p:txBody>
          <a:bodyPr/>
          <a:lstStyle/>
          <a:p>
            <a:r>
              <a:rPr lang="en-US" sz="3600" dirty="0" smtClean="0">
                <a:latin typeface="+mj-lt"/>
              </a:rPr>
              <a:t>Intellectual </a:t>
            </a:r>
            <a:r>
              <a:rPr lang="en-US" sz="3600" dirty="0">
                <a:latin typeface="+mj-lt"/>
              </a:rPr>
              <a:t>and Physical </a:t>
            </a:r>
            <a:r>
              <a:rPr lang="en-US" sz="3600" dirty="0" smtClean="0">
                <a:latin typeface="+mj-lt"/>
              </a:rPr>
              <a:t>Abilities and OB </a:t>
            </a:r>
            <a:r>
              <a:rPr lang="en-US" sz="2000" b="0" dirty="0" smtClean="0">
                <a:latin typeface="+mj-lt"/>
              </a:rPr>
              <a:t>(2 of 5)</a:t>
            </a:r>
            <a:endParaRPr lang="en-US" sz="2000" b="0" dirty="0">
              <a:latin typeface="+mj-lt"/>
            </a:endParaRPr>
          </a:p>
        </p:txBody>
      </p:sp>
      <p:sp>
        <p:nvSpPr>
          <p:cNvPr id="3" name="Content Placeholder 2"/>
          <p:cNvSpPr>
            <a:spLocks noGrp="1"/>
          </p:cNvSpPr>
          <p:nvPr>
            <p:ph idx="1"/>
          </p:nvPr>
        </p:nvSpPr>
        <p:spPr>
          <a:xfrm>
            <a:off x="457200" y="1600201"/>
            <a:ext cx="7696200" cy="3352800"/>
          </a:xfrm>
        </p:spPr>
        <p:txBody>
          <a:bodyPr/>
          <a:lstStyle/>
          <a:p>
            <a:pPr marL="256032" indent="-256032">
              <a:buSzPct val="100000"/>
              <a:defRPr/>
            </a:pPr>
            <a:r>
              <a:rPr lang="en-US" sz="2400" b="1" dirty="0" smtClean="0"/>
              <a:t>Intellectual </a:t>
            </a:r>
            <a:r>
              <a:rPr lang="en-US" sz="2400" b="1" dirty="0"/>
              <a:t>abilities </a:t>
            </a:r>
            <a:r>
              <a:rPr lang="en-US" sz="2400" dirty="0"/>
              <a:t>are abilities needed to perform </a:t>
            </a:r>
            <a:r>
              <a:rPr lang="en-US" sz="2400" dirty="0" smtClean="0"/>
              <a:t>mental </a:t>
            </a:r>
            <a:r>
              <a:rPr lang="en-US" sz="2400" dirty="0"/>
              <a:t>activities – thinking, reasoning, and problem solving</a:t>
            </a:r>
            <a:r>
              <a:rPr lang="en-US" sz="2400" dirty="0" smtClean="0"/>
              <a:t>.</a:t>
            </a:r>
            <a:endParaRPr lang="en-US" sz="2400" dirty="0"/>
          </a:p>
          <a:p>
            <a:pPr marL="740664" lvl="1">
              <a:defRPr/>
            </a:pPr>
            <a:r>
              <a:rPr lang="en-US" sz="2400" dirty="0"/>
              <a:t>Most societies place a high value on </a:t>
            </a:r>
            <a:r>
              <a:rPr lang="en-US" sz="2400" dirty="0" smtClean="0"/>
              <a:t>intelligence.</a:t>
            </a:r>
            <a:endParaRPr lang="en-US" sz="2400" dirty="0"/>
          </a:p>
          <a:p>
            <a:pPr marL="740664" lvl="1">
              <a:defRPr/>
            </a:pPr>
            <a:r>
              <a:rPr lang="en-US" sz="2400" b="1" dirty="0"/>
              <a:t>General mental ability </a:t>
            </a:r>
            <a:r>
              <a:rPr lang="en-US" sz="2400" dirty="0"/>
              <a:t>is an overall factor of intelligence as suggested by the positive correlations among specific intellectual ability dimensions</a:t>
            </a:r>
            <a:r>
              <a:rPr lang="en-US" sz="2400" dirty="0" smtClean="0"/>
              <a:t>.</a:t>
            </a:r>
            <a:endParaRPr lang="en-US" sz="2400" dirty="0"/>
          </a:p>
        </p:txBody>
      </p:sp>
    </p:spTree>
    <p:extLst>
      <p:ext uri="{BB962C8B-B14F-4D97-AF65-F5344CB8AC3E}">
        <p14:creationId xmlns:p14="http://schemas.microsoft.com/office/powerpoint/2010/main" val="2273585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620000" cy="1097280"/>
          </a:xfrm>
        </p:spPr>
        <p:txBody>
          <a:bodyPr/>
          <a:lstStyle/>
          <a:p>
            <a:r>
              <a:rPr lang="en-US" sz="3600" dirty="0" smtClean="0">
                <a:latin typeface="+mj-lt"/>
              </a:rPr>
              <a:t>Intellectual and Physical Abilities and OB </a:t>
            </a:r>
            <a:r>
              <a:rPr lang="en-US" sz="2000" b="0" dirty="0" smtClean="0">
                <a:latin typeface="+mj-lt"/>
              </a:rPr>
              <a:t>(3 of 5)</a:t>
            </a:r>
            <a:endParaRPr lang="en-US" sz="2000" b="0" dirty="0">
              <a:latin typeface="+mj-lt"/>
            </a:endParaRPr>
          </a:p>
        </p:txBody>
      </p:sp>
      <p:sp>
        <p:nvSpPr>
          <p:cNvPr id="3" name="Content Placeholder 2"/>
          <p:cNvSpPr>
            <a:spLocks noGrp="1"/>
          </p:cNvSpPr>
          <p:nvPr>
            <p:ph idx="1"/>
          </p:nvPr>
        </p:nvSpPr>
        <p:spPr>
          <a:xfrm>
            <a:off x="457200" y="1600201"/>
            <a:ext cx="8229600" cy="304800"/>
          </a:xfrm>
        </p:spPr>
        <p:txBody>
          <a:bodyPr/>
          <a:lstStyle/>
          <a:p>
            <a:pPr marL="0" indent="0" fontAlgn="t">
              <a:buNone/>
            </a:pPr>
            <a:r>
              <a:rPr lang="en-US" sz="2200" b="1" dirty="0"/>
              <a:t>Exhibit </a:t>
            </a:r>
            <a:r>
              <a:rPr lang="en-US" sz="2200" b="1" dirty="0" smtClean="0"/>
              <a:t>2-2 </a:t>
            </a:r>
            <a:r>
              <a:rPr lang="en-US" sz="2200" dirty="0" smtClean="0"/>
              <a:t>Dimensions </a:t>
            </a:r>
            <a:r>
              <a:rPr lang="en-US" sz="2200" dirty="0"/>
              <a:t>of Intellectual </a:t>
            </a:r>
            <a:r>
              <a:rPr lang="en-US" sz="2200" dirty="0" smtClean="0"/>
              <a:t>Ability</a:t>
            </a:r>
            <a:endParaRPr lang="en-US" sz="2200" dirty="0"/>
          </a:p>
        </p:txBody>
      </p:sp>
      <p:graphicFrame>
        <p:nvGraphicFramePr>
          <p:cNvPr id="4" name="Table 3"/>
          <p:cNvGraphicFramePr>
            <a:graphicFrameLocks noGrp="1"/>
          </p:cNvGraphicFramePr>
          <p:nvPr>
            <p:extLst>
              <p:ext uri="{D42A27DB-BD31-4B8C-83A1-F6EECF244321}">
                <p14:modId xmlns:p14="http://schemas.microsoft.com/office/powerpoint/2010/main" val="670796523"/>
              </p:ext>
            </p:extLst>
          </p:nvPr>
        </p:nvGraphicFramePr>
        <p:xfrm>
          <a:off x="457200" y="2039644"/>
          <a:ext cx="8305799" cy="3901440"/>
        </p:xfrm>
        <a:graphic>
          <a:graphicData uri="http://schemas.openxmlformats.org/drawingml/2006/table">
            <a:tbl>
              <a:tblPr firstRow="1" bandRow="1">
                <a:tableStyleId>{3B4B98B0-60AC-42C2-AFA5-B58CD77FA1E5}</a:tableStyleId>
              </a:tblPr>
              <a:tblGrid>
                <a:gridCol w="1752600">
                  <a:extLst>
                    <a:ext uri="{9D8B030D-6E8A-4147-A177-3AD203B41FA5}">
                      <a16:colId xmlns:a16="http://schemas.microsoft.com/office/drawing/2014/main" val="365625053"/>
                    </a:ext>
                  </a:extLst>
                </a:gridCol>
                <a:gridCol w="3352800">
                  <a:extLst>
                    <a:ext uri="{9D8B030D-6E8A-4147-A177-3AD203B41FA5}">
                      <a16:colId xmlns:a16="http://schemas.microsoft.com/office/drawing/2014/main" val="1366301650"/>
                    </a:ext>
                  </a:extLst>
                </a:gridCol>
                <a:gridCol w="3200399">
                  <a:extLst>
                    <a:ext uri="{9D8B030D-6E8A-4147-A177-3AD203B41FA5}">
                      <a16:colId xmlns:a16="http://schemas.microsoft.com/office/drawing/2014/main" val="834612644"/>
                    </a:ext>
                  </a:extLst>
                </a:gridCol>
              </a:tblGrid>
              <a:tr h="247472">
                <a:tc>
                  <a:txBody>
                    <a:bodyPr/>
                    <a:lstStyle/>
                    <a:p>
                      <a:pPr algn="ctr"/>
                      <a:r>
                        <a:rPr lang="en-US" sz="1300" b="1" kern="1200" baseline="0" dirty="0" smtClean="0">
                          <a:solidFill>
                            <a:schemeClr val="tx1"/>
                          </a:solidFill>
                          <a:latin typeface="+mn-lt"/>
                          <a:ea typeface="+mn-ea"/>
                          <a:cs typeface="+mn-cs"/>
                        </a:rPr>
                        <a:t>Dimension</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300" b="1" kern="1200" baseline="0" dirty="0" smtClean="0">
                          <a:solidFill>
                            <a:schemeClr val="tx1"/>
                          </a:solidFill>
                          <a:latin typeface="+mn-lt"/>
                          <a:ea typeface="+mn-ea"/>
                          <a:cs typeface="+mn-cs"/>
                        </a:rPr>
                        <a:t>Description</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300" b="1" kern="1200" baseline="0" dirty="0" smtClean="0">
                          <a:solidFill>
                            <a:schemeClr val="tx1"/>
                          </a:solidFill>
                          <a:latin typeface="+mn-lt"/>
                          <a:ea typeface="+mn-ea"/>
                          <a:cs typeface="+mn-cs"/>
                        </a:rPr>
                        <a:t>Job Example</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0518319"/>
                  </a:ext>
                </a:extLst>
              </a:tr>
              <a:tr h="370840">
                <a:tc>
                  <a:txBody>
                    <a:bodyPr/>
                    <a:lstStyle/>
                    <a:p>
                      <a:r>
                        <a:rPr lang="en-US" sz="1300" kern="1200" baseline="0" dirty="0" smtClean="0">
                          <a:solidFill>
                            <a:schemeClr val="tx1"/>
                          </a:solidFill>
                          <a:latin typeface="+mn-lt"/>
                          <a:ea typeface="+mn-ea"/>
                          <a:cs typeface="+mn-cs"/>
                        </a:rPr>
                        <a:t>Number aptitude</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300" kern="1200" baseline="0" dirty="0" smtClean="0">
                          <a:solidFill>
                            <a:schemeClr val="tx1"/>
                          </a:solidFill>
                          <a:latin typeface="+mn-lt"/>
                          <a:ea typeface="+mn-ea"/>
                          <a:cs typeface="+mn-cs"/>
                        </a:rPr>
                        <a:t>Ability to do speedy and accurate arithmetic</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300" kern="1200" baseline="0" dirty="0" smtClean="0">
                          <a:solidFill>
                            <a:schemeClr val="tx1"/>
                          </a:solidFill>
                          <a:latin typeface="+mn-lt"/>
                          <a:ea typeface="+mn-ea"/>
                          <a:cs typeface="+mn-cs"/>
                        </a:rPr>
                        <a:t>Accountant: Computing the sales tax on a set of items</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81593129"/>
                  </a:ext>
                </a:extLst>
              </a:tr>
              <a:tr h="370840">
                <a:tc>
                  <a:txBody>
                    <a:bodyPr/>
                    <a:lstStyle/>
                    <a:p>
                      <a:r>
                        <a:rPr lang="en-US" sz="1300" kern="1200" baseline="0" dirty="0" smtClean="0">
                          <a:solidFill>
                            <a:schemeClr val="tx1"/>
                          </a:solidFill>
                          <a:latin typeface="+mn-lt"/>
                          <a:ea typeface="+mn-ea"/>
                          <a:cs typeface="+mn-cs"/>
                        </a:rPr>
                        <a:t>Verbal comprehension</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300" kern="1200" baseline="0" dirty="0" smtClean="0">
                          <a:solidFill>
                            <a:schemeClr val="tx1"/>
                          </a:solidFill>
                          <a:latin typeface="+mn-lt"/>
                          <a:ea typeface="+mn-ea"/>
                          <a:cs typeface="+mn-cs"/>
                        </a:rPr>
                        <a:t>Ability to understand what is read or heard and the relationship of words to each other</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300" kern="1200" baseline="0" dirty="0" smtClean="0">
                          <a:solidFill>
                            <a:schemeClr val="tx1"/>
                          </a:solidFill>
                          <a:latin typeface="+mn-lt"/>
                          <a:ea typeface="+mn-ea"/>
                          <a:cs typeface="+mn-cs"/>
                        </a:rPr>
                        <a:t>Plant manager: Following corporate policies on hiring</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02413740"/>
                  </a:ext>
                </a:extLst>
              </a:tr>
              <a:tr h="370840">
                <a:tc>
                  <a:txBody>
                    <a:bodyPr/>
                    <a:lstStyle/>
                    <a:p>
                      <a:r>
                        <a:rPr lang="en-US" sz="1300" kern="1200" baseline="0" dirty="0" smtClean="0">
                          <a:solidFill>
                            <a:schemeClr val="tx1"/>
                          </a:solidFill>
                          <a:latin typeface="+mn-lt"/>
                          <a:ea typeface="+mn-ea"/>
                          <a:cs typeface="+mn-cs"/>
                        </a:rPr>
                        <a:t>Perceptual speed</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300" kern="1200" baseline="0" dirty="0" smtClean="0">
                          <a:solidFill>
                            <a:schemeClr val="tx1"/>
                          </a:solidFill>
                          <a:latin typeface="+mn-lt"/>
                          <a:ea typeface="+mn-ea"/>
                          <a:cs typeface="+mn-cs"/>
                        </a:rPr>
                        <a:t>Ability to identify visual similarities and differences quickly and accurately</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300" kern="1200" baseline="0" dirty="0" smtClean="0">
                          <a:solidFill>
                            <a:schemeClr val="tx1"/>
                          </a:solidFill>
                          <a:latin typeface="+mn-lt"/>
                          <a:ea typeface="+mn-ea"/>
                          <a:cs typeface="+mn-cs"/>
                        </a:rPr>
                        <a:t>Fire investigator: Identifying clues to support a charge of arson</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8819536"/>
                  </a:ext>
                </a:extLst>
              </a:tr>
              <a:tr h="370840">
                <a:tc>
                  <a:txBody>
                    <a:bodyPr/>
                    <a:lstStyle/>
                    <a:p>
                      <a:r>
                        <a:rPr lang="en-US" sz="1300" kern="1200" baseline="0" dirty="0" smtClean="0">
                          <a:solidFill>
                            <a:schemeClr val="tx1"/>
                          </a:solidFill>
                          <a:latin typeface="+mn-lt"/>
                          <a:ea typeface="+mn-ea"/>
                          <a:cs typeface="+mn-cs"/>
                        </a:rPr>
                        <a:t>Inductive reasoning</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300" kern="1200" baseline="0" dirty="0" smtClean="0">
                          <a:solidFill>
                            <a:schemeClr val="tx1"/>
                          </a:solidFill>
                          <a:latin typeface="+mn-lt"/>
                          <a:ea typeface="+mn-ea"/>
                          <a:cs typeface="+mn-cs"/>
                        </a:rPr>
                        <a:t>Ability to identify a logical sequence in a problem and then solve the problem </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300" kern="1200" baseline="0" dirty="0" smtClean="0">
                          <a:solidFill>
                            <a:schemeClr val="tx1"/>
                          </a:solidFill>
                          <a:latin typeface="+mn-lt"/>
                          <a:ea typeface="+mn-ea"/>
                          <a:cs typeface="+mn-cs"/>
                        </a:rPr>
                        <a:t>Market researcher: Forecasting demand for a product in the next time period</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97204992"/>
                  </a:ext>
                </a:extLst>
              </a:tr>
              <a:tr h="370840">
                <a:tc>
                  <a:txBody>
                    <a:bodyPr/>
                    <a:lstStyle/>
                    <a:p>
                      <a:r>
                        <a:rPr lang="en-US" sz="1300" kern="1200" baseline="0" dirty="0" smtClean="0">
                          <a:solidFill>
                            <a:schemeClr val="tx1"/>
                          </a:solidFill>
                          <a:latin typeface="+mn-lt"/>
                          <a:ea typeface="+mn-ea"/>
                          <a:cs typeface="+mn-cs"/>
                        </a:rPr>
                        <a:t>Deductive reasoning</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300" kern="1200" baseline="0" dirty="0" smtClean="0">
                          <a:solidFill>
                            <a:schemeClr val="tx1"/>
                          </a:solidFill>
                          <a:latin typeface="+mn-lt"/>
                          <a:ea typeface="+mn-ea"/>
                          <a:cs typeface="+mn-cs"/>
                        </a:rPr>
                        <a:t>Ability to use logic and assess the implications of an argument</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300" kern="1200" baseline="0" dirty="0" smtClean="0">
                          <a:solidFill>
                            <a:schemeClr val="tx1"/>
                          </a:solidFill>
                          <a:latin typeface="+mn-lt"/>
                          <a:ea typeface="+mn-ea"/>
                          <a:cs typeface="+mn-cs"/>
                        </a:rPr>
                        <a:t>Supervisor: Choosing between two different suggestions offered by employees</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54561646"/>
                  </a:ext>
                </a:extLst>
              </a:tr>
              <a:tr h="370840">
                <a:tc>
                  <a:txBody>
                    <a:bodyPr/>
                    <a:lstStyle/>
                    <a:p>
                      <a:r>
                        <a:rPr lang="en-US" sz="1300" kern="1200" baseline="0" dirty="0" smtClean="0">
                          <a:solidFill>
                            <a:schemeClr val="tx1"/>
                          </a:solidFill>
                          <a:latin typeface="+mn-lt"/>
                          <a:ea typeface="+mn-ea"/>
                          <a:cs typeface="+mn-cs"/>
                        </a:rPr>
                        <a:t>Spatial visualization</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300" kern="1200" baseline="0" dirty="0" smtClean="0">
                          <a:solidFill>
                            <a:schemeClr val="tx1"/>
                          </a:solidFill>
                          <a:latin typeface="+mn-lt"/>
                          <a:ea typeface="+mn-ea"/>
                          <a:cs typeface="+mn-cs"/>
                        </a:rPr>
                        <a:t>Ability to imagine how an object would look if its position in space were changed</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300" kern="1200" baseline="0" dirty="0" smtClean="0">
                          <a:solidFill>
                            <a:schemeClr val="tx1"/>
                          </a:solidFill>
                          <a:latin typeface="+mn-lt"/>
                          <a:ea typeface="+mn-ea"/>
                          <a:cs typeface="+mn-cs"/>
                        </a:rPr>
                        <a:t>Interior decorator: Redecorating an office</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41349375"/>
                  </a:ext>
                </a:extLst>
              </a:tr>
              <a:tr h="370840">
                <a:tc>
                  <a:txBody>
                    <a:bodyPr/>
                    <a:lstStyle/>
                    <a:p>
                      <a:r>
                        <a:rPr lang="en-US" sz="1300" kern="1200" baseline="0" dirty="0" smtClean="0">
                          <a:solidFill>
                            <a:schemeClr val="tx1"/>
                          </a:solidFill>
                          <a:latin typeface="+mn-lt"/>
                          <a:ea typeface="+mn-ea"/>
                          <a:cs typeface="+mn-cs"/>
                        </a:rPr>
                        <a:t>Memory</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300" kern="1200" baseline="0" dirty="0" smtClean="0">
                          <a:solidFill>
                            <a:schemeClr val="tx1"/>
                          </a:solidFill>
                          <a:latin typeface="+mn-lt"/>
                          <a:ea typeface="+mn-ea"/>
                          <a:cs typeface="+mn-cs"/>
                        </a:rPr>
                        <a:t>Ability to retain and recall past experiences</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300" kern="1200" baseline="0" dirty="0" smtClean="0">
                          <a:solidFill>
                            <a:schemeClr val="tx1"/>
                          </a:solidFill>
                          <a:latin typeface="+mn-lt"/>
                          <a:ea typeface="+mn-ea"/>
                          <a:cs typeface="+mn-cs"/>
                        </a:rPr>
                        <a:t>Salesperson: Remembering the names of customers</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47953111"/>
                  </a:ext>
                </a:extLst>
              </a:tr>
            </a:tbl>
          </a:graphicData>
        </a:graphic>
      </p:graphicFrame>
    </p:spTree>
    <p:extLst>
      <p:ext uri="{BB962C8B-B14F-4D97-AF65-F5344CB8AC3E}">
        <p14:creationId xmlns:p14="http://schemas.microsoft.com/office/powerpoint/2010/main" val="23756484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696200" cy="1097280"/>
          </a:xfrm>
        </p:spPr>
        <p:txBody>
          <a:bodyPr/>
          <a:lstStyle/>
          <a:p>
            <a:r>
              <a:rPr lang="en-US" sz="3600" dirty="0">
                <a:latin typeface="+mj-lt"/>
              </a:rPr>
              <a:t>Intellectual and Physical Abilities and </a:t>
            </a:r>
            <a:r>
              <a:rPr lang="en-US" sz="3600" dirty="0" smtClean="0">
                <a:latin typeface="+mj-lt"/>
              </a:rPr>
              <a:t>OB </a:t>
            </a:r>
            <a:r>
              <a:rPr lang="en-US" sz="2000" b="0" dirty="0" smtClean="0">
                <a:latin typeface="+mj-lt"/>
              </a:rPr>
              <a:t>(4 of 5)</a:t>
            </a:r>
            <a:endParaRPr lang="en-US" sz="2000" b="0" dirty="0">
              <a:latin typeface="+mj-lt"/>
            </a:endParaRPr>
          </a:p>
        </p:txBody>
      </p:sp>
      <p:sp>
        <p:nvSpPr>
          <p:cNvPr id="3" name="Content Placeholder 2"/>
          <p:cNvSpPr>
            <a:spLocks noGrp="1"/>
          </p:cNvSpPr>
          <p:nvPr>
            <p:ph idx="1"/>
          </p:nvPr>
        </p:nvSpPr>
        <p:spPr>
          <a:xfrm>
            <a:off x="457200" y="1600200"/>
            <a:ext cx="8229600" cy="2514599"/>
          </a:xfrm>
        </p:spPr>
        <p:txBody>
          <a:bodyPr/>
          <a:lstStyle/>
          <a:p>
            <a:pPr marL="256032" indent="-256032">
              <a:buSzPct val="100000"/>
              <a:defRPr/>
            </a:pPr>
            <a:r>
              <a:rPr lang="en-US" sz="2400" b="1" dirty="0" smtClean="0"/>
              <a:t>Physical </a:t>
            </a:r>
            <a:r>
              <a:rPr lang="en-US" sz="2400" b="1" dirty="0"/>
              <a:t>Abilities</a:t>
            </a:r>
          </a:p>
          <a:p>
            <a:pPr marL="740664" lvl="1">
              <a:defRPr/>
            </a:pPr>
            <a:r>
              <a:rPr lang="en-US" sz="2400" dirty="0"/>
              <a:t>The capacity to do tasks demanding stamina, dexterity, strength, and similar characteristics.</a:t>
            </a:r>
          </a:p>
          <a:p>
            <a:pPr marL="740664" lvl="1">
              <a:defRPr/>
            </a:pPr>
            <a:r>
              <a:rPr lang="en-US" sz="2400" dirty="0"/>
              <a:t>Nine basic abilities related to strength, flexibility, and other factors are needed to perform physical </a:t>
            </a:r>
            <a:r>
              <a:rPr lang="en-US" sz="2400" dirty="0" smtClean="0"/>
              <a:t>tasks.</a:t>
            </a:r>
            <a:endParaRPr lang="en-US" sz="2400" dirty="0"/>
          </a:p>
        </p:txBody>
      </p:sp>
    </p:spTree>
    <p:extLst>
      <p:ext uri="{BB962C8B-B14F-4D97-AF65-F5344CB8AC3E}">
        <p14:creationId xmlns:p14="http://schemas.microsoft.com/office/powerpoint/2010/main" val="34248869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658100" cy="1097280"/>
          </a:xfrm>
        </p:spPr>
        <p:txBody>
          <a:bodyPr/>
          <a:lstStyle/>
          <a:p>
            <a:r>
              <a:rPr lang="en-US" sz="3600" dirty="0">
                <a:latin typeface="+mj-lt"/>
              </a:rPr>
              <a:t>Intellectual and Physical Abilities and </a:t>
            </a:r>
            <a:r>
              <a:rPr lang="en-US" sz="3600" dirty="0" smtClean="0">
                <a:latin typeface="+mj-lt"/>
              </a:rPr>
              <a:t>OB </a:t>
            </a:r>
            <a:r>
              <a:rPr lang="en-US" sz="2000" b="0" dirty="0" smtClean="0">
                <a:latin typeface="+mj-lt"/>
              </a:rPr>
              <a:t>(5 of 5)</a:t>
            </a:r>
            <a:endParaRPr lang="en-US" sz="2000" b="0" dirty="0">
              <a:latin typeface="+mj-lt"/>
            </a:endParaRPr>
          </a:p>
        </p:txBody>
      </p:sp>
      <p:sp>
        <p:nvSpPr>
          <p:cNvPr id="3" name="Content Placeholder 2"/>
          <p:cNvSpPr>
            <a:spLocks noGrp="1"/>
          </p:cNvSpPr>
          <p:nvPr>
            <p:ph idx="1"/>
          </p:nvPr>
        </p:nvSpPr>
        <p:spPr>
          <a:xfrm>
            <a:off x="457200" y="1600201"/>
            <a:ext cx="8229600" cy="381000"/>
          </a:xfrm>
        </p:spPr>
        <p:txBody>
          <a:bodyPr/>
          <a:lstStyle/>
          <a:p>
            <a:pPr marL="0" indent="0">
              <a:buNone/>
            </a:pPr>
            <a:r>
              <a:rPr lang="en-US" sz="2200" b="1" dirty="0"/>
              <a:t>Exhibit 2-3 </a:t>
            </a:r>
            <a:r>
              <a:rPr lang="en-US" sz="2200" dirty="0"/>
              <a:t>Nine Basic Physical </a:t>
            </a:r>
            <a:r>
              <a:rPr lang="en-US" sz="2200" dirty="0" smtClean="0"/>
              <a:t>Abilities</a:t>
            </a:r>
            <a:endParaRPr lang="en-US" sz="2200" dirty="0"/>
          </a:p>
        </p:txBody>
      </p:sp>
      <p:graphicFrame>
        <p:nvGraphicFramePr>
          <p:cNvPr id="4" name="Table 3"/>
          <p:cNvGraphicFramePr>
            <a:graphicFrameLocks noGrp="1"/>
          </p:cNvGraphicFramePr>
          <p:nvPr>
            <p:extLst>
              <p:ext uri="{D42A27DB-BD31-4B8C-83A1-F6EECF244321}">
                <p14:modId xmlns:p14="http://schemas.microsoft.com/office/powerpoint/2010/main" val="2188193131"/>
              </p:ext>
            </p:extLst>
          </p:nvPr>
        </p:nvGraphicFramePr>
        <p:xfrm>
          <a:off x="457200" y="2057400"/>
          <a:ext cx="8153400" cy="3870960"/>
        </p:xfrm>
        <a:graphic>
          <a:graphicData uri="http://schemas.openxmlformats.org/drawingml/2006/table">
            <a:tbl>
              <a:tblPr firstRow="1" bandRow="1">
                <a:tableStyleId>{3B4B98B0-60AC-42C2-AFA5-B58CD77FA1E5}</a:tableStyleId>
              </a:tblPr>
              <a:tblGrid>
                <a:gridCol w="2060267">
                  <a:extLst>
                    <a:ext uri="{9D8B030D-6E8A-4147-A177-3AD203B41FA5}">
                      <a16:colId xmlns:a16="http://schemas.microsoft.com/office/drawing/2014/main" val="148132059"/>
                    </a:ext>
                  </a:extLst>
                </a:gridCol>
                <a:gridCol w="6093133">
                  <a:extLst>
                    <a:ext uri="{9D8B030D-6E8A-4147-A177-3AD203B41FA5}">
                      <a16:colId xmlns:a16="http://schemas.microsoft.com/office/drawing/2014/main" val="1585872579"/>
                    </a:ext>
                  </a:extLst>
                </a:gridCol>
              </a:tblGrid>
              <a:tr h="169650">
                <a:tc>
                  <a:txBody>
                    <a:bodyPr/>
                    <a:lstStyle/>
                    <a:p>
                      <a:pPr algn="l"/>
                      <a:r>
                        <a:rPr lang="en-US" sz="1400" b="1" kern="1200" baseline="0" dirty="0" smtClean="0">
                          <a:solidFill>
                            <a:schemeClr val="tx1"/>
                          </a:solidFill>
                          <a:latin typeface="+mn-lt"/>
                          <a:ea typeface="+mn-ea"/>
                          <a:cs typeface="+mn-cs"/>
                        </a:rPr>
                        <a:t>Strength Factors</a:t>
                      </a:r>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400" dirty="0" smtClean="0">
                          <a:solidFill>
                            <a:schemeClr val="bg1"/>
                          </a:solidFill>
                        </a:rPr>
                        <a:t>Black</a:t>
                      </a:r>
                      <a:endParaRPr lang="en-US" sz="1400"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87208196"/>
                  </a:ext>
                </a:extLst>
              </a:tr>
              <a:tr h="123930">
                <a:tc>
                  <a:txBody>
                    <a:bodyPr/>
                    <a:lstStyle/>
                    <a:p>
                      <a:pPr algn="l"/>
                      <a:r>
                        <a:rPr lang="en-US" sz="1400" kern="1200" baseline="0" dirty="0" smtClean="0">
                          <a:solidFill>
                            <a:schemeClr val="tx1"/>
                          </a:solidFill>
                          <a:latin typeface="+mn-lt"/>
                          <a:ea typeface="+mn-ea"/>
                          <a:cs typeface="+mn-cs"/>
                        </a:rPr>
                        <a:t>1. Dynamic strength</a:t>
                      </a:r>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400" kern="1200" baseline="0" dirty="0" smtClean="0">
                          <a:solidFill>
                            <a:schemeClr val="tx1"/>
                          </a:solidFill>
                          <a:latin typeface="+mn-lt"/>
                          <a:ea typeface="+mn-ea"/>
                          <a:cs typeface="+mn-cs"/>
                        </a:rPr>
                        <a:t>Ability to exert muscular force repeatedly or continuously over time</a:t>
                      </a:r>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14069737"/>
                  </a:ext>
                </a:extLst>
              </a:tr>
              <a:tr h="210290">
                <a:tc>
                  <a:txBody>
                    <a:bodyPr/>
                    <a:lstStyle/>
                    <a:p>
                      <a:pPr algn="l"/>
                      <a:r>
                        <a:rPr lang="en-US" sz="1400" kern="1200" baseline="0" dirty="0" smtClean="0">
                          <a:solidFill>
                            <a:schemeClr val="tx1"/>
                          </a:solidFill>
                          <a:latin typeface="+mn-lt"/>
                          <a:ea typeface="+mn-ea"/>
                          <a:cs typeface="+mn-cs"/>
                        </a:rPr>
                        <a:t>2. Trunk strength</a:t>
                      </a:r>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400" kern="1200" baseline="0" dirty="0" smtClean="0">
                          <a:solidFill>
                            <a:schemeClr val="tx1"/>
                          </a:solidFill>
                          <a:latin typeface="+mn-lt"/>
                          <a:ea typeface="+mn-ea"/>
                          <a:cs typeface="+mn-cs"/>
                        </a:rPr>
                        <a:t>Ability to exert muscular strength using the trunk (particularly abdominal) muscles</a:t>
                      </a:r>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6685602"/>
                  </a:ext>
                </a:extLst>
              </a:tr>
              <a:tr h="220450">
                <a:tc>
                  <a:txBody>
                    <a:bodyPr/>
                    <a:lstStyle/>
                    <a:p>
                      <a:pPr algn="l"/>
                      <a:r>
                        <a:rPr lang="en-US" sz="1400" kern="1200" baseline="0" dirty="0" smtClean="0">
                          <a:solidFill>
                            <a:schemeClr val="tx1"/>
                          </a:solidFill>
                          <a:latin typeface="+mn-lt"/>
                          <a:ea typeface="+mn-ea"/>
                          <a:cs typeface="+mn-cs"/>
                        </a:rPr>
                        <a:t>3. Static strength</a:t>
                      </a:r>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400" kern="1200" baseline="0" dirty="0" smtClean="0">
                          <a:solidFill>
                            <a:schemeClr val="tx1"/>
                          </a:solidFill>
                          <a:latin typeface="+mn-lt"/>
                          <a:ea typeface="+mn-ea"/>
                          <a:cs typeface="+mn-cs"/>
                        </a:rPr>
                        <a:t>Ability to exert force against external objects</a:t>
                      </a:r>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23309152"/>
                  </a:ext>
                </a:extLst>
              </a:tr>
              <a:tr h="191375">
                <a:tc>
                  <a:txBody>
                    <a:bodyPr/>
                    <a:lstStyle/>
                    <a:p>
                      <a:pPr algn="l"/>
                      <a:r>
                        <a:rPr lang="en-US" sz="1400" kern="1200" baseline="0" dirty="0" smtClean="0">
                          <a:solidFill>
                            <a:schemeClr val="tx1"/>
                          </a:solidFill>
                          <a:latin typeface="+mn-lt"/>
                          <a:ea typeface="+mn-ea"/>
                          <a:cs typeface="+mn-cs"/>
                        </a:rPr>
                        <a:t>4. Explosive strength</a:t>
                      </a:r>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400" kern="1200" baseline="0" dirty="0" smtClean="0">
                          <a:solidFill>
                            <a:schemeClr val="tx1"/>
                          </a:solidFill>
                          <a:latin typeface="+mn-lt"/>
                          <a:ea typeface="+mn-ea"/>
                          <a:cs typeface="+mn-cs"/>
                        </a:rPr>
                        <a:t>Ability to expend a maximum of energy in one or a series of explosive acts</a:t>
                      </a:r>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10713686"/>
                  </a:ext>
                </a:extLst>
              </a:tr>
              <a:tr h="0">
                <a:tc>
                  <a:txBody>
                    <a:bodyPr/>
                    <a:lstStyle/>
                    <a:p>
                      <a:pPr algn="l"/>
                      <a:r>
                        <a:rPr lang="en-US" sz="1400" b="1" kern="1200" baseline="0" dirty="0" smtClean="0">
                          <a:solidFill>
                            <a:schemeClr val="tx1"/>
                          </a:solidFill>
                          <a:latin typeface="+mn-lt"/>
                          <a:ea typeface="+mn-ea"/>
                          <a:cs typeface="+mn-cs"/>
                        </a:rPr>
                        <a:t>Flexibility Factors</a:t>
                      </a:r>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400" dirty="0" smtClean="0">
                          <a:solidFill>
                            <a:schemeClr val="bg1"/>
                          </a:solidFill>
                        </a:rPr>
                        <a:t>Black</a:t>
                      </a:r>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20861620"/>
                  </a:ext>
                </a:extLst>
              </a:tr>
              <a:tr h="118850">
                <a:tc>
                  <a:txBody>
                    <a:bodyPr/>
                    <a:lstStyle/>
                    <a:p>
                      <a:pPr algn="l"/>
                      <a:r>
                        <a:rPr lang="en-US" sz="1400" kern="1200" baseline="0" dirty="0" smtClean="0">
                          <a:solidFill>
                            <a:schemeClr val="tx1"/>
                          </a:solidFill>
                          <a:latin typeface="+mn-lt"/>
                          <a:ea typeface="+mn-ea"/>
                          <a:cs typeface="+mn-cs"/>
                        </a:rPr>
                        <a:t>5. Extent flexibility</a:t>
                      </a:r>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400" kern="1200" baseline="0" dirty="0" smtClean="0">
                          <a:solidFill>
                            <a:schemeClr val="tx1"/>
                          </a:solidFill>
                          <a:latin typeface="+mn-lt"/>
                          <a:ea typeface="+mn-ea"/>
                          <a:cs typeface="+mn-cs"/>
                        </a:rPr>
                        <a:t>Ability to move the trunk and back muscles as far as possible</a:t>
                      </a:r>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67716230"/>
                  </a:ext>
                </a:extLst>
              </a:tr>
              <a:tr h="205210">
                <a:tc>
                  <a:txBody>
                    <a:bodyPr/>
                    <a:lstStyle/>
                    <a:p>
                      <a:pPr algn="l"/>
                      <a:r>
                        <a:rPr lang="en-US" sz="1400" kern="1200" baseline="0" dirty="0" smtClean="0">
                          <a:solidFill>
                            <a:schemeClr val="tx1"/>
                          </a:solidFill>
                          <a:latin typeface="+mn-lt"/>
                          <a:ea typeface="+mn-ea"/>
                          <a:cs typeface="+mn-cs"/>
                        </a:rPr>
                        <a:t>6. Dynamic flexibility</a:t>
                      </a:r>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400" kern="1200" baseline="0" dirty="0" smtClean="0">
                          <a:solidFill>
                            <a:schemeClr val="tx1"/>
                          </a:solidFill>
                          <a:latin typeface="+mn-lt"/>
                          <a:ea typeface="+mn-ea"/>
                          <a:cs typeface="+mn-cs"/>
                        </a:rPr>
                        <a:t>Ability to make rapid, repeated flexing movements</a:t>
                      </a:r>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23634706"/>
                  </a:ext>
                </a:extLst>
              </a:tr>
              <a:tr h="139170">
                <a:tc>
                  <a:txBody>
                    <a:bodyPr/>
                    <a:lstStyle/>
                    <a:p>
                      <a:pPr algn="l"/>
                      <a:r>
                        <a:rPr lang="en-US" sz="1400" b="1" kern="1200" baseline="0" dirty="0" smtClean="0">
                          <a:solidFill>
                            <a:schemeClr val="tx1"/>
                          </a:solidFill>
                          <a:latin typeface="+mn-lt"/>
                          <a:ea typeface="+mn-ea"/>
                          <a:cs typeface="+mn-cs"/>
                        </a:rPr>
                        <a:t>Other Factors</a:t>
                      </a:r>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400" dirty="0" smtClean="0">
                          <a:solidFill>
                            <a:schemeClr val="bg1"/>
                          </a:solidFill>
                        </a:rPr>
                        <a:t>Black</a:t>
                      </a:r>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73145815"/>
                  </a:ext>
                </a:extLst>
              </a:tr>
              <a:tr h="0">
                <a:tc>
                  <a:txBody>
                    <a:bodyPr/>
                    <a:lstStyle/>
                    <a:p>
                      <a:pPr algn="l"/>
                      <a:r>
                        <a:rPr lang="en-US" sz="1400" kern="1200" baseline="0" dirty="0" smtClean="0">
                          <a:solidFill>
                            <a:schemeClr val="tx1"/>
                          </a:solidFill>
                          <a:latin typeface="+mn-lt"/>
                          <a:ea typeface="+mn-ea"/>
                          <a:cs typeface="+mn-cs"/>
                        </a:rPr>
                        <a:t>7. Body coordination</a:t>
                      </a:r>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400" kern="1200" baseline="0" dirty="0" smtClean="0">
                          <a:solidFill>
                            <a:schemeClr val="tx1"/>
                          </a:solidFill>
                          <a:latin typeface="+mn-lt"/>
                          <a:ea typeface="+mn-ea"/>
                          <a:cs typeface="+mn-cs"/>
                        </a:rPr>
                        <a:t>Ability to coordinate the simultaneous actions of different parts of the body</a:t>
                      </a:r>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04734304"/>
                  </a:ext>
                </a:extLst>
              </a:tr>
              <a:tr h="0">
                <a:tc>
                  <a:txBody>
                    <a:bodyPr/>
                    <a:lstStyle/>
                    <a:p>
                      <a:pPr algn="l"/>
                      <a:r>
                        <a:rPr lang="en-US" sz="1400" kern="1200" baseline="0" dirty="0" smtClean="0">
                          <a:solidFill>
                            <a:schemeClr val="tx1"/>
                          </a:solidFill>
                          <a:latin typeface="+mn-lt"/>
                          <a:ea typeface="+mn-ea"/>
                          <a:cs typeface="+mn-cs"/>
                        </a:rPr>
                        <a:t>8. Balance</a:t>
                      </a:r>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400" kern="1200" baseline="0" dirty="0" smtClean="0">
                          <a:solidFill>
                            <a:schemeClr val="tx1"/>
                          </a:solidFill>
                          <a:latin typeface="+mn-lt"/>
                          <a:ea typeface="+mn-ea"/>
                          <a:cs typeface="+mn-cs"/>
                        </a:rPr>
                        <a:t>Ability to maintain equilibrium despite forces pulling off balance</a:t>
                      </a:r>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29645204"/>
                  </a:ext>
                </a:extLst>
              </a:tr>
              <a:tr h="243840">
                <a:tc>
                  <a:txBody>
                    <a:bodyPr/>
                    <a:lstStyle/>
                    <a:p>
                      <a:pPr algn="l"/>
                      <a:r>
                        <a:rPr lang="en-US" sz="1400" kern="1200" baseline="0" dirty="0" smtClean="0">
                          <a:solidFill>
                            <a:schemeClr val="tx1"/>
                          </a:solidFill>
                          <a:latin typeface="+mn-lt"/>
                          <a:ea typeface="+mn-ea"/>
                          <a:cs typeface="+mn-cs"/>
                        </a:rPr>
                        <a:t>9. Stamina</a:t>
                      </a:r>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400" kern="1200" baseline="0" dirty="0" smtClean="0">
                          <a:solidFill>
                            <a:schemeClr val="tx1"/>
                          </a:solidFill>
                          <a:latin typeface="+mn-lt"/>
                          <a:ea typeface="+mn-ea"/>
                          <a:cs typeface="+mn-cs"/>
                        </a:rPr>
                        <a:t>Ability to continue maximum effort requiring prolonged effort over time</a:t>
                      </a:r>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74852220"/>
                  </a:ext>
                </a:extLst>
              </a:tr>
            </a:tbl>
          </a:graphicData>
        </a:graphic>
      </p:graphicFrame>
    </p:spTree>
    <p:extLst>
      <p:ext uri="{BB962C8B-B14F-4D97-AF65-F5344CB8AC3E}">
        <p14:creationId xmlns:p14="http://schemas.microsoft.com/office/powerpoint/2010/main" val="14509838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Learning </a:t>
            </a:r>
            <a:r>
              <a:rPr lang="en-US" sz="3600" dirty="0" smtClean="0">
                <a:latin typeface="+mj-lt"/>
              </a:rPr>
              <a:t>Objectives</a:t>
            </a:r>
            <a:endParaRPr lang="en-IN" sz="2000" b="0" dirty="0">
              <a:latin typeface="+mj-lt"/>
            </a:endParaRPr>
          </a:p>
        </p:txBody>
      </p:sp>
      <p:sp>
        <p:nvSpPr>
          <p:cNvPr id="4" name="Content Placeholder 3"/>
          <p:cNvSpPr>
            <a:spLocks noGrp="1"/>
          </p:cNvSpPr>
          <p:nvPr>
            <p:ph idx="1"/>
          </p:nvPr>
        </p:nvSpPr>
        <p:spPr>
          <a:xfrm>
            <a:off x="457200" y="1600200"/>
            <a:ext cx="8229600" cy="4648200"/>
          </a:xfrm>
        </p:spPr>
        <p:txBody>
          <a:bodyPr/>
          <a:lstStyle/>
          <a:p>
            <a:pPr marL="0" indent="0">
              <a:buClr>
                <a:schemeClr val="bg2"/>
              </a:buClr>
              <a:buSzPct val="100000"/>
              <a:buNone/>
              <a:defRPr/>
            </a:pPr>
            <a:r>
              <a:rPr lang="en-US" sz="2400" b="1" dirty="0" smtClean="0">
                <a:solidFill>
                  <a:schemeClr val="bg2"/>
                </a:solidFill>
              </a:rPr>
              <a:t>2.1</a:t>
            </a:r>
            <a:r>
              <a:rPr lang="en-US" sz="2400" dirty="0" smtClean="0"/>
              <a:t> Describe </a:t>
            </a:r>
            <a:r>
              <a:rPr lang="en-US" sz="2400" dirty="0"/>
              <a:t>the two major forms of workplace diversity.</a:t>
            </a:r>
          </a:p>
          <a:p>
            <a:pPr marL="0" indent="0">
              <a:buClr>
                <a:schemeClr val="bg2"/>
              </a:buClr>
              <a:buSzPct val="100000"/>
              <a:buNone/>
              <a:defRPr/>
            </a:pPr>
            <a:r>
              <a:rPr lang="en-US" sz="2400" b="1" dirty="0" smtClean="0">
                <a:solidFill>
                  <a:schemeClr val="bg2"/>
                </a:solidFill>
              </a:rPr>
              <a:t>2.2</a:t>
            </a:r>
            <a:r>
              <a:rPr lang="en-US" sz="2400" dirty="0" smtClean="0"/>
              <a:t> Demonstrate </a:t>
            </a:r>
            <a:r>
              <a:rPr lang="en-US" sz="2400" dirty="0"/>
              <a:t>how workplace discrimination undermines organizational effectiveness.</a:t>
            </a:r>
          </a:p>
          <a:p>
            <a:pPr marL="0" indent="0">
              <a:buClr>
                <a:schemeClr val="bg2"/>
              </a:buClr>
              <a:buSzPct val="100000"/>
              <a:buNone/>
              <a:defRPr/>
            </a:pPr>
            <a:r>
              <a:rPr lang="en-US" sz="2400" b="1" dirty="0" smtClean="0">
                <a:solidFill>
                  <a:schemeClr val="bg2"/>
                </a:solidFill>
              </a:rPr>
              <a:t>2.3</a:t>
            </a:r>
            <a:r>
              <a:rPr lang="en-US" sz="2400" dirty="0" smtClean="0"/>
              <a:t> Describe </a:t>
            </a:r>
            <a:r>
              <a:rPr lang="en-US" sz="2400" dirty="0"/>
              <a:t>how the key biographical characteristics are relevant to OB.</a:t>
            </a:r>
          </a:p>
          <a:p>
            <a:pPr marL="0" indent="0">
              <a:buClr>
                <a:schemeClr val="bg2"/>
              </a:buClr>
              <a:buSzPct val="100000"/>
              <a:buNone/>
              <a:defRPr/>
            </a:pPr>
            <a:r>
              <a:rPr lang="en-US" sz="2400" b="1" dirty="0" smtClean="0">
                <a:solidFill>
                  <a:schemeClr val="bg2"/>
                </a:solidFill>
              </a:rPr>
              <a:t>2.4</a:t>
            </a:r>
            <a:r>
              <a:rPr lang="en-US" sz="2400" dirty="0" smtClean="0"/>
              <a:t> Explain </a:t>
            </a:r>
            <a:r>
              <a:rPr lang="en-US" sz="2400" dirty="0"/>
              <a:t>how other differentiating characteristics factor into OB.</a:t>
            </a:r>
          </a:p>
          <a:p>
            <a:pPr marL="0" indent="0">
              <a:buClr>
                <a:schemeClr val="bg2"/>
              </a:buClr>
              <a:buSzPct val="100000"/>
              <a:buNone/>
              <a:defRPr/>
            </a:pPr>
            <a:r>
              <a:rPr lang="en-US" sz="2400" b="1" dirty="0" smtClean="0">
                <a:solidFill>
                  <a:schemeClr val="bg2"/>
                </a:solidFill>
              </a:rPr>
              <a:t>2.5</a:t>
            </a:r>
            <a:r>
              <a:rPr lang="en-US" sz="2400" dirty="0" smtClean="0"/>
              <a:t> Demonstrate </a:t>
            </a:r>
            <a:r>
              <a:rPr lang="en-US" sz="2400" dirty="0"/>
              <a:t>the relevance of intellectual and physical abilities to OB.</a:t>
            </a:r>
          </a:p>
          <a:p>
            <a:pPr marL="0" indent="0">
              <a:buClr>
                <a:schemeClr val="bg2"/>
              </a:buClr>
              <a:buSzPct val="100000"/>
              <a:buNone/>
              <a:defRPr/>
            </a:pPr>
            <a:r>
              <a:rPr lang="en-US" sz="2400" b="1" dirty="0" smtClean="0">
                <a:solidFill>
                  <a:schemeClr val="bg2"/>
                </a:solidFill>
              </a:rPr>
              <a:t>2.6</a:t>
            </a:r>
            <a:r>
              <a:rPr lang="en-US" sz="2400" dirty="0" smtClean="0"/>
              <a:t> Describe </a:t>
            </a:r>
            <a:r>
              <a:rPr lang="en-US" sz="2400" dirty="0"/>
              <a:t>how organizations manage diversity effectively</a:t>
            </a:r>
            <a:r>
              <a:rPr lang="en-US" sz="2400" dirty="0" smtClean="0"/>
              <a:t>.</a:t>
            </a:r>
            <a:endParaRPr lang="en-US" sz="2400" dirty="0"/>
          </a:p>
        </p:txBody>
      </p:sp>
    </p:spTree>
    <p:extLst>
      <p:ext uri="{BB962C8B-B14F-4D97-AF65-F5344CB8AC3E}">
        <p14:creationId xmlns:p14="http://schemas.microsoft.com/office/powerpoint/2010/main" val="3925979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cs typeface="Nirmala UI" panose="020B0502040204020203" pitchFamily="34" charset="0"/>
              </a:rPr>
              <a:t>Describe How </a:t>
            </a:r>
            <a:r>
              <a:rPr lang="en-US" sz="3600" dirty="0" smtClean="0">
                <a:latin typeface="+mj-lt"/>
                <a:cs typeface="Nirmala UI" panose="020B0502040204020203" pitchFamily="34" charset="0"/>
              </a:rPr>
              <a:t>Organizations Manage </a:t>
            </a:r>
            <a:r>
              <a:rPr lang="en-US" sz="3600" dirty="0">
                <a:latin typeface="+mj-lt"/>
                <a:cs typeface="Nirmala UI" panose="020B0502040204020203" pitchFamily="34" charset="0"/>
              </a:rPr>
              <a:t>Diversity </a:t>
            </a:r>
            <a:r>
              <a:rPr lang="en-US" sz="3600" dirty="0" smtClean="0">
                <a:latin typeface="+mj-lt"/>
                <a:cs typeface="Nirmala UI" panose="020B0502040204020203" pitchFamily="34" charset="0"/>
              </a:rPr>
              <a:t>Effectively </a:t>
            </a:r>
            <a:r>
              <a:rPr lang="en-US" sz="2000" b="0" dirty="0" smtClean="0">
                <a:latin typeface="+mj-lt"/>
                <a:cs typeface="Nirmala UI" panose="020B0502040204020203" pitchFamily="34" charset="0"/>
              </a:rPr>
              <a:t>(1 of 5)</a:t>
            </a:r>
            <a:endParaRPr lang="en-US" sz="2000" b="0" dirty="0">
              <a:latin typeface="+mj-lt"/>
              <a:cs typeface="Nirmala UI" panose="020B0502040204020203" pitchFamily="34" charset="0"/>
            </a:endParaRPr>
          </a:p>
        </p:txBody>
      </p:sp>
      <p:sp>
        <p:nvSpPr>
          <p:cNvPr id="3" name="Content Placeholder 2"/>
          <p:cNvSpPr>
            <a:spLocks noGrp="1"/>
          </p:cNvSpPr>
          <p:nvPr>
            <p:ph idx="1"/>
          </p:nvPr>
        </p:nvSpPr>
        <p:spPr>
          <a:xfrm>
            <a:off x="458821" y="1600200"/>
            <a:ext cx="7770779" cy="2133599"/>
          </a:xfrm>
        </p:spPr>
        <p:txBody>
          <a:bodyPr/>
          <a:lstStyle/>
          <a:p>
            <a:pPr marL="256032" indent="-256032">
              <a:buSzPct val="100000"/>
              <a:defRPr/>
            </a:pPr>
            <a:r>
              <a:rPr lang="en-US" sz="2400" b="1" dirty="0"/>
              <a:t>Diversity management</a:t>
            </a:r>
            <a:r>
              <a:rPr lang="en-US" sz="2400" dirty="0"/>
              <a:t> is the process and programs by which managers make everyone more aware of and sensitive to the needs and differences of others.</a:t>
            </a:r>
          </a:p>
          <a:p>
            <a:pPr marL="740664" lvl="1">
              <a:defRPr/>
            </a:pPr>
            <a:r>
              <a:rPr lang="en-US" sz="2400" dirty="0"/>
              <a:t>Diversity is more successful when it is everyone’s business, not just for certain groups of employees</a:t>
            </a:r>
            <a:r>
              <a:rPr lang="en-US" sz="2400" dirty="0" smtClean="0"/>
              <a:t>.</a:t>
            </a:r>
            <a:endParaRPr lang="en-US" sz="2400" dirty="0"/>
          </a:p>
        </p:txBody>
      </p:sp>
    </p:spTree>
    <p:extLst>
      <p:ext uri="{BB962C8B-B14F-4D97-AF65-F5344CB8AC3E}">
        <p14:creationId xmlns:p14="http://schemas.microsoft.com/office/powerpoint/2010/main" val="3267803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Describe How </a:t>
            </a:r>
            <a:r>
              <a:rPr lang="en-US" sz="3600" dirty="0" smtClean="0">
                <a:latin typeface="+mj-lt"/>
              </a:rPr>
              <a:t>Organizations Manage </a:t>
            </a:r>
            <a:r>
              <a:rPr lang="en-US" sz="3600" dirty="0">
                <a:latin typeface="+mj-lt"/>
              </a:rPr>
              <a:t>Diversity </a:t>
            </a:r>
            <a:r>
              <a:rPr lang="en-US" sz="3600" dirty="0" smtClean="0">
                <a:latin typeface="+mj-lt"/>
              </a:rPr>
              <a:t>Effectively </a:t>
            </a:r>
            <a:r>
              <a:rPr lang="en-US" sz="2000" b="0" dirty="0" smtClean="0">
                <a:latin typeface="+mj-lt"/>
              </a:rPr>
              <a:t>(2 of 5)</a:t>
            </a:r>
            <a:endParaRPr lang="en-US" sz="2000" b="0" dirty="0">
              <a:latin typeface="+mj-lt"/>
            </a:endParaRPr>
          </a:p>
        </p:txBody>
      </p:sp>
      <p:pic>
        <p:nvPicPr>
          <p:cNvPr id="3" name="Picture 2" descr="A chart. Attracting, selecting, developing and retaining diverse employees leads to diversity in groups and effective diversity program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197" y="1885487"/>
            <a:ext cx="7059607" cy="3941613"/>
          </a:xfrm>
          <a:prstGeom prst="rect">
            <a:avLst/>
          </a:prstGeom>
        </p:spPr>
      </p:pic>
    </p:spTree>
    <p:extLst>
      <p:ext uri="{BB962C8B-B14F-4D97-AF65-F5344CB8AC3E}">
        <p14:creationId xmlns:p14="http://schemas.microsoft.com/office/powerpoint/2010/main" val="3286152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Describe How </a:t>
            </a:r>
            <a:r>
              <a:rPr lang="en-US" sz="3600" dirty="0" smtClean="0">
                <a:latin typeface="+mj-lt"/>
              </a:rPr>
              <a:t>Organizations Manage </a:t>
            </a:r>
            <a:r>
              <a:rPr lang="en-US" sz="3600" dirty="0">
                <a:latin typeface="+mj-lt"/>
              </a:rPr>
              <a:t>Diversity </a:t>
            </a:r>
            <a:r>
              <a:rPr lang="en-US" sz="3600" dirty="0" smtClean="0">
                <a:latin typeface="+mj-lt"/>
              </a:rPr>
              <a:t>Effectively </a:t>
            </a:r>
            <a:r>
              <a:rPr lang="en-US" sz="2000" b="0" dirty="0" smtClean="0">
                <a:latin typeface="+mj-lt"/>
              </a:rPr>
              <a:t>(3 of 5)</a:t>
            </a:r>
            <a:endParaRPr lang="en-US" sz="2000" b="0" dirty="0">
              <a:latin typeface="+mj-lt"/>
            </a:endParaRPr>
          </a:p>
        </p:txBody>
      </p:sp>
      <p:sp>
        <p:nvSpPr>
          <p:cNvPr id="3" name="Content Placeholder 2"/>
          <p:cNvSpPr>
            <a:spLocks noGrp="1"/>
          </p:cNvSpPr>
          <p:nvPr>
            <p:ph idx="1"/>
          </p:nvPr>
        </p:nvSpPr>
        <p:spPr>
          <a:xfrm>
            <a:off x="457200" y="1600201"/>
            <a:ext cx="8229600" cy="2667000"/>
          </a:xfrm>
        </p:spPr>
        <p:txBody>
          <a:bodyPr/>
          <a:lstStyle/>
          <a:p>
            <a:pPr marL="256032" indent="-256032">
              <a:buSzPct val="100000"/>
              <a:defRPr/>
            </a:pPr>
            <a:r>
              <a:rPr lang="en-US" sz="2400" dirty="0"/>
              <a:t>Attracting, selecting, developing, and retaining diverse employees</a:t>
            </a:r>
          </a:p>
          <a:p>
            <a:pPr marL="740664" lvl="1">
              <a:defRPr/>
            </a:pPr>
            <a:r>
              <a:rPr lang="en-US" sz="2400" dirty="0"/>
              <a:t>Target recruiting messages to specific demographic groups.</a:t>
            </a:r>
          </a:p>
          <a:p>
            <a:pPr marL="740664" lvl="1">
              <a:defRPr/>
            </a:pPr>
            <a:r>
              <a:rPr lang="en-US" sz="2400" dirty="0"/>
              <a:t>Ensure that hiring is bias free.</a:t>
            </a:r>
          </a:p>
          <a:p>
            <a:pPr marL="740664" lvl="1">
              <a:defRPr/>
            </a:pPr>
            <a:r>
              <a:rPr lang="en-US" sz="2400" dirty="0"/>
              <a:t>Create a positive diversity climate</a:t>
            </a:r>
            <a:r>
              <a:rPr lang="en-US" sz="2400" dirty="0" smtClean="0"/>
              <a:t>.</a:t>
            </a:r>
            <a:endParaRPr lang="en-US" sz="2400" dirty="0"/>
          </a:p>
        </p:txBody>
      </p:sp>
    </p:spTree>
    <p:extLst>
      <p:ext uri="{BB962C8B-B14F-4D97-AF65-F5344CB8AC3E}">
        <p14:creationId xmlns:p14="http://schemas.microsoft.com/office/powerpoint/2010/main" val="13217715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Describe How </a:t>
            </a:r>
            <a:r>
              <a:rPr lang="en-US" sz="3600" dirty="0" smtClean="0">
                <a:latin typeface="+mj-lt"/>
              </a:rPr>
              <a:t>Organizations Manage </a:t>
            </a:r>
            <a:r>
              <a:rPr lang="en-US" sz="3600" dirty="0">
                <a:latin typeface="+mj-lt"/>
              </a:rPr>
              <a:t>Diversity </a:t>
            </a:r>
            <a:r>
              <a:rPr lang="en-US" sz="3600" dirty="0" smtClean="0">
                <a:latin typeface="+mj-lt"/>
              </a:rPr>
              <a:t>Effectively </a:t>
            </a:r>
            <a:r>
              <a:rPr lang="en-US" sz="2000" b="0" dirty="0" smtClean="0">
                <a:latin typeface="+mj-lt"/>
              </a:rPr>
              <a:t>(4 of 5)</a:t>
            </a:r>
            <a:endParaRPr lang="en-US" sz="2000" b="0" dirty="0">
              <a:latin typeface="+mj-lt"/>
            </a:endParaRPr>
          </a:p>
        </p:txBody>
      </p:sp>
      <p:sp>
        <p:nvSpPr>
          <p:cNvPr id="3" name="Content Placeholder 2"/>
          <p:cNvSpPr>
            <a:spLocks noGrp="1"/>
          </p:cNvSpPr>
          <p:nvPr>
            <p:ph idx="1"/>
          </p:nvPr>
        </p:nvSpPr>
        <p:spPr>
          <a:xfrm>
            <a:off x="457200" y="1600201"/>
            <a:ext cx="8229600" cy="2590800"/>
          </a:xfrm>
        </p:spPr>
        <p:txBody>
          <a:bodyPr/>
          <a:lstStyle/>
          <a:p>
            <a:pPr marL="256032" indent="-256032">
              <a:buSzPct val="100000"/>
              <a:defRPr/>
            </a:pPr>
            <a:r>
              <a:rPr lang="en-US" sz="2400" dirty="0" smtClean="0"/>
              <a:t>Diversity </a:t>
            </a:r>
            <a:r>
              <a:rPr lang="en-US" sz="2400" dirty="0"/>
              <a:t>in groups</a:t>
            </a:r>
          </a:p>
          <a:p>
            <a:pPr marL="740664" lvl="1">
              <a:defRPr/>
            </a:pPr>
            <a:r>
              <a:rPr lang="en-US" sz="2400" dirty="0"/>
              <a:t>Most people in groups need a common way of looking at and accomplishing major tasks, and they need to communicate well with each other.</a:t>
            </a:r>
          </a:p>
          <a:p>
            <a:pPr lvl="2">
              <a:defRPr/>
            </a:pPr>
            <a:r>
              <a:rPr lang="en-US" sz="2400" dirty="0"/>
              <a:t>Emphasize higher-level similarities among people</a:t>
            </a:r>
            <a:r>
              <a:rPr lang="en-US" sz="2400" dirty="0" smtClean="0"/>
              <a:t>.</a:t>
            </a:r>
            <a:endParaRPr lang="en-US" sz="2400" dirty="0"/>
          </a:p>
        </p:txBody>
      </p:sp>
    </p:spTree>
    <p:extLst>
      <p:ext uri="{BB962C8B-B14F-4D97-AF65-F5344CB8AC3E}">
        <p14:creationId xmlns:p14="http://schemas.microsoft.com/office/powerpoint/2010/main" val="33714768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Describe How </a:t>
            </a:r>
            <a:r>
              <a:rPr lang="en-US" sz="3600" dirty="0" smtClean="0">
                <a:latin typeface="+mj-lt"/>
              </a:rPr>
              <a:t>Organizations Manage </a:t>
            </a:r>
            <a:r>
              <a:rPr lang="en-US" sz="3600" dirty="0">
                <a:latin typeface="+mj-lt"/>
              </a:rPr>
              <a:t>Diversity </a:t>
            </a:r>
            <a:r>
              <a:rPr lang="en-US" sz="3600" dirty="0" smtClean="0">
                <a:latin typeface="+mj-lt"/>
              </a:rPr>
              <a:t>Effectively </a:t>
            </a:r>
            <a:r>
              <a:rPr lang="en-US" sz="2000" b="0" dirty="0" smtClean="0">
                <a:latin typeface="+mj-lt"/>
              </a:rPr>
              <a:t>(5 of 5)</a:t>
            </a:r>
            <a:endParaRPr lang="en-US" sz="2000" b="0" dirty="0">
              <a:latin typeface="+mj-lt"/>
            </a:endParaRPr>
          </a:p>
        </p:txBody>
      </p:sp>
      <p:sp>
        <p:nvSpPr>
          <p:cNvPr id="3" name="Content Placeholder 2"/>
          <p:cNvSpPr>
            <a:spLocks noGrp="1"/>
          </p:cNvSpPr>
          <p:nvPr>
            <p:ph idx="1"/>
          </p:nvPr>
        </p:nvSpPr>
        <p:spPr>
          <a:xfrm>
            <a:off x="457200" y="1600201"/>
            <a:ext cx="8229600" cy="3429000"/>
          </a:xfrm>
        </p:spPr>
        <p:txBody>
          <a:bodyPr/>
          <a:lstStyle/>
          <a:p>
            <a:pPr marL="256032" indent="-256032">
              <a:buSzPct val="100000"/>
              <a:defRPr/>
            </a:pPr>
            <a:r>
              <a:rPr lang="en-US" sz="2400" dirty="0"/>
              <a:t>Effective diversity </a:t>
            </a:r>
            <a:r>
              <a:rPr lang="en-US" sz="2400" dirty="0" smtClean="0"/>
              <a:t>programs</a:t>
            </a:r>
          </a:p>
          <a:p>
            <a:pPr marL="740664" lvl="1">
              <a:defRPr/>
            </a:pPr>
            <a:r>
              <a:rPr lang="en-US" sz="2400" dirty="0" smtClean="0"/>
              <a:t>Teach managers about the legal framework for equal employment opportunity and encourage fair treatment of all people.</a:t>
            </a:r>
          </a:p>
          <a:p>
            <a:pPr marL="740664" lvl="1">
              <a:defRPr/>
            </a:pPr>
            <a:r>
              <a:rPr lang="en-US" sz="2400" dirty="0" smtClean="0"/>
              <a:t>Teach </a:t>
            </a:r>
            <a:r>
              <a:rPr lang="en-US" sz="2400" dirty="0"/>
              <a:t>managers how a diverse workforce will be more effective at serving a diverse customer base.</a:t>
            </a:r>
          </a:p>
          <a:p>
            <a:pPr marL="740664" lvl="1">
              <a:defRPr/>
            </a:pPr>
            <a:r>
              <a:rPr lang="en-US" sz="2400" dirty="0"/>
              <a:t>Foster personal development practices that bring out the skills and abilities of everyone</a:t>
            </a:r>
            <a:r>
              <a:rPr lang="en-US" sz="2400" dirty="0" smtClean="0"/>
              <a:t>.</a:t>
            </a:r>
            <a:endParaRPr lang="en-US" sz="2400" dirty="0"/>
          </a:p>
        </p:txBody>
      </p:sp>
    </p:spTree>
    <p:extLst>
      <p:ext uri="{BB962C8B-B14F-4D97-AF65-F5344CB8AC3E}">
        <p14:creationId xmlns:p14="http://schemas.microsoft.com/office/powerpoint/2010/main" val="40053439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Implications for Managers</a:t>
            </a:r>
          </a:p>
        </p:txBody>
      </p:sp>
      <p:sp>
        <p:nvSpPr>
          <p:cNvPr id="3" name="Content Placeholder 2"/>
          <p:cNvSpPr>
            <a:spLocks noGrp="1"/>
          </p:cNvSpPr>
          <p:nvPr>
            <p:ph idx="1"/>
          </p:nvPr>
        </p:nvSpPr>
        <p:spPr>
          <a:xfrm>
            <a:off x="457200" y="1600201"/>
            <a:ext cx="8153400" cy="4419600"/>
          </a:xfrm>
        </p:spPr>
        <p:txBody>
          <a:bodyPr/>
          <a:lstStyle/>
          <a:p>
            <a:pPr marL="256032" indent="-256032">
              <a:spcBef>
                <a:spcPts val="600"/>
              </a:spcBef>
              <a:buSzPct val="100000"/>
              <a:defRPr/>
            </a:pPr>
            <a:r>
              <a:rPr lang="en-US" sz="2200" dirty="0"/>
              <a:t>Understand your organization's anti-discrimination policies thoroughly and share them with your employees.</a:t>
            </a:r>
          </a:p>
          <a:p>
            <a:pPr marL="256032" indent="-256032">
              <a:spcBef>
                <a:spcPts val="600"/>
              </a:spcBef>
              <a:buSzPct val="100000"/>
              <a:defRPr/>
            </a:pPr>
            <a:r>
              <a:rPr lang="en-US" sz="2200" dirty="0"/>
              <a:t>Assess and challenge your own stereotype beliefs to increase your objectivity.</a:t>
            </a:r>
          </a:p>
          <a:p>
            <a:pPr marL="256032" indent="-256032">
              <a:spcBef>
                <a:spcPts val="600"/>
              </a:spcBef>
              <a:buSzPct val="100000"/>
              <a:defRPr/>
            </a:pPr>
            <a:r>
              <a:rPr lang="en-US" sz="2200" dirty="0"/>
              <a:t>Look beyond readily observable biographical characteristics and consider the individual’s capabilities before making management decisions</a:t>
            </a:r>
            <a:r>
              <a:rPr lang="en-US" sz="2200" dirty="0" smtClean="0"/>
              <a:t>.</a:t>
            </a:r>
            <a:endParaRPr lang="en-US" sz="2200" dirty="0"/>
          </a:p>
          <a:p>
            <a:pPr marL="256032" indent="-256032">
              <a:spcBef>
                <a:spcPts val="600"/>
              </a:spcBef>
              <a:buSzPct val="100000"/>
              <a:defRPr/>
            </a:pPr>
            <a:r>
              <a:rPr lang="en-US" sz="2200" dirty="0"/>
              <a:t>Fully evaluate what accommodations a person with disabilities will need and then fine-tune a job to that person’s abilities.</a:t>
            </a:r>
          </a:p>
          <a:p>
            <a:pPr marL="256032" indent="-256032">
              <a:spcBef>
                <a:spcPts val="600"/>
              </a:spcBef>
              <a:buSzPct val="100000"/>
              <a:defRPr/>
            </a:pPr>
            <a:r>
              <a:rPr lang="en-US" sz="2200" dirty="0"/>
              <a:t>Seek to understand and respect the unique biographical characteristics of your employees; a fair but individualistic approach yields the best performance</a:t>
            </a:r>
            <a:r>
              <a:rPr lang="en-US" sz="2200" dirty="0" smtClean="0"/>
              <a:t>.</a:t>
            </a:r>
            <a:endParaRPr lang="en-US" sz="2200" dirty="0"/>
          </a:p>
        </p:txBody>
      </p:sp>
    </p:spTree>
    <p:extLst>
      <p:ext uri="{BB962C8B-B14F-4D97-AF65-F5344CB8AC3E}">
        <p14:creationId xmlns:p14="http://schemas.microsoft.com/office/powerpoint/2010/main" val="1137631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219200"/>
            <a:ext cx="2438400" cy="550652"/>
          </a:xfrm>
        </p:spPr>
        <p:txBody>
          <a:bodyPr/>
          <a:lstStyle/>
          <a:p>
            <a:r>
              <a:rPr lang="en-IN" sz="3600" dirty="0" smtClean="0">
                <a:latin typeface="+mj-lt"/>
              </a:rPr>
              <a:t>Copyright</a:t>
            </a:r>
            <a:endParaRPr lang="en-IN" sz="3600" dirty="0">
              <a:latin typeface="+mj-lt"/>
            </a:endParaRPr>
          </a:p>
        </p:txBody>
      </p:sp>
      <p:pic>
        <p:nvPicPr>
          <p:cNvPr id="5" name="Picture 2" descr="This work is protected by United States copyright laws and is provided solely for the use of instructors in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to honor the intended pedagogical purposes and the needs of other instructors who rely on these materials."/>
          <p:cNvPicPr>
            <a:picLocks noChangeAspect="1" noChangeArrowheads="1"/>
          </p:cNvPicPr>
          <p:nvPr/>
        </p:nvPicPr>
        <p:blipFill>
          <a:blip r:embed="rId2"/>
          <a:srcRect/>
          <a:stretch>
            <a:fillRect/>
          </a:stretch>
        </p:blipFill>
        <p:spPr bwMode="auto">
          <a:xfrm>
            <a:off x="990600" y="2423910"/>
            <a:ext cx="7423150" cy="2438400"/>
          </a:xfrm>
          <a:prstGeom prst="rect">
            <a:avLst/>
          </a:prstGeom>
          <a:noFill/>
          <a:ln w="9525">
            <a:noFill/>
            <a:miter lim="800000"/>
            <a:headEnd/>
            <a:tailEnd/>
          </a:ln>
        </p:spPr>
      </p:pic>
    </p:spTree>
    <p:extLst>
      <p:ext uri="{BB962C8B-B14F-4D97-AF65-F5344CB8AC3E}">
        <p14:creationId xmlns:p14="http://schemas.microsoft.com/office/powerpoint/2010/main" val="696149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sz="3600" dirty="0">
                <a:latin typeface="+mj-lt"/>
              </a:rPr>
              <a:t>Workplace Diversity</a:t>
            </a:r>
            <a:endParaRPr lang="en-US" dirty="0">
              <a:latin typeface="+mj-lt"/>
            </a:endParaRPr>
          </a:p>
        </p:txBody>
      </p:sp>
      <p:pic>
        <p:nvPicPr>
          <p:cNvPr id="2" name="Picture 1" descr="Workplace diversity. Diversity management leads to surface level diversity. Surface level diversity, which leads to deep level diversity."/>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3156" y="1853432"/>
            <a:ext cx="6516268" cy="4207056"/>
          </a:xfrm>
          <a:prstGeom prst="rect">
            <a:avLst/>
          </a:prstGeom>
        </p:spPr>
      </p:pic>
    </p:spTree>
    <p:extLst>
      <p:ext uri="{BB962C8B-B14F-4D97-AF65-F5344CB8AC3E}">
        <p14:creationId xmlns:p14="http://schemas.microsoft.com/office/powerpoint/2010/main" val="29309914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mj-lt"/>
              </a:rPr>
              <a:t>Workplace </a:t>
            </a:r>
            <a:r>
              <a:rPr lang="en-US" sz="3600" dirty="0">
                <a:latin typeface="+mj-lt"/>
              </a:rPr>
              <a:t>Discrimination and Organizational </a:t>
            </a:r>
            <a:r>
              <a:rPr lang="en-US" sz="3600" dirty="0" smtClean="0">
                <a:latin typeface="+mj-lt"/>
              </a:rPr>
              <a:t>Effectiveness </a:t>
            </a:r>
            <a:r>
              <a:rPr lang="en-US" sz="2000" b="0" dirty="0" smtClean="0">
                <a:latin typeface="+mj-lt"/>
              </a:rPr>
              <a:t>(1 of 3)</a:t>
            </a:r>
            <a:endParaRPr lang="en-US" sz="2000" b="0" dirty="0">
              <a:latin typeface="+mj-lt"/>
            </a:endParaRPr>
          </a:p>
        </p:txBody>
      </p:sp>
      <p:sp>
        <p:nvSpPr>
          <p:cNvPr id="3" name="Content Placeholder 2"/>
          <p:cNvSpPr>
            <a:spLocks noGrp="1"/>
          </p:cNvSpPr>
          <p:nvPr>
            <p:ph idx="1"/>
          </p:nvPr>
        </p:nvSpPr>
        <p:spPr>
          <a:xfrm>
            <a:off x="457200" y="1600200"/>
            <a:ext cx="8153400" cy="2285999"/>
          </a:xfrm>
        </p:spPr>
        <p:txBody>
          <a:bodyPr/>
          <a:lstStyle/>
          <a:p>
            <a:pPr marL="256032" indent="-256032">
              <a:buSzPct val="100000"/>
              <a:defRPr/>
            </a:pPr>
            <a:r>
              <a:rPr lang="en-US" sz="2400" b="1" dirty="0" smtClean="0">
                <a:cs typeface="Arial" charset="0"/>
              </a:rPr>
              <a:t>Discrimination </a:t>
            </a:r>
            <a:r>
              <a:rPr lang="en-US" sz="2400" dirty="0">
                <a:cs typeface="Arial" charset="0"/>
              </a:rPr>
              <a:t>is to note a difference between things.</a:t>
            </a:r>
          </a:p>
          <a:p>
            <a:pPr marL="256032" indent="-256032">
              <a:buSzPct val="100000"/>
              <a:defRPr/>
            </a:pPr>
            <a:r>
              <a:rPr lang="en-US" sz="2400" dirty="0">
                <a:cs typeface="Arial" charset="0"/>
              </a:rPr>
              <a:t>Unfair discrimination assumes stereotypes about groups</a:t>
            </a:r>
            <a:r>
              <a:rPr lang="en-US" sz="2400" dirty="0" smtClean="0">
                <a:cs typeface="Arial" charset="0"/>
              </a:rPr>
              <a:t>.</a:t>
            </a:r>
            <a:endParaRPr lang="en-US" sz="2400" dirty="0">
              <a:cs typeface="Arial" charset="0"/>
            </a:endParaRPr>
          </a:p>
          <a:p>
            <a:pPr marL="740664" lvl="1">
              <a:defRPr/>
            </a:pPr>
            <a:r>
              <a:rPr lang="en-US" sz="2400" dirty="0" smtClean="0">
                <a:cs typeface="Arial" charset="0"/>
              </a:rPr>
              <a:t>Refusal to recognize individual differences is harmful to organizations and </a:t>
            </a:r>
            <a:r>
              <a:rPr lang="en-US" sz="2400" dirty="0">
                <a:cs typeface="Arial" charset="0"/>
              </a:rPr>
              <a:t>employees</a:t>
            </a:r>
            <a:r>
              <a:rPr lang="en-US" sz="2400" dirty="0" smtClean="0">
                <a:cs typeface="Arial" charset="0"/>
              </a:rPr>
              <a:t>.</a:t>
            </a:r>
            <a:endParaRPr lang="en-US" sz="2400" dirty="0"/>
          </a:p>
        </p:txBody>
      </p:sp>
    </p:spTree>
    <p:extLst>
      <p:ext uri="{BB962C8B-B14F-4D97-AF65-F5344CB8AC3E}">
        <p14:creationId xmlns:p14="http://schemas.microsoft.com/office/powerpoint/2010/main" val="41839961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mj-lt"/>
              </a:rPr>
              <a:t>Workplace </a:t>
            </a:r>
            <a:r>
              <a:rPr lang="en-US" sz="3600" dirty="0">
                <a:latin typeface="+mj-lt"/>
              </a:rPr>
              <a:t>Discrimination and Organizational </a:t>
            </a:r>
            <a:r>
              <a:rPr lang="en-US" sz="3600" dirty="0" smtClean="0">
                <a:latin typeface="+mj-lt"/>
              </a:rPr>
              <a:t>Effectiveness </a:t>
            </a:r>
            <a:r>
              <a:rPr lang="en-US" sz="2000" b="0" dirty="0" smtClean="0">
                <a:latin typeface="+mj-lt"/>
              </a:rPr>
              <a:t>(2 of 3)</a:t>
            </a:r>
            <a:endParaRPr lang="en-US" sz="2000" b="0" dirty="0">
              <a:latin typeface="+mj-lt"/>
            </a:endParaRPr>
          </a:p>
        </p:txBody>
      </p:sp>
      <p:sp>
        <p:nvSpPr>
          <p:cNvPr id="3" name="Content Placeholder 2"/>
          <p:cNvSpPr>
            <a:spLocks noGrp="1"/>
          </p:cNvSpPr>
          <p:nvPr>
            <p:ph idx="1"/>
          </p:nvPr>
        </p:nvSpPr>
        <p:spPr>
          <a:xfrm>
            <a:off x="457200" y="1552542"/>
            <a:ext cx="8229600" cy="304800"/>
          </a:xfrm>
        </p:spPr>
        <p:txBody>
          <a:bodyPr/>
          <a:lstStyle/>
          <a:p>
            <a:pPr marL="0" indent="0" fontAlgn="t">
              <a:buNone/>
            </a:pPr>
            <a:r>
              <a:rPr lang="en-US" sz="2200" b="1" dirty="0"/>
              <a:t>Exhibit </a:t>
            </a:r>
            <a:r>
              <a:rPr lang="en-US" sz="2200" b="1" dirty="0" smtClean="0"/>
              <a:t>2-1 </a:t>
            </a:r>
            <a:r>
              <a:rPr lang="en-US" sz="2200" dirty="0" smtClean="0"/>
              <a:t>Forms </a:t>
            </a:r>
            <a:r>
              <a:rPr lang="en-US" sz="2200" dirty="0"/>
              <a:t>of </a:t>
            </a:r>
            <a:r>
              <a:rPr lang="en-US" sz="2200" dirty="0" smtClean="0"/>
              <a:t>Discrimination</a:t>
            </a:r>
            <a:endParaRPr lang="en-US" sz="2200" dirty="0"/>
          </a:p>
        </p:txBody>
      </p:sp>
      <p:graphicFrame>
        <p:nvGraphicFramePr>
          <p:cNvPr id="4" name="Table 3"/>
          <p:cNvGraphicFramePr>
            <a:graphicFrameLocks noGrp="1"/>
          </p:cNvGraphicFramePr>
          <p:nvPr>
            <p:extLst>
              <p:ext uri="{D42A27DB-BD31-4B8C-83A1-F6EECF244321}">
                <p14:modId xmlns:p14="http://schemas.microsoft.com/office/powerpoint/2010/main" val="2081691811"/>
              </p:ext>
            </p:extLst>
          </p:nvPr>
        </p:nvGraphicFramePr>
        <p:xfrm>
          <a:off x="457200" y="1981200"/>
          <a:ext cx="8077200" cy="4297680"/>
        </p:xfrm>
        <a:graphic>
          <a:graphicData uri="http://schemas.openxmlformats.org/drawingml/2006/table">
            <a:tbl>
              <a:tblPr firstRow="1" bandRow="1">
                <a:tableStyleId>{3B4B98B0-60AC-42C2-AFA5-B58CD77FA1E5}</a:tableStyleId>
              </a:tblPr>
              <a:tblGrid>
                <a:gridCol w="2133601">
                  <a:extLst>
                    <a:ext uri="{9D8B030D-6E8A-4147-A177-3AD203B41FA5}">
                      <a16:colId xmlns:a16="http://schemas.microsoft.com/office/drawing/2014/main" val="2396724231"/>
                    </a:ext>
                  </a:extLst>
                </a:gridCol>
                <a:gridCol w="2895600">
                  <a:extLst>
                    <a:ext uri="{9D8B030D-6E8A-4147-A177-3AD203B41FA5}">
                      <a16:colId xmlns:a16="http://schemas.microsoft.com/office/drawing/2014/main" val="285409851"/>
                    </a:ext>
                  </a:extLst>
                </a:gridCol>
                <a:gridCol w="3047999">
                  <a:extLst>
                    <a:ext uri="{9D8B030D-6E8A-4147-A177-3AD203B41FA5}">
                      <a16:colId xmlns:a16="http://schemas.microsoft.com/office/drawing/2014/main" val="558855010"/>
                    </a:ext>
                  </a:extLst>
                </a:gridCol>
              </a:tblGrid>
              <a:tr h="228600">
                <a:tc>
                  <a:txBody>
                    <a:bodyPr/>
                    <a:lstStyle/>
                    <a:p>
                      <a:pPr algn="ctr"/>
                      <a:r>
                        <a:rPr lang="en-US" sz="1400" b="1" kern="1200" baseline="0" dirty="0" smtClean="0">
                          <a:solidFill>
                            <a:schemeClr val="tx1"/>
                          </a:solidFill>
                          <a:latin typeface="+mn-lt"/>
                          <a:ea typeface="+mn-ea"/>
                          <a:cs typeface="+mn-cs"/>
                        </a:rPr>
                        <a:t>Type of Discrimination</a:t>
                      </a:r>
                      <a:endParaRPr lang="en-US" sz="1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kern="1200" baseline="0" dirty="0" smtClean="0">
                          <a:solidFill>
                            <a:schemeClr val="tx1"/>
                          </a:solidFill>
                          <a:latin typeface="+mn-lt"/>
                          <a:ea typeface="+mn-ea"/>
                          <a:cs typeface="+mn-cs"/>
                        </a:rPr>
                        <a:t>Definition</a:t>
                      </a:r>
                      <a:endParaRPr lang="en-US" sz="1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kern="1200" baseline="0" dirty="0" smtClean="0">
                          <a:solidFill>
                            <a:schemeClr val="tx1"/>
                          </a:solidFill>
                          <a:latin typeface="+mn-lt"/>
                          <a:ea typeface="+mn-ea"/>
                          <a:cs typeface="+mn-cs"/>
                        </a:rPr>
                        <a:t>Examples from Organizations</a:t>
                      </a:r>
                      <a:endParaRPr lang="en-US" sz="1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36231006"/>
                  </a:ext>
                </a:extLst>
              </a:tr>
              <a:tr h="370840">
                <a:tc>
                  <a:txBody>
                    <a:bodyPr/>
                    <a:lstStyle/>
                    <a:p>
                      <a:pPr algn="l"/>
                      <a:r>
                        <a:rPr lang="en-US" sz="1400" b="0" kern="1200" baseline="0" dirty="0" smtClean="0">
                          <a:solidFill>
                            <a:schemeClr val="tx1"/>
                          </a:solidFill>
                          <a:latin typeface="+mn-lt"/>
                          <a:ea typeface="+mn-ea"/>
                          <a:cs typeface="+mn-cs"/>
                        </a:rPr>
                        <a:t>Discriminatory policies or practices</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400" kern="1200" baseline="0" dirty="0" smtClean="0">
                          <a:solidFill>
                            <a:schemeClr val="tx1"/>
                          </a:solidFill>
                          <a:latin typeface="+mn-lt"/>
                          <a:ea typeface="+mn-ea"/>
                          <a:cs typeface="+mn-cs"/>
                        </a:rPr>
                        <a:t>Actions taken by representatives of the organization that deny equal opportunity to perform or unequal rewards for performance.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400" kern="1200" baseline="0" dirty="0" smtClean="0">
                          <a:solidFill>
                            <a:schemeClr val="tx1"/>
                          </a:solidFill>
                          <a:latin typeface="+mn-lt"/>
                          <a:ea typeface="+mn-ea"/>
                          <a:cs typeface="+mn-cs"/>
                        </a:rPr>
                        <a:t>Older workers may be targeted for layoffs because they are highly paid and have lucrative benefits.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8456947"/>
                  </a:ext>
                </a:extLst>
              </a:tr>
              <a:tr h="370840">
                <a:tc>
                  <a:txBody>
                    <a:bodyPr/>
                    <a:lstStyle/>
                    <a:p>
                      <a:pPr algn="l"/>
                      <a:r>
                        <a:rPr lang="en-US" sz="1400" b="0" kern="1200" baseline="0" dirty="0" smtClean="0">
                          <a:solidFill>
                            <a:schemeClr val="tx1"/>
                          </a:solidFill>
                          <a:latin typeface="+mn-lt"/>
                          <a:ea typeface="+mn-ea"/>
                          <a:cs typeface="+mn-cs"/>
                        </a:rPr>
                        <a:t>Sexual harassment</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400" kern="1200" baseline="0" dirty="0" smtClean="0">
                          <a:solidFill>
                            <a:schemeClr val="tx1"/>
                          </a:solidFill>
                          <a:latin typeface="+mn-lt"/>
                          <a:ea typeface="+mn-ea"/>
                          <a:cs typeface="+mn-cs"/>
                        </a:rPr>
                        <a:t>Unwanted sexual advances and other verbal or physical conduct of a sexual nature that create a hostile or offensive work environment.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400" kern="1200" baseline="0" dirty="0" smtClean="0">
                          <a:solidFill>
                            <a:schemeClr val="tx1"/>
                          </a:solidFill>
                          <a:latin typeface="+mn-lt"/>
                          <a:ea typeface="+mn-ea"/>
                          <a:cs typeface="+mn-cs"/>
                        </a:rPr>
                        <a:t>Salespeople at one company went on company-paid visits to strip clubs, brought strippers into the office to celebrate promotions, and fostered pervasive sexual rumors.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75383667"/>
                  </a:ext>
                </a:extLst>
              </a:tr>
              <a:tr h="370840">
                <a:tc>
                  <a:txBody>
                    <a:bodyPr/>
                    <a:lstStyle/>
                    <a:p>
                      <a:pPr algn="l"/>
                      <a:r>
                        <a:rPr lang="en-US" sz="1400" b="0" kern="1200" baseline="0" dirty="0" smtClean="0">
                          <a:solidFill>
                            <a:schemeClr val="tx1"/>
                          </a:solidFill>
                          <a:latin typeface="+mn-lt"/>
                          <a:ea typeface="+mn-ea"/>
                          <a:cs typeface="+mn-cs"/>
                        </a:rPr>
                        <a:t>Intimidation</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400" kern="1200" baseline="0" dirty="0" smtClean="0">
                          <a:solidFill>
                            <a:schemeClr val="tx1"/>
                          </a:solidFill>
                          <a:latin typeface="+mn-lt"/>
                          <a:ea typeface="+mn-ea"/>
                          <a:cs typeface="+mn-cs"/>
                        </a:rPr>
                        <a:t>Overt threats or bullying directed at members of specific groups of employees.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400" kern="1200" baseline="0" dirty="0" smtClean="0">
                          <a:solidFill>
                            <a:schemeClr val="tx1"/>
                          </a:solidFill>
                          <a:latin typeface="+mn-lt"/>
                          <a:ea typeface="+mn-ea"/>
                          <a:cs typeface="+mn-cs"/>
                        </a:rPr>
                        <a:t>African-American employees at some companies have found nooses hanging over their work stations.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83386281"/>
                  </a:ext>
                </a:extLst>
              </a:tr>
              <a:tr h="370840">
                <a:tc>
                  <a:txBody>
                    <a:bodyPr/>
                    <a:lstStyle/>
                    <a:p>
                      <a:pPr algn="l"/>
                      <a:r>
                        <a:rPr lang="en-US" sz="1400" b="0" kern="1200" baseline="0" dirty="0" smtClean="0">
                          <a:solidFill>
                            <a:schemeClr val="tx1"/>
                          </a:solidFill>
                          <a:latin typeface="+mn-lt"/>
                          <a:ea typeface="+mn-ea"/>
                          <a:cs typeface="+mn-cs"/>
                        </a:rPr>
                        <a:t>Mockery and insults</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400" kern="1200" baseline="0" dirty="0" smtClean="0">
                          <a:solidFill>
                            <a:schemeClr val="tx1"/>
                          </a:solidFill>
                          <a:latin typeface="+mn-lt"/>
                          <a:ea typeface="+mn-ea"/>
                          <a:cs typeface="+mn-cs"/>
                        </a:rPr>
                        <a:t>Jokes or negative stereotypes; sometimes the result of jokes taken too far.</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400" kern="1200" baseline="0" dirty="0" smtClean="0">
                          <a:solidFill>
                            <a:schemeClr val="tx1"/>
                          </a:solidFill>
                          <a:latin typeface="+mn-lt"/>
                          <a:ea typeface="+mn-ea"/>
                          <a:cs typeface="+mn-cs"/>
                        </a:rPr>
                        <a:t>Arab-Americans have been asked at work whether  they were carrying bombs or were members of terrorist organizations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46044852"/>
                  </a:ext>
                </a:extLst>
              </a:tr>
            </a:tbl>
          </a:graphicData>
        </a:graphic>
      </p:graphicFrame>
    </p:spTree>
    <p:extLst>
      <p:ext uri="{BB962C8B-B14F-4D97-AF65-F5344CB8AC3E}">
        <p14:creationId xmlns:p14="http://schemas.microsoft.com/office/powerpoint/2010/main" val="3539367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mj-lt"/>
              </a:rPr>
              <a:t>Workplace </a:t>
            </a:r>
            <a:r>
              <a:rPr lang="en-US" sz="3600" dirty="0">
                <a:latin typeface="+mj-lt"/>
              </a:rPr>
              <a:t>Discrimination and Organizational </a:t>
            </a:r>
            <a:r>
              <a:rPr lang="en-US" sz="3600" dirty="0" smtClean="0">
                <a:latin typeface="+mj-lt"/>
              </a:rPr>
              <a:t>Effectiveness </a:t>
            </a:r>
            <a:r>
              <a:rPr lang="en-US" sz="2000" b="0" dirty="0" smtClean="0">
                <a:latin typeface="+mj-lt"/>
              </a:rPr>
              <a:t>(3 of 3)</a:t>
            </a:r>
            <a:endParaRPr lang="en-US" sz="2000" b="0" dirty="0">
              <a:latin typeface="+mj-lt"/>
            </a:endParaRPr>
          </a:p>
        </p:txBody>
      </p:sp>
      <p:sp>
        <p:nvSpPr>
          <p:cNvPr id="4" name="Content Placeholder 3"/>
          <p:cNvSpPr>
            <a:spLocks noGrp="1"/>
          </p:cNvSpPr>
          <p:nvPr>
            <p:ph idx="1"/>
          </p:nvPr>
        </p:nvSpPr>
        <p:spPr>
          <a:xfrm>
            <a:off x="457200" y="1524000"/>
            <a:ext cx="8229600" cy="381000"/>
          </a:xfrm>
        </p:spPr>
        <p:txBody>
          <a:bodyPr/>
          <a:lstStyle/>
          <a:p>
            <a:pPr marL="0" indent="0">
              <a:buNone/>
            </a:pPr>
            <a:r>
              <a:rPr lang="en-US" sz="2200" b="1" dirty="0"/>
              <a:t>Exhibit </a:t>
            </a:r>
            <a:r>
              <a:rPr lang="en-US" sz="2200" b="1" dirty="0" smtClean="0"/>
              <a:t>2-1 [continued]</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3027233866"/>
              </p:ext>
            </p:extLst>
          </p:nvPr>
        </p:nvGraphicFramePr>
        <p:xfrm>
          <a:off x="457200" y="1981200"/>
          <a:ext cx="8077200" cy="2407920"/>
        </p:xfrm>
        <a:graphic>
          <a:graphicData uri="http://schemas.openxmlformats.org/drawingml/2006/table">
            <a:tbl>
              <a:tblPr firstRow="1" bandRow="1">
                <a:tableStyleId>{3B4B98B0-60AC-42C2-AFA5-B58CD77FA1E5}</a:tableStyleId>
              </a:tblPr>
              <a:tblGrid>
                <a:gridCol w="2133600">
                  <a:extLst>
                    <a:ext uri="{9D8B030D-6E8A-4147-A177-3AD203B41FA5}">
                      <a16:colId xmlns:a16="http://schemas.microsoft.com/office/drawing/2014/main" val="1966180068"/>
                    </a:ext>
                  </a:extLst>
                </a:gridCol>
                <a:gridCol w="2895600">
                  <a:extLst>
                    <a:ext uri="{9D8B030D-6E8A-4147-A177-3AD203B41FA5}">
                      <a16:colId xmlns:a16="http://schemas.microsoft.com/office/drawing/2014/main" val="131988983"/>
                    </a:ext>
                  </a:extLst>
                </a:gridCol>
                <a:gridCol w="3048000">
                  <a:extLst>
                    <a:ext uri="{9D8B030D-6E8A-4147-A177-3AD203B41FA5}">
                      <a16:colId xmlns:a16="http://schemas.microsoft.com/office/drawing/2014/main" val="632296232"/>
                    </a:ext>
                  </a:extLst>
                </a:gridCol>
              </a:tblGrid>
              <a:tr h="274719">
                <a:tc>
                  <a:txBody>
                    <a:bodyPr/>
                    <a:lstStyle/>
                    <a:p>
                      <a:pPr algn="ctr"/>
                      <a:r>
                        <a:rPr lang="en-US" sz="1400" b="1" kern="1200" baseline="0" dirty="0" smtClean="0">
                          <a:solidFill>
                            <a:schemeClr val="tx1"/>
                          </a:solidFill>
                          <a:latin typeface="+mn-lt"/>
                          <a:ea typeface="+mn-ea"/>
                          <a:cs typeface="+mn-cs"/>
                        </a:rPr>
                        <a:t>Type of Discrimination</a:t>
                      </a:r>
                      <a:endParaRPr lang="en-US" sz="1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kern="1200" baseline="0" dirty="0" smtClean="0">
                          <a:solidFill>
                            <a:schemeClr val="tx1"/>
                          </a:solidFill>
                          <a:latin typeface="+mn-lt"/>
                          <a:ea typeface="+mn-ea"/>
                          <a:cs typeface="+mn-cs"/>
                        </a:rPr>
                        <a:t>Definition</a:t>
                      </a:r>
                      <a:endParaRPr lang="en-US" sz="1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kern="1200" baseline="0" dirty="0" smtClean="0">
                          <a:solidFill>
                            <a:schemeClr val="tx1"/>
                          </a:solidFill>
                          <a:latin typeface="+mn-lt"/>
                          <a:ea typeface="+mn-ea"/>
                          <a:cs typeface="+mn-cs"/>
                        </a:rPr>
                        <a:t>Examples from Organizations</a:t>
                      </a:r>
                      <a:endParaRPr lang="en-US" sz="1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13625487"/>
                  </a:ext>
                </a:extLst>
              </a:tr>
              <a:tr h="955098">
                <a:tc>
                  <a:txBody>
                    <a:bodyPr/>
                    <a:lstStyle/>
                    <a:p>
                      <a:pPr algn="l"/>
                      <a:r>
                        <a:rPr lang="en-US" sz="1400" b="0" kern="1200" baseline="0" dirty="0" smtClean="0">
                          <a:solidFill>
                            <a:schemeClr val="tx1"/>
                          </a:solidFill>
                          <a:latin typeface="+mn-lt"/>
                          <a:ea typeface="+mn-ea"/>
                          <a:cs typeface="+mn-cs"/>
                        </a:rPr>
                        <a:t>Exclusion</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400" kern="1200" baseline="0" dirty="0" smtClean="0">
                          <a:solidFill>
                            <a:schemeClr val="tx1"/>
                          </a:solidFill>
                          <a:latin typeface="+mn-lt"/>
                          <a:ea typeface="+mn-ea"/>
                          <a:cs typeface="+mn-cs"/>
                        </a:rPr>
                        <a:t>Exclusion of certain people from job opportunities, social events, discussions, or informal mentoring; can occur unintentionally.</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400" kern="1200" baseline="0" dirty="0" smtClean="0">
                          <a:solidFill>
                            <a:schemeClr val="tx1"/>
                          </a:solidFill>
                          <a:latin typeface="+mn-lt"/>
                          <a:ea typeface="+mn-ea"/>
                          <a:cs typeface="+mn-cs"/>
                        </a:rPr>
                        <a:t>Many women in finance claim they are assigned to marginal job roles or are given light workloads that don’t lead to promotion</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33282582"/>
                  </a:ext>
                </a:extLst>
              </a:tr>
              <a:tr h="779159">
                <a:tc>
                  <a:txBody>
                    <a:bodyPr/>
                    <a:lstStyle/>
                    <a:p>
                      <a:pPr algn="l"/>
                      <a:r>
                        <a:rPr lang="en-US" sz="1400" b="0" kern="1200" baseline="0" dirty="0" smtClean="0">
                          <a:solidFill>
                            <a:schemeClr val="tx1"/>
                          </a:solidFill>
                          <a:latin typeface="+mn-lt"/>
                          <a:ea typeface="+mn-ea"/>
                          <a:cs typeface="+mn-cs"/>
                        </a:rPr>
                        <a:t>Incivility</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400" kern="1200" baseline="0" dirty="0" smtClean="0">
                          <a:solidFill>
                            <a:schemeClr val="tx1"/>
                          </a:solidFill>
                          <a:latin typeface="+mn-lt"/>
                          <a:ea typeface="+mn-ea"/>
                          <a:cs typeface="+mn-cs"/>
                        </a:rPr>
                        <a:t>Disrespectful treatment, including behaving in an aggressive manner, interrupting the person, or ignoring his or her opinions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400" kern="1200" baseline="0" dirty="0" smtClean="0">
                          <a:solidFill>
                            <a:schemeClr val="tx1"/>
                          </a:solidFill>
                          <a:latin typeface="+mn-lt"/>
                          <a:ea typeface="+mn-ea"/>
                          <a:cs typeface="+mn-cs"/>
                        </a:rPr>
                        <a:t>Female lawyers note that male attorneys frequently cut them off or do not adequately address their comments.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09202898"/>
                  </a:ext>
                </a:extLst>
              </a:tr>
            </a:tbl>
          </a:graphicData>
        </a:graphic>
      </p:graphicFrame>
      <p:sp>
        <p:nvSpPr>
          <p:cNvPr id="5" name="Content Placeholder 4"/>
          <p:cNvSpPr>
            <a:spLocks noGrp="1"/>
          </p:cNvSpPr>
          <p:nvPr>
            <p:ph idx="13"/>
          </p:nvPr>
        </p:nvSpPr>
        <p:spPr>
          <a:xfrm>
            <a:off x="457200" y="4582525"/>
            <a:ext cx="8305800" cy="1782763"/>
          </a:xfrm>
        </p:spPr>
        <p:txBody>
          <a:bodyPr/>
          <a:lstStyle/>
          <a:p>
            <a:pPr marL="0" indent="0">
              <a:buNone/>
            </a:pPr>
            <a:r>
              <a:rPr lang="en-US" sz="1300" dirty="0"/>
              <a:t>Sources: J. Levitz and P. Shishkin, “More Workers Cite Age Bias after Layoffs,”</a:t>
            </a:r>
            <a:r>
              <a:rPr lang="en-US" sz="1300" b="1" dirty="0"/>
              <a:t> The Wall Street Journal, </a:t>
            </a:r>
            <a:r>
              <a:rPr lang="en-US" sz="1300" dirty="0"/>
              <a:t>March 11, 2009, D1–D2; W. M. Bulkeley, “A Data-Storage Titan Confronts Bias Claims,”</a:t>
            </a:r>
            <a:r>
              <a:rPr lang="en-US" sz="1300" b="1" dirty="0"/>
              <a:t> The Wall Street Journal, </a:t>
            </a:r>
            <a:r>
              <a:rPr lang="en-US" sz="1300" dirty="0"/>
              <a:t>September 12, 2007, A1, A16; D. Walker, “Incident with Noose Stirs Old Memories,”</a:t>
            </a:r>
            <a:r>
              <a:rPr lang="en-US" sz="1300" b="1" dirty="0"/>
              <a:t> McClatchy-Tribune Business News, </a:t>
            </a:r>
            <a:r>
              <a:rPr lang="en-US" sz="1300" dirty="0"/>
              <a:t>June 29, 2008; D. Solis, “Racial Horror Stories Keep EEOC Busy,”</a:t>
            </a:r>
            <a:r>
              <a:rPr lang="en-US" sz="1300" b="1" dirty="0"/>
              <a:t> Knight-Ridder Tribune Business News, </a:t>
            </a:r>
            <a:r>
              <a:rPr lang="en-US" sz="1300" dirty="0"/>
              <a:t>July 30, 2005, 1; H. Ibish and A. Stewart,</a:t>
            </a:r>
            <a:r>
              <a:rPr lang="en-US" sz="1300" b="1" dirty="0"/>
              <a:t> Report on Hate Crimes and Discrimination against Arab Americans: The Post-September 11 Backlash, September 11, 2001–October 11, 2001 </a:t>
            </a:r>
            <a:r>
              <a:rPr lang="en-US" sz="1300" dirty="0"/>
              <a:t>(Washington, DC: American-Arab Anti-Discrimination Committee, 2003); A. Raghavan, “Wall Street’s Disappearing Women,”</a:t>
            </a:r>
            <a:r>
              <a:rPr lang="en-US" sz="1300" b="1" dirty="0"/>
              <a:t> Forbes, </a:t>
            </a:r>
            <a:r>
              <a:rPr lang="en-US" sz="1300" dirty="0"/>
              <a:t>March 16, 2009, 72–78;</a:t>
            </a:r>
            <a:r>
              <a:rPr lang="en-US" sz="1300" b="1" dirty="0"/>
              <a:t> </a:t>
            </a:r>
            <a:r>
              <a:rPr lang="en-US" sz="1300" dirty="0"/>
              <a:t>and L. M. Cortina, “Unseen Injustice: Incivility as Modern Discrimination in Organizations,” </a:t>
            </a:r>
            <a:r>
              <a:rPr lang="en-US" sz="1300" b="1" dirty="0"/>
              <a:t>Academy of Management Review </a:t>
            </a:r>
            <a:r>
              <a:rPr lang="en-US" sz="1300" dirty="0"/>
              <a:t>33, no. 1 (2008): 55–75</a:t>
            </a:r>
            <a:r>
              <a:rPr lang="en-US" sz="1300" dirty="0" smtClean="0"/>
              <a:t>.</a:t>
            </a:r>
            <a:endParaRPr lang="en-US" sz="1300" dirty="0"/>
          </a:p>
        </p:txBody>
      </p:sp>
    </p:spTree>
    <p:extLst>
      <p:ext uri="{BB962C8B-B14F-4D97-AF65-F5344CB8AC3E}">
        <p14:creationId xmlns:p14="http://schemas.microsoft.com/office/powerpoint/2010/main" val="3861246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mj-lt"/>
              </a:rPr>
              <a:t>Biographical Characteristics and </a:t>
            </a:r>
            <a:r>
              <a:rPr lang="en-US" sz="3600" dirty="0">
                <a:latin typeface="+mj-lt"/>
              </a:rPr>
              <a:t>Organizational </a:t>
            </a:r>
            <a:r>
              <a:rPr lang="en-US" sz="3600" dirty="0" smtClean="0">
                <a:latin typeface="+mj-lt"/>
              </a:rPr>
              <a:t>Behavior </a:t>
            </a:r>
            <a:r>
              <a:rPr lang="en-US" sz="2000" b="0" dirty="0" smtClean="0">
                <a:latin typeface="+mj-lt"/>
              </a:rPr>
              <a:t>(1 of 6)</a:t>
            </a:r>
            <a:endParaRPr lang="en-US" sz="2000" b="0" dirty="0">
              <a:latin typeface="+mj-lt"/>
            </a:endParaRPr>
          </a:p>
        </p:txBody>
      </p:sp>
      <p:sp>
        <p:nvSpPr>
          <p:cNvPr id="3" name="Content Placeholder 2"/>
          <p:cNvSpPr>
            <a:spLocks noGrp="1"/>
          </p:cNvSpPr>
          <p:nvPr>
            <p:ph idx="1"/>
          </p:nvPr>
        </p:nvSpPr>
        <p:spPr>
          <a:xfrm>
            <a:off x="457200" y="1600200"/>
            <a:ext cx="8229600" cy="2057399"/>
          </a:xfrm>
        </p:spPr>
        <p:txBody>
          <a:bodyPr/>
          <a:lstStyle/>
          <a:p>
            <a:pPr marL="256032" indent="-256032">
              <a:buSzPct val="100000"/>
              <a:defRPr/>
            </a:pPr>
            <a:r>
              <a:rPr lang="en-US" sz="2400" b="1" dirty="0" smtClean="0"/>
              <a:t>Biological </a:t>
            </a:r>
            <a:r>
              <a:rPr lang="en-US" sz="2400" b="1" dirty="0"/>
              <a:t>characteristics </a:t>
            </a:r>
            <a:r>
              <a:rPr lang="en-US" sz="2400" dirty="0"/>
              <a:t>are personal characteristics that are objective and easily obtained from personnel records</a:t>
            </a:r>
            <a:r>
              <a:rPr lang="en-US" sz="2400" dirty="0" smtClean="0"/>
              <a:t>.</a:t>
            </a:r>
            <a:endParaRPr lang="en-US" sz="2400" dirty="0"/>
          </a:p>
          <a:p>
            <a:pPr marL="740664" lvl="1" indent="-283464">
              <a:defRPr/>
            </a:pPr>
            <a:r>
              <a:rPr lang="en-US" sz="2400" dirty="0"/>
              <a:t>Variations in these can be the basis for </a:t>
            </a:r>
            <a:r>
              <a:rPr lang="en-US" sz="2400" dirty="0" smtClean="0"/>
              <a:t>discrimination</a:t>
            </a:r>
            <a:endParaRPr lang="en-US" sz="2400" dirty="0"/>
          </a:p>
        </p:txBody>
      </p:sp>
    </p:spTree>
    <p:extLst>
      <p:ext uri="{BB962C8B-B14F-4D97-AF65-F5344CB8AC3E}">
        <p14:creationId xmlns:p14="http://schemas.microsoft.com/office/powerpoint/2010/main" val="8564689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mj-lt"/>
              </a:rPr>
              <a:t>Biographical </a:t>
            </a:r>
            <a:r>
              <a:rPr lang="en-US" sz="3600" dirty="0">
                <a:latin typeface="+mj-lt"/>
              </a:rPr>
              <a:t>Characteristics </a:t>
            </a:r>
            <a:r>
              <a:rPr lang="en-US" sz="3600" dirty="0" smtClean="0">
                <a:latin typeface="+mj-lt"/>
              </a:rPr>
              <a:t>and </a:t>
            </a:r>
            <a:r>
              <a:rPr lang="en-US" sz="3600" dirty="0">
                <a:latin typeface="+mj-lt"/>
              </a:rPr>
              <a:t>Organizational </a:t>
            </a:r>
            <a:r>
              <a:rPr lang="en-US" sz="3600" dirty="0" smtClean="0">
                <a:latin typeface="+mj-lt"/>
              </a:rPr>
              <a:t>Behavior</a:t>
            </a:r>
            <a:r>
              <a:rPr lang="en-US" sz="3600" b="0" dirty="0" smtClean="0">
                <a:latin typeface="+mj-lt"/>
              </a:rPr>
              <a:t> </a:t>
            </a:r>
            <a:r>
              <a:rPr lang="en-US" sz="2000" b="0" dirty="0" smtClean="0">
                <a:latin typeface="+mj-lt"/>
              </a:rPr>
              <a:t>(2 of 6)</a:t>
            </a:r>
            <a:endParaRPr lang="en-US" sz="2000" b="0" dirty="0">
              <a:latin typeface="+mj-lt"/>
            </a:endParaRPr>
          </a:p>
        </p:txBody>
      </p:sp>
      <p:sp>
        <p:nvSpPr>
          <p:cNvPr id="4" name="Content Placeholder 3"/>
          <p:cNvSpPr>
            <a:spLocks noGrp="1"/>
          </p:cNvSpPr>
          <p:nvPr>
            <p:ph idx="1"/>
          </p:nvPr>
        </p:nvSpPr>
        <p:spPr>
          <a:xfrm>
            <a:off x="457200" y="1600200"/>
            <a:ext cx="8229600" cy="3124199"/>
          </a:xfrm>
        </p:spPr>
        <p:txBody>
          <a:bodyPr/>
          <a:lstStyle/>
          <a:p>
            <a:pPr marL="256032" indent="-256032">
              <a:buSzPct val="100000"/>
              <a:defRPr/>
            </a:pPr>
            <a:r>
              <a:rPr lang="en-US" sz="2400" b="1" dirty="0" smtClean="0"/>
              <a:t>Age</a:t>
            </a:r>
            <a:endParaRPr lang="en-US" sz="2400" b="1" dirty="0"/>
          </a:p>
          <a:p>
            <a:pPr marL="740664" lvl="1" indent="-283464">
              <a:defRPr/>
            </a:pPr>
            <a:r>
              <a:rPr lang="en-US" sz="2400" dirty="0"/>
              <a:t>The U.S. workforce is aging</a:t>
            </a:r>
            <a:r>
              <a:rPr lang="en-US" sz="2400" dirty="0" smtClean="0"/>
              <a:t>.</a:t>
            </a:r>
            <a:endParaRPr lang="en-US" sz="2400" dirty="0"/>
          </a:p>
          <a:p>
            <a:pPr marL="740664" lvl="1" indent="-283464">
              <a:defRPr/>
            </a:pPr>
            <a:r>
              <a:rPr lang="en-US" sz="2400" dirty="0"/>
              <a:t>Does job performance decline with increasing age?</a:t>
            </a:r>
          </a:p>
          <a:p>
            <a:pPr marL="740664" lvl="1" indent="-283464">
              <a:defRPr/>
            </a:pPr>
            <a:r>
              <a:rPr lang="en-US" sz="2400" dirty="0"/>
              <a:t>Studies show that turnover and absenteeism rates are lower among older workers, and age is not associated with lower productivity</a:t>
            </a:r>
            <a:r>
              <a:rPr lang="en-US" sz="2400" dirty="0" smtClean="0"/>
              <a:t>.</a:t>
            </a:r>
            <a:endParaRPr lang="en-US" sz="2400" dirty="0"/>
          </a:p>
        </p:txBody>
      </p:sp>
    </p:spTree>
    <p:extLst>
      <p:ext uri="{BB962C8B-B14F-4D97-AF65-F5344CB8AC3E}">
        <p14:creationId xmlns:p14="http://schemas.microsoft.com/office/powerpoint/2010/main" val="675856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mj-lt"/>
              </a:rPr>
              <a:t>Biographical </a:t>
            </a:r>
            <a:r>
              <a:rPr lang="en-US" sz="3600" dirty="0">
                <a:latin typeface="+mj-lt"/>
              </a:rPr>
              <a:t>Characteristics </a:t>
            </a:r>
            <a:r>
              <a:rPr lang="en-US" sz="3600" dirty="0" smtClean="0">
                <a:latin typeface="+mj-lt"/>
              </a:rPr>
              <a:t>and </a:t>
            </a:r>
            <a:r>
              <a:rPr lang="en-US" sz="3600" dirty="0">
                <a:latin typeface="+mj-lt"/>
              </a:rPr>
              <a:t>Organizational </a:t>
            </a:r>
            <a:r>
              <a:rPr lang="en-US" sz="3600" dirty="0" smtClean="0">
                <a:latin typeface="+mj-lt"/>
              </a:rPr>
              <a:t>Behavior </a:t>
            </a:r>
            <a:r>
              <a:rPr lang="en-US" sz="2000" b="0" dirty="0" smtClean="0">
                <a:latin typeface="+mj-lt"/>
              </a:rPr>
              <a:t>(3 of 6)</a:t>
            </a:r>
            <a:endParaRPr lang="en-US" sz="2000" b="0" dirty="0">
              <a:latin typeface="+mj-lt"/>
            </a:endParaRPr>
          </a:p>
        </p:txBody>
      </p:sp>
      <p:sp>
        <p:nvSpPr>
          <p:cNvPr id="3" name="Content Placeholder 2"/>
          <p:cNvSpPr>
            <a:spLocks noGrp="1"/>
          </p:cNvSpPr>
          <p:nvPr>
            <p:ph idx="1"/>
          </p:nvPr>
        </p:nvSpPr>
        <p:spPr>
          <a:xfrm>
            <a:off x="457200" y="1600201"/>
            <a:ext cx="8229600" cy="2971800"/>
          </a:xfrm>
        </p:spPr>
        <p:txBody>
          <a:bodyPr/>
          <a:lstStyle/>
          <a:p>
            <a:pPr marL="256032" indent="-256032">
              <a:buSzPct val="100000"/>
              <a:defRPr/>
            </a:pPr>
            <a:r>
              <a:rPr lang="en-US" sz="2400" b="1" dirty="0"/>
              <a:t>Sex</a:t>
            </a:r>
          </a:p>
          <a:p>
            <a:pPr marL="740664" lvl="1" indent="-283464">
              <a:defRPr/>
            </a:pPr>
            <a:r>
              <a:rPr lang="en-US" sz="2400" dirty="0"/>
              <a:t>There are no consistent male-female differences in problem-solving ability, analytical skills, competitive drive, motivation, sociability, or learning drive</a:t>
            </a:r>
            <a:r>
              <a:rPr lang="en-US" sz="2400" dirty="0" smtClean="0"/>
              <a:t>.</a:t>
            </a:r>
            <a:endParaRPr lang="en-US" sz="2400" dirty="0"/>
          </a:p>
          <a:p>
            <a:pPr marL="740664" lvl="1" indent="-283464">
              <a:defRPr/>
            </a:pPr>
            <a:r>
              <a:rPr lang="en-US" sz="2400" dirty="0"/>
              <a:t>But women earn less than men for the same positions and have fewer professional opportunities</a:t>
            </a:r>
            <a:r>
              <a:rPr lang="en-US" sz="2400" dirty="0" smtClean="0"/>
              <a:t>.</a:t>
            </a:r>
            <a:endParaRPr lang="en-US" sz="2400" dirty="0"/>
          </a:p>
        </p:txBody>
      </p:sp>
    </p:spTree>
    <p:extLst>
      <p:ext uri="{BB962C8B-B14F-4D97-AF65-F5344CB8AC3E}">
        <p14:creationId xmlns:p14="http://schemas.microsoft.com/office/powerpoint/2010/main" val="4881630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1526f91ba7dee37c8a56ead7844c538083479d"/>
</p:tagLst>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4655</TotalTime>
  <Words>3685</Words>
  <Application>Microsoft Office PowerPoint</Application>
  <PresentationFormat>On-screen Show (4:3)</PresentationFormat>
  <Paragraphs>246</Paragraphs>
  <Slides>26</Slides>
  <Notes>25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ＭＳ Ｐゴシック</vt:lpstr>
      <vt:lpstr>Aharoni</vt:lpstr>
      <vt:lpstr>Arial</vt:lpstr>
      <vt:lpstr>Lucida Sans Unicode</vt:lpstr>
      <vt:lpstr>Nirmala UI</vt:lpstr>
      <vt:lpstr>Times New Roman</vt:lpstr>
      <vt:lpstr>Verdana</vt:lpstr>
      <vt:lpstr>Wingdings</vt:lpstr>
      <vt:lpstr>508 Lecture</vt:lpstr>
      <vt:lpstr>Organizational Behavior</vt:lpstr>
      <vt:lpstr>Learning Objectives</vt:lpstr>
      <vt:lpstr>Workplace Diversity</vt:lpstr>
      <vt:lpstr>Workplace Discrimination and Organizational Effectiveness (1 of 3)</vt:lpstr>
      <vt:lpstr>Workplace Discrimination and Organizational Effectiveness (2 of 3)</vt:lpstr>
      <vt:lpstr>Workplace Discrimination and Organizational Effectiveness (3 of 3)</vt:lpstr>
      <vt:lpstr>Biographical Characteristics and Organizational Behavior (1 of 6)</vt:lpstr>
      <vt:lpstr>Biographical Characteristics and Organizational Behavior (2 of 6)</vt:lpstr>
      <vt:lpstr>Biographical Characteristics and Organizational Behavior (3 of 6)</vt:lpstr>
      <vt:lpstr>Biographical Characteristics and Organizational Behavior (4 of 6)</vt:lpstr>
      <vt:lpstr>Biographical Characteristics and Organizational Behavior (5 of 6)</vt:lpstr>
      <vt:lpstr>Biographical Characteristics and Organizational Behavior (6 of 6)</vt:lpstr>
      <vt:lpstr>Other Characteristics and Organizational Behavior (1 of 2)</vt:lpstr>
      <vt:lpstr>Other Characteristics and Organizational Behavior (2 of 2)</vt:lpstr>
      <vt:lpstr>Intellectual and Physical Abilities and OB (1 of 5)</vt:lpstr>
      <vt:lpstr>Intellectual and Physical Abilities and OB (2 of 5)</vt:lpstr>
      <vt:lpstr>Intellectual and Physical Abilities and OB (3 of 5)</vt:lpstr>
      <vt:lpstr>Intellectual and Physical Abilities and OB (4 of 5)</vt:lpstr>
      <vt:lpstr>Intellectual and Physical Abilities and OB (5 of 5)</vt:lpstr>
      <vt:lpstr>Describe How Organizations Manage Diversity Effectively (1 of 5)</vt:lpstr>
      <vt:lpstr>Describe How Organizations Manage Diversity Effectively (2 of 5)</vt:lpstr>
      <vt:lpstr>Describe How Organizations Manage Diversity Effectively (3 of 5)</vt:lpstr>
      <vt:lpstr>Describe How Organizations Manage Diversity Effectively (4 of 5)</vt:lpstr>
      <vt:lpstr>Describe How Organizations Manage Diversity Effectively (5 of 5)</vt:lpstr>
      <vt:lpstr>Implications for Managers</vt:lpstr>
      <vt:lpstr>Copyright</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Organizational Behavior, Seventeenth Edition</dc:title>
  <dc:subject>Business</dc:subject>
  <dc:creator>Robbins/Judge</dc:creator>
  <cp:keywords>Organizational Behavior</cp:keywords>
  <cp:lastModifiedBy>P, Steepan</cp:lastModifiedBy>
  <cp:revision>1052</cp:revision>
  <dcterms:created xsi:type="dcterms:W3CDTF">2014-07-14T20:04:21Z</dcterms:created>
  <dcterms:modified xsi:type="dcterms:W3CDTF">2017-07-07T14:19:29Z</dcterms:modified>
</cp:coreProperties>
</file>