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03" r:id="rId2"/>
    <p:sldId id="380" r:id="rId3"/>
    <p:sldId id="467" r:id="rId4"/>
    <p:sldId id="469"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505"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500" r:id="rId36"/>
    <p:sldId id="501" r:id="rId37"/>
    <p:sldId id="502" r:id="rId38"/>
    <p:sldId id="504"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96279" autoAdjust="0"/>
  </p:normalViewPr>
  <p:slideViewPr>
    <p:cSldViewPr>
      <p:cViewPr varScale="1">
        <p:scale>
          <a:sx n="73" d="100"/>
          <a:sy n="73" d="100"/>
        </p:scale>
        <p:origin x="78" y="750"/>
      </p:cViewPr>
      <p:guideLst>
        <p:guide orient="horz" pos="2160"/>
        <p:guide pos="2880"/>
      </p:guideLst>
    </p:cSldViewPr>
  </p:slideViewPr>
  <p:outlineViewPr>
    <p:cViewPr>
      <p:scale>
        <a:sx n="33" d="100"/>
        <a:sy n="33" d="100"/>
      </p:scale>
      <p:origin x="0" y="-21768"/>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7/7/2017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7/7/2017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171450" lvl="0" indent="-171450">
              <a:buFont typeface="Arial" panose="020B0604020202020204" pitchFamily="34" charset="0"/>
              <a:buChar char="•"/>
            </a:pPr>
            <a:r>
              <a:rPr lang="en-US" dirty="0" smtClean="0"/>
              <a:t>Combine rational analysis with intuition. These are not conflicting approaches to decision making. By using both, you can actually improve your decision  making effectiveness.</a:t>
            </a:r>
          </a:p>
          <a:p>
            <a:pPr marL="171450" lvl="0" indent="-171450">
              <a:buFont typeface="Arial" panose="020B0604020202020204" pitchFamily="34" charset="0"/>
              <a:buChar char="•"/>
            </a:pPr>
            <a:r>
              <a:rPr lang="en-US" dirty="0" smtClean="0"/>
              <a:t>Try to enhance your creativity. Actively look for novel solutions to problems, attempt to see problems in new ways, use analogies, and hire creative talent. Try to remove work and organizational barriers that might impede your creativity.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Chapter 7: Motivation Concepts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10862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Another traditional theory is McClelland’s Theory of Needs. This theory focuses on three needs: achievement, power, and affiliation. Let’s look at each one in more detail.</a:t>
            </a:r>
          </a:p>
          <a:p>
            <a:pPr eaLnBrk="1" hangingPunct="1">
              <a:spcBef>
                <a:spcPct val="0"/>
              </a:spcBef>
            </a:pPr>
            <a:endParaRPr lang="en-US" dirty="0" smtClean="0"/>
          </a:p>
          <a:p>
            <a:pPr eaLnBrk="1" hangingPunct="1">
              <a:spcBef>
                <a:spcPct val="0"/>
              </a:spcBef>
            </a:pPr>
            <a:r>
              <a:rPr lang="en-US" dirty="0" smtClean="0"/>
              <a:t>The first of this theory’s variables is achievement need, abbreviated as nAch, which is the drive to excel, to achieve in relation to a set of standards, and</a:t>
            </a:r>
            <a:r>
              <a:rPr lang="en-US" baseline="0" dirty="0" smtClean="0"/>
              <a:t> </a:t>
            </a:r>
            <a:r>
              <a:rPr lang="en-US" dirty="0" smtClean="0"/>
              <a:t>to strive to succeed. High achievers perform best when they perceive their probability of success as 50/50. They like to set goals that require stretching themselves a little. </a:t>
            </a:r>
          </a:p>
          <a:p>
            <a:pPr eaLnBrk="1" hangingPunct="1">
              <a:spcBef>
                <a:spcPct val="0"/>
              </a:spcBef>
            </a:pPr>
            <a:endParaRPr lang="en-US" dirty="0" smtClean="0"/>
          </a:p>
          <a:p>
            <a:pPr eaLnBrk="1" hangingPunct="1">
              <a:spcBef>
                <a:spcPct val="0"/>
              </a:spcBef>
            </a:pPr>
            <a:r>
              <a:rPr lang="en-US" dirty="0" smtClean="0"/>
              <a:t>Need for power, the second variable, is the need to make others behave in a way that they would not have behaved otherwise. The need for power, abbreviated as nPow, is the desire to have impact, to be influential, and to control others. Individuals high in nPow enjoy being “in charge.” They strive for influence over others. They prefer to be placed into competitive and status-oriented situations. They also tend to be more concerned with prestige and gaining influence over others than with effective performance. </a:t>
            </a:r>
          </a:p>
          <a:p>
            <a:pPr eaLnBrk="1" hangingPunct="1">
              <a:spcBef>
                <a:spcPct val="0"/>
              </a:spcBef>
            </a:pPr>
            <a:endParaRPr lang="en-US" dirty="0" smtClean="0"/>
          </a:p>
          <a:p>
            <a:pPr eaLnBrk="1" hangingPunct="1">
              <a:spcBef>
                <a:spcPct val="0"/>
              </a:spcBef>
            </a:pPr>
            <a:r>
              <a:rPr lang="en-US" dirty="0" smtClean="0"/>
              <a:t>Finally, the need for affiliation, abbreviated as nAfl, is the desire for friendly and close personal relationships. This need has received the least attention from researchers. In general, individuals with high affiliation strive for friendship and prefer cooperative situations over competitive ones. They typically desire relationships involving a high degree of mutual understanding.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61933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Among the early theories of motivation, McClelland’s has had the best research support. Unfortunately, it has less practical effect than the others. McClelland argued that the three needs are subconscious</a:t>
            </a:r>
            <a:r>
              <a:rPr lang="en-US" baseline="0" dirty="0" smtClean="0"/>
              <a:t> – we </a:t>
            </a:r>
            <a:r>
              <a:rPr lang="en-US" dirty="0" smtClean="0"/>
              <a:t>may rank high on them, but not know it. Because of this, measuring them is not easy. </a:t>
            </a:r>
          </a:p>
          <a:p>
            <a:pPr eaLnBrk="1" hangingPunct="1">
              <a:spcBef>
                <a:spcPct val="0"/>
              </a:spcBef>
            </a:pPr>
            <a:endParaRPr lang="en-US" dirty="0" smtClean="0"/>
          </a:p>
          <a:p>
            <a:pPr eaLnBrk="1" hangingPunct="1">
              <a:spcBef>
                <a:spcPct val="0"/>
              </a:spcBef>
            </a:pPr>
            <a:r>
              <a:rPr lang="en-US" dirty="0" smtClean="0"/>
              <a:t>It is more common to find situations in which managers aware of these motivational drivers label employees based on observations made over time.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64531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Early theories of motivation have not been supported by research or have fallen out favor. In contrast, contemporary theories have generally been supported, but caution is still in order. </a:t>
            </a:r>
          </a:p>
          <a:p>
            <a:pPr eaLnBrk="1" hangingPunct="1">
              <a:spcBef>
                <a:spcPct val="0"/>
              </a:spcBef>
            </a:pPr>
            <a:endParaRPr lang="en-US" dirty="0" smtClean="0"/>
          </a:p>
          <a:p>
            <a:pPr eaLnBrk="1" hangingPunct="1">
              <a:spcBef>
                <a:spcPct val="0"/>
              </a:spcBef>
            </a:pPr>
            <a:r>
              <a:rPr lang="en-US" dirty="0" smtClean="0"/>
              <a:t>We begin our discussion of contemporary motivation theories with </a:t>
            </a:r>
            <a:r>
              <a:rPr lang="en-US" i="1" dirty="0" smtClean="0"/>
              <a:t>self-determination theory,</a:t>
            </a:r>
            <a:r>
              <a:rPr lang="en-US" i="1" baseline="0" dirty="0" smtClean="0"/>
              <a:t> </a:t>
            </a:r>
            <a:r>
              <a:rPr lang="en-US" dirty="0" smtClean="0"/>
              <a:t>which proposes that people prefer to feel they have control over their actions, so anything that makes a previously enjoyed task feel more like an obligation than a freely chosen activity will undermine motivation. Much research on self-determination theory in OB has focused on cognitive evaluation theory, which hypothesizes that extrinsic rewards will reduce intrinsic interest in a task. For</a:t>
            </a:r>
            <a:r>
              <a:rPr lang="en-US" baseline="0" dirty="0" smtClean="0"/>
              <a:t> example, w</a:t>
            </a:r>
            <a:r>
              <a:rPr lang="en-US" dirty="0" smtClean="0"/>
              <a:t>hen people are paid for work, it feels less like something they </a:t>
            </a:r>
            <a:r>
              <a:rPr lang="en-US" i="1" u="none" dirty="0" smtClean="0"/>
              <a:t>want</a:t>
            </a:r>
            <a:r>
              <a:rPr lang="en-US" dirty="0" smtClean="0"/>
              <a:t> to do and more like something they </a:t>
            </a:r>
            <a:r>
              <a:rPr lang="en-US" i="1" u="none" dirty="0" smtClean="0"/>
              <a:t>have</a:t>
            </a:r>
            <a:r>
              <a:rPr lang="en-US" dirty="0" smtClean="0"/>
              <a:t> to do. Self-determination theory also proposes that in addition to being driven by a need for autonomy, people seek ways to achieve competence and positive connections to others. A large number of studies support self-determination theory. Its major implications relate to work rewards.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8197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When organizations use extrinsic rewards as payoffs for superior performance, employees feel they are doing a good job less because of their own intrinsic desire to excel than because that’s what the organization wants. Eliminating extrinsic rewards can also shift an individual’s perception of why he or she works on a task from an external to an internal explanation. For</a:t>
            </a:r>
            <a:r>
              <a:rPr lang="en-US" baseline="0" dirty="0" smtClean="0"/>
              <a:t> example, i</a:t>
            </a:r>
            <a:r>
              <a:rPr lang="en-US" dirty="0" smtClean="0"/>
              <a:t>f you’re reading a novel a week because your English literature instructor requires you to, you can attribute your reading behavior to an external source. However, if you find yourself continuing to read a novel each week after the course is over, your natural inclination is to say, “I must enjoy reading novels because I’m still reading one each week.” </a:t>
            </a:r>
          </a:p>
          <a:p>
            <a:pPr eaLnBrk="1" hangingPunct="1">
              <a:spcBef>
                <a:spcPct val="0"/>
              </a:spcBef>
            </a:pPr>
            <a:endParaRPr lang="en-US" dirty="0" smtClean="0"/>
          </a:p>
          <a:p>
            <a:pPr eaLnBrk="1" hangingPunct="1">
              <a:spcBef>
                <a:spcPct val="0"/>
              </a:spcBef>
            </a:pPr>
            <a:r>
              <a:rPr lang="en-US" dirty="0" smtClean="0"/>
              <a:t>Studies examining how extrinsic rewards increased motivation for some creative tasks suggest we might need to place cognitive evaluation theory’s predictions in a broader context. Goal setting is more effective in improving motivation, for instance, when we provide rewards for achieving the goals. The original authors of self-determination theory acknowledge that extrinsic rewards, such as verbal praise and feedback about competence, can improve even intrinsic motivation under specific circumstances. Deadlines and specific work standards do, too, if people believe they are in control of their behavior. This is consistent with the central theme of self-determination theory: rewards and deadlines diminish motivation if people see them as coercive.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67318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Self-determination theory creates suggestions for providing rewards. For example, if a senior sales representative really enjoys selling and making the deal, a commission indicates he’s been doing a good job and increases his sense of competence by providing feedback that could improve intrinsic motivation. If a computer programmer values writing code because she likes to solve problems, a reward for working toward an externally imposed standard she does not accept, such as writing a certain number of lines of code every day, could feel coercive, and her intrinsic motivation could suffer. She could be less interested in the task and might reduce her effort.</a:t>
            </a:r>
          </a:p>
          <a:p>
            <a:pPr eaLnBrk="1" hangingPunct="1">
              <a:spcBef>
                <a:spcPct val="0"/>
              </a:spcBef>
            </a:pPr>
            <a:endParaRPr lang="en-US" dirty="0" smtClean="0"/>
          </a:p>
          <a:p>
            <a:pPr eaLnBrk="1" hangingPunct="1">
              <a:spcBef>
                <a:spcPct val="0"/>
              </a:spcBef>
            </a:pPr>
            <a:r>
              <a:rPr lang="en-US" dirty="0" smtClean="0"/>
              <a:t>A recent outgrowth of self-determination theory is </a:t>
            </a:r>
            <a:r>
              <a:rPr lang="en-US" sz="1050" b="0" i="1" dirty="0" smtClean="0"/>
              <a:t>self-concordance</a:t>
            </a:r>
            <a:r>
              <a:rPr lang="en-US" dirty="0" smtClean="0"/>
              <a:t>, which considers how strongly peoples’ reasons for pursuing goals are consistent with their interests and core values. If individuals pursue goals because of an intrinsic interest, they are more likely to attain their goals and are happy even if they do not. The process of striving toward them is fun. In contrast, people who pursue goals for extrinsic reasons, like money or status, are less likely to attain their goals and are less happy even when they do because the goals are less meaningful to them. OB research suggests that people who pursue work goals for intrinsic reasons are more satisfied with their jobs, feel they fit into their organizations better, and may perform better.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94192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all of this mean? For individuals, it means to choose your job for reasons other than extrinsic rewards. For organizations, it means managers should provide intrinsic as well as extrinsic incentives. They need to make the work interesting, provide recognition, and support employee growth and development. Employees who feel what they do is within their control and a result of free choice are likely to be more motivated by their work and committed to their employers.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12155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Times New Roman" panose="02020603050405020304" pitchFamily="18" charset="0"/>
                <a:cs typeface="Times New Roman" panose="02020603050405020304" pitchFamily="18" charset="0"/>
              </a:rPr>
              <a:t>Edwin Locke’s </a:t>
            </a:r>
            <a:r>
              <a:rPr lang="en-US" i="1" dirty="0" smtClean="0">
                <a:latin typeface="Times New Roman" panose="02020603050405020304" pitchFamily="18" charset="0"/>
                <a:cs typeface="Times New Roman" panose="02020603050405020304" pitchFamily="18" charset="0"/>
              </a:rPr>
              <a:t>goal-setting theory </a:t>
            </a:r>
            <a:r>
              <a:rPr lang="en-US" dirty="0" smtClean="0">
                <a:latin typeface="Times New Roman" panose="02020603050405020304" pitchFamily="18" charset="0"/>
                <a:cs typeface="Times New Roman" panose="02020603050405020304" pitchFamily="18" charset="0"/>
              </a:rPr>
              <a:t>proposed that intentions to work toward a goal are a major source of work motivation. Goals tell an employee what needs to be done and how much effort is needed. Evidence strongly suggests that specific goals increase performance, and that difficult goals, when accepted, result in higher performance than do easy goals.</a:t>
            </a:r>
            <a:r>
              <a:rPr lang="en-US" baseline="0" dirty="0" smtClean="0">
                <a:latin typeface="Times New Roman" panose="02020603050405020304" pitchFamily="18" charset="0"/>
                <a:cs typeface="Times New Roman" panose="02020603050405020304" pitchFamily="18" charset="0"/>
              </a:rPr>
              <a:t> Also, p</a:t>
            </a:r>
            <a:r>
              <a:rPr lang="en-US" dirty="0" smtClean="0">
                <a:latin typeface="Times New Roman" panose="02020603050405020304" pitchFamily="18" charset="0"/>
                <a:cs typeface="Times New Roman" panose="02020603050405020304" pitchFamily="18" charset="0"/>
              </a:rPr>
              <a:t>eople will do better when they get feedback on how well they are progressing toward their goals. Self-generated feedback is more powerful a motivator than externally generated feedback.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57016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There are contingencies in goal-setting theory. In addition to goal acceptance, difficulty</a:t>
            </a:r>
            <a:r>
              <a:rPr lang="en-US" baseline="0" dirty="0" smtClean="0"/>
              <a:t> level, and </a:t>
            </a:r>
            <a:r>
              <a:rPr lang="en-US" dirty="0" smtClean="0"/>
              <a:t>feedback, three other factors influence the goals-performance relationship: goal commitment, task characteristics, and national culture.</a:t>
            </a:r>
          </a:p>
          <a:p>
            <a:pPr eaLnBrk="1" hangingPunct="1">
              <a:spcBef>
                <a:spcPct val="0"/>
              </a:spcBef>
            </a:pPr>
            <a:endParaRPr lang="en-US" dirty="0" smtClean="0"/>
          </a:p>
          <a:p>
            <a:pPr eaLnBrk="1" hangingPunct="1">
              <a:spcBef>
                <a:spcPct val="0"/>
              </a:spcBef>
            </a:pPr>
            <a:r>
              <a:rPr lang="en-US" dirty="0" smtClean="0"/>
              <a:t>Goal-setting theory presupposes that an individual is committed to the goal, believes it can be achieved, and wants to achieve it. </a:t>
            </a:r>
            <a:r>
              <a:rPr lang="en-US" i="1" dirty="0" smtClean="0"/>
              <a:t>Goal commitment </a:t>
            </a:r>
            <a:r>
              <a:rPr lang="en-US" dirty="0" smtClean="0"/>
              <a:t>is most likely to occur when goals are made public, when the individual has an internal locus of control, and when the goals are self-set rather than assigned.   </a:t>
            </a:r>
            <a:endParaRPr lang="en-US" sz="1100" dirty="0" smtClean="0"/>
          </a:p>
          <a:p>
            <a:pPr eaLnBrk="1" hangingPunct="1">
              <a:spcBef>
                <a:spcPct val="0"/>
              </a:spcBef>
            </a:pPr>
            <a:endParaRPr lang="en-US" sz="1100" dirty="0" smtClean="0"/>
          </a:p>
          <a:p>
            <a:pPr eaLnBrk="1" hangingPunct="1">
              <a:spcBef>
                <a:spcPct val="0"/>
              </a:spcBef>
            </a:pPr>
            <a:r>
              <a:rPr lang="en-US" dirty="0" smtClean="0"/>
              <a:t>Goals themselves seem to affect performance more strongly when </a:t>
            </a:r>
            <a:r>
              <a:rPr lang="en-US" i="1" dirty="0" smtClean="0"/>
              <a:t>task characteristics </a:t>
            </a:r>
            <a:r>
              <a:rPr lang="en-US" dirty="0" smtClean="0"/>
              <a:t>are: simple rather than complex; well-learned rather than novel; and independent rather than interdependent. On interdependent tasks, group goals are preferable. </a:t>
            </a:r>
            <a:endParaRPr lang="en-US" sz="1100" dirty="0" smtClean="0"/>
          </a:p>
          <a:p>
            <a:pPr eaLnBrk="1" hangingPunct="1">
              <a:spcBef>
                <a:spcPct val="0"/>
              </a:spcBef>
            </a:pPr>
            <a:endParaRPr lang="en-US" sz="1100" dirty="0" smtClean="0"/>
          </a:p>
          <a:p>
            <a:pPr eaLnBrk="1" hangingPunct="1">
              <a:spcBef>
                <a:spcPct val="0"/>
              </a:spcBef>
            </a:pPr>
            <a:r>
              <a:rPr lang="en-US" dirty="0" smtClean="0"/>
              <a:t>Setting specific, difficult individual goals may have different effects in different cultures. Research has not shown that group-based goals are more effective in collectivists than in individualist cultures. In collectivist and high-power-distance cultures, achievable moderate goals can be more highly motivating than difficult ones. Finally, assigned goals appear to generate greater goal commitment in high than in low power-distance cultures. More research is needed to assess how goal constructs might differ across cultures.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93531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has also found that people differ in the way they regulate their thoughts and behaviors during goal pursuit. Generally, people fall into one of two categories, though they could belong to both. Those with a </a:t>
            </a:r>
            <a:r>
              <a:rPr lang="en-US" i="1" dirty="0" smtClean="0"/>
              <a:t>promotion focus </a:t>
            </a:r>
            <a:r>
              <a:rPr lang="en-US" dirty="0" smtClean="0"/>
              <a:t>strive for advancement and accomplishment and approach conditions that move them closer toward desired goals. Those with a </a:t>
            </a:r>
            <a:r>
              <a:rPr lang="en-US" i="1" dirty="0" smtClean="0"/>
              <a:t>prevention focus </a:t>
            </a:r>
            <a:r>
              <a:rPr lang="en-US" dirty="0" smtClean="0"/>
              <a:t>strive to fulfill duties and obligations and avoid conditions that pull them away from desired goals. Which is the better strategy? Ideally, it’s probably best to be both promotion </a:t>
            </a:r>
            <a:r>
              <a:rPr lang="en-US" i="1" dirty="0" smtClean="0"/>
              <a:t>and</a:t>
            </a:r>
            <a:r>
              <a:rPr lang="en-US" dirty="0" smtClean="0"/>
              <a:t> prevention oriented.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63735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How do you put goal-setting operations into practice? </a:t>
            </a:r>
            <a:r>
              <a:rPr lang="en-US" i="1" dirty="0" smtClean="0"/>
              <a:t>Management by Objectives </a:t>
            </a:r>
            <a:r>
              <a:rPr lang="en-US" dirty="0" smtClean="0"/>
              <a:t>(MBO) allows employees to participatively set goals that are tangible, verifiable, and measurable. As shown in Exhibit 7-4, an organization’s overall objectives are translated into specific objectives for each succeeding level. Four ingredients common to MBO programs are: goal specificity; participation in decision making; explicit time period; and performance feedback. MBO programs are common in many business, healthcare, educational, government, and nonprofit organizations.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4176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Wingdings" pitchFamily="2" charset="2"/>
              <a:buNone/>
              <a:defRPr/>
            </a:pPr>
            <a:r>
              <a:rPr lang="en-US" sz="1200" dirty="0" smtClean="0">
                <a:latin typeface="+mn-lt"/>
              </a:rPr>
              <a:t>After studying this chapter, you should be able to:</a:t>
            </a:r>
          </a:p>
          <a:p>
            <a:pPr marL="171450" lvl="0" indent="-171450">
              <a:buFont typeface="Arial" panose="020B0604020202020204" pitchFamily="34" charset="0"/>
              <a:buChar char="•"/>
            </a:pPr>
            <a:r>
              <a:rPr lang="en-US" dirty="0" smtClean="0"/>
              <a:t>Describe the three key elements of motivation.</a:t>
            </a:r>
          </a:p>
          <a:p>
            <a:pPr marL="171450" lvl="0" indent="-171450">
              <a:buFont typeface="Arial" panose="020B0604020202020204" pitchFamily="34" charset="0"/>
              <a:buChar char="•"/>
            </a:pPr>
            <a:r>
              <a:rPr lang="en-US" dirty="0" smtClean="0"/>
              <a:t>Compare the early theories of motivation.</a:t>
            </a:r>
          </a:p>
          <a:p>
            <a:pPr marL="171450" lvl="0" indent="-171450">
              <a:buFont typeface="Arial" panose="020B0604020202020204" pitchFamily="34" charset="0"/>
              <a:buChar char="•"/>
            </a:pPr>
            <a:r>
              <a:rPr lang="en-US" dirty="0" smtClean="0"/>
              <a:t>Contrast the elements of self-determination theory and goal-setting theory.</a:t>
            </a:r>
          </a:p>
          <a:p>
            <a:pPr marL="171450" lvl="0" indent="-171450">
              <a:buFont typeface="Arial" panose="020B0604020202020204" pitchFamily="34" charset="0"/>
              <a:buChar char="•"/>
            </a:pPr>
            <a:r>
              <a:rPr lang="en-US" dirty="0" smtClean="0"/>
              <a:t>Demonstrate the differences among self-efficacy theory, reinforcement theory, equity theory, and expectancy theory.</a:t>
            </a:r>
          </a:p>
          <a:p>
            <a:pPr marL="171450" lvl="0" indent="-171450">
              <a:buFont typeface="Arial" panose="020B0604020202020204" pitchFamily="34" charset="0"/>
              <a:buChar char="•"/>
            </a:pPr>
            <a:r>
              <a:rPr lang="en-US" dirty="0" smtClean="0"/>
              <a:t>Identify the implications of employee job engagement for managers.</a:t>
            </a:r>
          </a:p>
          <a:p>
            <a:pPr marL="171450" lvl="0" indent="-171450">
              <a:buFont typeface="Arial" panose="020B0604020202020204" pitchFamily="34" charset="0"/>
              <a:buChar char="•"/>
            </a:pPr>
            <a:r>
              <a:rPr lang="en-US" dirty="0" smtClean="0"/>
              <a:t>Describe how the contemporary theories of motivation complement one another.</a:t>
            </a:r>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a:r>
              <a:rPr lang="en-US" dirty="0" smtClean="0"/>
              <a:t>The relationship between goal</a:t>
            </a:r>
            <a:r>
              <a:rPr lang="en-US" baseline="0" dirty="0" smtClean="0"/>
              <a:t> </a:t>
            </a:r>
            <a:r>
              <a:rPr lang="en-US" dirty="0" smtClean="0"/>
              <a:t>setting and ethics is quite complex: if we emphasize the attainment of goals, what is the cost? The answer is probably found in the standards we set for goal achievement.  If we are put under time pressure and worry about that, thoughts about time turn against us.</a:t>
            </a:r>
          </a:p>
          <a:p>
            <a:pPr marL="0" lvl="3"/>
            <a:endParaRPr lang="en-US" dirty="0" smtClean="0"/>
          </a:p>
          <a:p>
            <a:pPr marL="0" lvl="3"/>
            <a:r>
              <a:rPr lang="en-US" dirty="0" smtClean="0"/>
              <a:t>Time pressure often increases as we are nearing a goal, which can tempt us to act unethically to achieve it.  We may forgo mastering tasks and adopt avoidance techniques so we don’t look bad, both of which can incline us toward unethical choices.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83374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Self-efficacy theory,</a:t>
            </a:r>
            <a:r>
              <a:rPr lang="en-US" i="1" baseline="0" dirty="0" smtClean="0"/>
              <a:t> </a:t>
            </a:r>
            <a:r>
              <a:rPr lang="en-US" dirty="0" smtClean="0"/>
              <a:t>also known as </a:t>
            </a:r>
            <a:r>
              <a:rPr lang="en-US" i="1" dirty="0" smtClean="0"/>
              <a:t>social cognitive theory </a:t>
            </a:r>
            <a:r>
              <a:rPr lang="en-US" dirty="0" smtClean="0"/>
              <a:t>and </a:t>
            </a:r>
            <a:r>
              <a:rPr lang="en-US" i="1" dirty="0" smtClean="0"/>
              <a:t>social learning theory</a:t>
            </a:r>
            <a:r>
              <a:rPr lang="en-US" dirty="0" smtClean="0"/>
              <a:t>,</a:t>
            </a:r>
            <a:r>
              <a:rPr lang="en-US" baseline="0" dirty="0" smtClean="0"/>
              <a:t> </a:t>
            </a:r>
            <a:r>
              <a:rPr lang="en-US" dirty="0" smtClean="0"/>
              <a:t>is a new theory gaining much attention. The  theory defines four characteristics: </a:t>
            </a:r>
            <a:r>
              <a:rPr lang="en-US" i="1" dirty="0" smtClean="0"/>
              <a:t>enactive mastery</a:t>
            </a:r>
            <a:r>
              <a:rPr lang="en-US" dirty="0" smtClean="0"/>
              <a:t>, or gaining relevant experience with the task or job; </a:t>
            </a:r>
            <a:r>
              <a:rPr lang="en-US" i="1" dirty="0" smtClean="0"/>
              <a:t>vicarious modeling</a:t>
            </a:r>
            <a:r>
              <a:rPr lang="en-US" dirty="0" smtClean="0"/>
              <a:t>, or becoming more confident because you see someone else doing the task;</a:t>
            </a:r>
            <a:r>
              <a:rPr lang="en-US" baseline="0" dirty="0" smtClean="0"/>
              <a:t> </a:t>
            </a:r>
            <a:r>
              <a:rPr lang="en-US" i="1" dirty="0" smtClean="0"/>
              <a:t>verbal persuasion</a:t>
            </a:r>
            <a:r>
              <a:rPr lang="en-US" dirty="0" smtClean="0"/>
              <a:t>, occurring when a person is more confident because someone convinces him that he has the skills;</a:t>
            </a:r>
            <a:r>
              <a:rPr lang="en-US" baseline="0" dirty="0" smtClean="0"/>
              <a:t> and </a:t>
            </a:r>
            <a:r>
              <a:rPr lang="en-US" i="1" dirty="0" smtClean="0"/>
              <a:t>arousal</a:t>
            </a:r>
            <a:r>
              <a:rPr lang="en-US" dirty="0" smtClean="0"/>
              <a:t>, which leads to an energized state, driving a person to complete the task.</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10651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What role does equity play in motivation? </a:t>
            </a:r>
            <a:r>
              <a:rPr lang="en-US" i="1" dirty="0" smtClean="0"/>
              <a:t>Equity theory </a:t>
            </a:r>
            <a:r>
              <a:rPr lang="en-US" dirty="0" smtClean="0"/>
              <a:t>argues that individuals make comparisons of their job inputs and outcomes relative to those of others and then respond to any inequities. If we perceive our ratio to be equal to that of the relevant others with whom we compare ourselves, a state of equity is said to exist. We perceive our situation as fair. When we see the ratio as unequal, we experience equity tension.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34128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Times New Roman" panose="02020603050405020304" pitchFamily="18" charset="0"/>
                <a:cs typeface="Times New Roman" panose="02020603050405020304" pitchFamily="18" charset="0"/>
              </a:rPr>
              <a:t>What are the implications of self-efficacy theory? First, training programs often make use of enactive mastery by having people practice and build their skills. In fact, one reason training works is that it increases self-efficacy. Second, individuals with higher levels of self-efficacy also appear to reap more benefits from training programs and are more likely to use their training on the job. </a:t>
            </a:r>
          </a:p>
          <a:p>
            <a:pPr eaLnBrk="1" hangingPunct="1"/>
            <a:r>
              <a:rPr lang="en-US" dirty="0" smtClean="0">
                <a:latin typeface="Times New Roman" panose="02020603050405020304" pitchFamily="18" charset="0"/>
                <a:cs typeface="Times New Roman" panose="02020603050405020304" pitchFamily="18" charset="0"/>
              </a:rPr>
              <a:t>The best way for a manager to use verbal persuasion is through the </a:t>
            </a:r>
            <a:r>
              <a:rPr lang="en-US" i="1" dirty="0" smtClean="0">
                <a:latin typeface="Times New Roman" panose="02020603050405020304" pitchFamily="18" charset="0"/>
                <a:cs typeface="Times New Roman" panose="02020603050405020304" pitchFamily="18" charset="0"/>
              </a:rPr>
              <a:t>Pygmalion effect. </a:t>
            </a:r>
            <a:r>
              <a:rPr lang="en-US" dirty="0" smtClean="0">
                <a:latin typeface="Times New Roman" panose="02020603050405020304" pitchFamily="18" charset="0"/>
                <a:cs typeface="Times New Roman" panose="02020603050405020304" pitchFamily="18" charset="0"/>
              </a:rPr>
              <a:t>A form of </a:t>
            </a:r>
            <a:r>
              <a:rPr lang="en-US" i="1" dirty="0" smtClean="0">
                <a:latin typeface="Times New Roman" panose="02020603050405020304" pitchFamily="18" charset="0"/>
                <a:cs typeface="Times New Roman" panose="02020603050405020304" pitchFamily="18" charset="0"/>
              </a:rPr>
              <a:t>self-fulfilling prophecy </a:t>
            </a:r>
            <a:r>
              <a:rPr lang="en-US" dirty="0" smtClean="0">
                <a:latin typeface="Times New Roman" panose="02020603050405020304" pitchFamily="18" charset="0"/>
                <a:cs typeface="Times New Roman" panose="02020603050405020304" pitchFamily="18" charset="0"/>
              </a:rPr>
              <a:t>– believing in something can make it true.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38179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Let’s look at </a:t>
            </a:r>
            <a:r>
              <a:rPr lang="en-US" i="1" dirty="0" smtClean="0"/>
              <a:t>reinforcement theory</a:t>
            </a:r>
            <a:r>
              <a:rPr lang="en-US" dirty="0" smtClean="0"/>
              <a:t>. While</a:t>
            </a:r>
            <a:r>
              <a:rPr lang="en-US" baseline="0" dirty="0" smtClean="0"/>
              <a:t> g</a:t>
            </a:r>
            <a:r>
              <a:rPr lang="en-US" dirty="0" smtClean="0"/>
              <a:t>oal</a:t>
            </a:r>
            <a:r>
              <a:rPr lang="en-US" baseline="0" dirty="0" smtClean="0"/>
              <a:t> </a:t>
            </a:r>
            <a:r>
              <a:rPr lang="en-US" dirty="0" smtClean="0"/>
              <a:t>setting is a cognitive approach proposing that an individual’s purposes direct his or her action,</a:t>
            </a:r>
            <a:r>
              <a:rPr lang="en-US" baseline="0" dirty="0" smtClean="0"/>
              <a:t> r</a:t>
            </a:r>
            <a:r>
              <a:rPr lang="en-US" dirty="0" smtClean="0"/>
              <a:t>einforcement theory, by contrast, takes a behavioristic view, arguing that reinforcement conditions behavior. The two theories are clearly at odds, philosophically. Reinforcement theorists see behavior as environmentally caused,</a:t>
            </a:r>
            <a:r>
              <a:rPr lang="en-US" baseline="0" dirty="0" smtClean="0"/>
              <a:t> </a:t>
            </a:r>
            <a:r>
              <a:rPr lang="en-US" dirty="0" smtClean="0"/>
              <a:t>ignoring the inner state of the individual and concentrating solely on what happens when he or she takes some action. Because it does not concern itself with what initiates behavior, it is not, strictly speaking, a theory of motivation. But it does provide a powerful means of analyzing what controls behavior, and this is why we typically consider it in discussions of motivation. </a:t>
            </a:r>
          </a:p>
          <a:p>
            <a:pPr eaLnBrk="1" hangingPunct="1">
              <a:spcBef>
                <a:spcPct val="0"/>
              </a:spcBef>
            </a:pPr>
            <a:endParaRPr lang="en-US" dirty="0" smtClean="0"/>
          </a:p>
          <a:p>
            <a:pPr eaLnBrk="1" hangingPunct="1">
              <a:spcBef>
                <a:spcPct val="0"/>
              </a:spcBef>
            </a:pPr>
            <a:r>
              <a:rPr lang="en-US" i="1" dirty="0" smtClean="0"/>
              <a:t>Operant conditioning theory </a:t>
            </a:r>
            <a:r>
              <a:rPr lang="en-US" dirty="0" smtClean="0"/>
              <a:t>argues that people learn to behave to get something they want or to avoid something they don’t want. Unlike reflexive or unlearned behavior, operant behavior is influenced by the reinforcement or lack of reinforcement brought about by its consequences. Reinforcement strengthens a behavior and increases the likelihood it will be repeated. B. F. Skinner, one of the most prominent advocates of operant conditioning, argued that creating pleasing consequences to follow specific forms of behavior would increase the frequency of that behavior – a theory known as </a:t>
            </a:r>
            <a:r>
              <a:rPr lang="en-US" i="1" dirty="0" smtClean="0"/>
              <a:t>behaviorism</a:t>
            </a:r>
            <a:r>
              <a:rPr lang="en-US" dirty="0" smtClean="0"/>
              <a:t>. He demonstrated that people will most likely engage in desired behaviors if they are positively reinforced for doing so,</a:t>
            </a:r>
            <a:r>
              <a:rPr lang="en-US" baseline="0" dirty="0" smtClean="0"/>
              <a:t> </a:t>
            </a:r>
            <a:r>
              <a:rPr lang="en-US" dirty="0" smtClean="0"/>
              <a:t>that rewards are most effective if they immediately follow the desired response, and that behavior that is not rewarded or is punished</a:t>
            </a:r>
            <a:r>
              <a:rPr lang="en-US" baseline="0" dirty="0" smtClean="0"/>
              <a:t> </a:t>
            </a:r>
            <a:r>
              <a:rPr lang="en-US" dirty="0" smtClean="0"/>
              <a:t>is less likely to be repeated.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368534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smtClean="0"/>
              <a:t>Social-learning theory </a:t>
            </a:r>
            <a:r>
              <a:rPr lang="en-US" dirty="0" smtClean="0"/>
              <a:t>argues that we can learn through both observation and direct experience. Models are central to the social-learning viewpoint.</a:t>
            </a:r>
            <a:r>
              <a:rPr lang="en-US" baseline="0" dirty="0" smtClean="0"/>
              <a:t> </a:t>
            </a:r>
            <a:r>
              <a:rPr lang="en-US" dirty="0" smtClean="0"/>
              <a:t>Four processes determine their influence on an individual:</a:t>
            </a:r>
          </a:p>
          <a:p>
            <a:pPr eaLnBrk="1" hangingPunct="1">
              <a:spcBef>
                <a:spcPct val="0"/>
              </a:spcBef>
            </a:pPr>
            <a:endParaRPr lang="en-US" dirty="0" smtClean="0"/>
          </a:p>
          <a:p>
            <a:pPr marL="171450" indent="-171450" eaLnBrk="1" hangingPunct="1">
              <a:spcBef>
                <a:spcPct val="0"/>
              </a:spcBef>
              <a:buFont typeface="Arial"/>
              <a:buChar char="•"/>
            </a:pPr>
            <a:r>
              <a:rPr lang="en-US" i="1" dirty="0" smtClean="0"/>
              <a:t>Attentional processes</a:t>
            </a:r>
            <a:r>
              <a:rPr lang="en-US" dirty="0" smtClean="0"/>
              <a:t>:</a:t>
            </a:r>
            <a:r>
              <a:rPr lang="en-US" baseline="0" dirty="0" smtClean="0"/>
              <a:t> p</a:t>
            </a:r>
            <a:r>
              <a:rPr lang="en-US" dirty="0" smtClean="0"/>
              <a:t>eople learn from a model only when they recognize and pay attention to its critical features. </a:t>
            </a:r>
          </a:p>
          <a:p>
            <a:pPr marL="171450" indent="-171450" eaLnBrk="1" hangingPunct="1">
              <a:spcBef>
                <a:spcPct val="0"/>
              </a:spcBef>
              <a:buFont typeface="Arial"/>
              <a:buChar char="•"/>
            </a:pPr>
            <a:r>
              <a:rPr lang="en-US" i="1" dirty="0" smtClean="0"/>
              <a:t>Retention processes</a:t>
            </a:r>
            <a:r>
              <a:rPr lang="en-US" dirty="0" smtClean="0"/>
              <a:t>:</a:t>
            </a:r>
            <a:r>
              <a:rPr lang="en-US" baseline="0" dirty="0" smtClean="0"/>
              <a:t> a</a:t>
            </a:r>
            <a:r>
              <a:rPr lang="en-US" dirty="0" smtClean="0"/>
              <a:t> model’s influence depends on how well the individual remembers the model’s action after the model is no longer readily available.</a:t>
            </a:r>
          </a:p>
          <a:p>
            <a:pPr marL="171450" indent="-171450" eaLnBrk="1" hangingPunct="1">
              <a:spcBef>
                <a:spcPct val="0"/>
              </a:spcBef>
              <a:buFont typeface="Arial"/>
              <a:buChar char="•"/>
            </a:pPr>
            <a:r>
              <a:rPr lang="en-US" i="1" dirty="0" smtClean="0"/>
              <a:t>Motor reproduction processes</a:t>
            </a:r>
            <a:r>
              <a:rPr lang="en-US" dirty="0" smtClean="0"/>
              <a:t>:</a:t>
            </a:r>
            <a:r>
              <a:rPr lang="en-US" baseline="0" dirty="0" smtClean="0"/>
              <a:t> a</a:t>
            </a:r>
            <a:r>
              <a:rPr lang="en-US" dirty="0" smtClean="0"/>
              <a:t>fter a person has seen a new behavior by observing the model, watching must be converted to doing. </a:t>
            </a:r>
          </a:p>
          <a:p>
            <a:pPr marL="171450" indent="-171450" eaLnBrk="1" hangingPunct="1">
              <a:spcBef>
                <a:spcPct val="0"/>
              </a:spcBef>
              <a:buFont typeface="Arial"/>
              <a:buChar char="•"/>
            </a:pPr>
            <a:r>
              <a:rPr lang="en-US" i="1" dirty="0" smtClean="0"/>
              <a:t>Reinforcement processes</a:t>
            </a:r>
            <a:r>
              <a:rPr lang="en-US" dirty="0" smtClean="0"/>
              <a:t>:</a:t>
            </a:r>
            <a:r>
              <a:rPr lang="en-US" baseline="0" dirty="0" smtClean="0"/>
              <a:t> i</a:t>
            </a:r>
            <a:r>
              <a:rPr lang="en-US" dirty="0" smtClean="0"/>
              <a:t>ndividuals are motivated to exhibit the modeled behavior if positive incentives or rewards are provided.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4232419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What role does equity play in motivation? </a:t>
            </a:r>
            <a:r>
              <a:rPr lang="en-US" i="1" dirty="0" smtClean="0"/>
              <a:t>Equity theory </a:t>
            </a:r>
            <a:r>
              <a:rPr lang="en-US" dirty="0" smtClean="0"/>
              <a:t>argues that individuals make comparisons of their job inputs and outcomes relative to those of others and then respond to any inequities. If we perceive our ratio to be equal to that of the relevant others with whom we compare ourselves, a state of equity is said to exist. We perceive our situation as fair. When we see the ratio as unequal, we experience equity tension.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2649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When employees perceive an inequity, they can be predicted to make one of six choices:</a:t>
            </a:r>
            <a:r>
              <a:rPr lang="en-US" baseline="0" dirty="0" smtClean="0"/>
              <a:t> t</a:t>
            </a:r>
            <a:r>
              <a:rPr lang="en-US" dirty="0" smtClean="0"/>
              <a:t>hey can change their inputs; change their outcomes;</a:t>
            </a:r>
            <a:r>
              <a:rPr lang="en-US" baseline="0" dirty="0" smtClean="0"/>
              <a:t> </a:t>
            </a:r>
            <a:r>
              <a:rPr lang="en-US" dirty="0" smtClean="0"/>
              <a:t>distort perceptions of self; distort perceptions of others;</a:t>
            </a:r>
            <a:r>
              <a:rPr lang="en-US" baseline="0" dirty="0" smtClean="0"/>
              <a:t> </a:t>
            </a:r>
            <a:r>
              <a:rPr lang="en-US" dirty="0" smtClean="0"/>
              <a:t>choose a different referent;</a:t>
            </a:r>
            <a:r>
              <a:rPr lang="en-US" baseline="0" dirty="0" smtClean="0"/>
              <a:t> o</a:t>
            </a:r>
            <a:r>
              <a:rPr lang="en-US" dirty="0" smtClean="0"/>
              <a:t>r they can leave the field.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281447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However, </a:t>
            </a:r>
            <a:r>
              <a:rPr lang="en-US" i="1" dirty="0" smtClean="0"/>
              <a:t>organizational justice </a:t>
            </a:r>
            <a:r>
              <a:rPr lang="en-US" dirty="0" smtClean="0"/>
              <a:t>draws a bigger picture. Organizational justice is concerned with how employees feel they are treated by authorities and decisions-makers at work. For the most part, employees make their evaluations along four dimensions, as shown in Exhibit 7-7. </a:t>
            </a:r>
          </a:p>
          <a:p>
            <a:pPr eaLnBrk="1" hangingPunct="1">
              <a:spcBef>
                <a:spcPct val="0"/>
              </a:spcBef>
            </a:pPr>
            <a:endParaRPr lang="en-US" dirty="0" smtClean="0"/>
          </a:p>
          <a:p>
            <a:pPr eaLnBrk="1" hangingPunct="1">
              <a:spcBef>
                <a:spcPct val="0"/>
              </a:spcBef>
            </a:pPr>
            <a:r>
              <a:rPr lang="en-US" i="1" dirty="0" smtClean="0"/>
              <a:t>Distributive justice </a:t>
            </a:r>
            <a:r>
              <a:rPr lang="en-US" dirty="0" smtClean="0"/>
              <a:t>is concerned with the fairness of the outcomes, such as pay and recognition that employees receive. Although employees care a lot about what outcomes are distributed (distributive justice), they also care a lot about how outcomes are distributed. While distributive justice looks at what outcomes are allocated, </a:t>
            </a:r>
            <a:r>
              <a:rPr lang="en-US" i="1" dirty="0" smtClean="0"/>
              <a:t>procedural justice </a:t>
            </a:r>
            <a:r>
              <a:rPr lang="en-US" dirty="0" smtClean="0"/>
              <a:t>examines how outcomes are allocated. Having direct influence over how decisions or made, or at the very least being able to present your opinion to decision-makers, creates a sense of control and makes us feel empowered. Employees also perceive that procedures are fairer when decision-makers follow several “rules.” It turns out that procedural and distributive justice combine to influence people’s perceptions of fairness. If outcomes are favorable and individuals get what they want, they care less about the process, so procedural justice doesn’t matter as much when distributions are perceived to be fair.</a:t>
            </a:r>
          </a:p>
          <a:p>
            <a:pPr eaLnBrk="1" hangingPunct="1">
              <a:spcBef>
                <a:spcPct val="0"/>
              </a:spcBef>
            </a:pPr>
            <a:endParaRPr lang="en-US" dirty="0" smtClean="0"/>
          </a:p>
          <a:p>
            <a:pPr eaLnBrk="1" hangingPunct="1">
              <a:spcBef>
                <a:spcPct val="0"/>
              </a:spcBef>
            </a:pPr>
            <a:r>
              <a:rPr lang="en-US" dirty="0" smtClean="0"/>
              <a:t>Research has shown that employees care about two other types of fairness that have to do with the way they are treated during interactions with others. </a:t>
            </a:r>
          </a:p>
          <a:p>
            <a:pPr eaLnBrk="1" hangingPunct="1">
              <a:spcBef>
                <a:spcPct val="0"/>
              </a:spcBef>
            </a:pPr>
            <a:r>
              <a:rPr lang="en-US" dirty="0" smtClean="0"/>
              <a:t>The first type is </a:t>
            </a:r>
            <a:r>
              <a:rPr lang="en-US" i="1" dirty="0" smtClean="0"/>
              <a:t>informational justice</a:t>
            </a:r>
            <a:r>
              <a:rPr lang="en-US" dirty="0" smtClean="0"/>
              <a:t>, which reflects whether managers provide employees with explanations for key decisions and keep them informed of important organizational matters. The second type of justice relevant to interactions between managers and employees is </a:t>
            </a:r>
            <a:r>
              <a:rPr lang="en-US" i="1" dirty="0" smtClean="0"/>
              <a:t>interpersonal justice</a:t>
            </a:r>
            <a:r>
              <a:rPr lang="en-US" dirty="0" smtClean="0"/>
              <a:t>, which reflects whether employees are treated with dignity and respect.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342812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smtClean="0"/>
              <a:t>Expectancy theory </a:t>
            </a:r>
            <a:r>
              <a:rPr lang="en-US" dirty="0" smtClean="0"/>
              <a:t>is one of the most widely accepted explanations of motivation. Victor Vroom’s expectancy theory has its critics, but most of the research is supported. Expectancy theory argues that the strength of one’s tendency to act in a certain way depends on the strength of the expectation that the act will be followed by a given outcome and on the attractiveness of that outcome to the individual. It says that an employee will be motivated to exert a high level of effort when he</a:t>
            </a:r>
            <a:r>
              <a:rPr lang="en-US" baseline="0" dirty="0" smtClean="0"/>
              <a:t> or </a:t>
            </a:r>
            <a:r>
              <a:rPr lang="en-US" dirty="0" smtClean="0"/>
              <a:t>she believes that effort will lead to a good performance appraisal, that a good appraisal will lead to organizational rewards, and that the rewards will satisfy his</a:t>
            </a:r>
            <a:r>
              <a:rPr lang="en-US" baseline="0" dirty="0" smtClean="0"/>
              <a:t> or </a:t>
            </a:r>
            <a:r>
              <a:rPr lang="en-US" dirty="0" smtClean="0"/>
              <a:t>her personal goals.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46617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Motivation is the processes that account for an individual’s intensity, direction, and persistence of effort toward attaining a goal. We will narrow the focus to organizational goals in order to reflect our singular interest in work-related behavior. Keep in mind that the level of motivation varies both between individuals and within individuals at different times.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274550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Exhibit 7-8 shows the three key relationships: the </a:t>
            </a:r>
            <a:r>
              <a:rPr lang="en-US" i="1" dirty="0" smtClean="0"/>
              <a:t>effort-performance relationship</a:t>
            </a:r>
            <a:r>
              <a:rPr lang="en-US" dirty="0" smtClean="0"/>
              <a:t>, which is the probability perceived by the individual that exerting a given amount of effort will lead to performance; the </a:t>
            </a:r>
            <a:r>
              <a:rPr lang="en-US" i="1" dirty="0" smtClean="0"/>
              <a:t>performance-reward relationship</a:t>
            </a:r>
            <a:r>
              <a:rPr lang="en-US" dirty="0" smtClean="0"/>
              <a:t>, which is the degree to which the individual believes that performing at a particular level will lead to the attainment of a desired outcome; and the </a:t>
            </a:r>
            <a:r>
              <a:rPr lang="en-US" i="1" dirty="0" smtClean="0"/>
              <a:t>rewards-personal goals relationship</a:t>
            </a:r>
            <a:r>
              <a:rPr lang="en-US" dirty="0" smtClean="0"/>
              <a:t>, which is the degree to which organizational rewards satisfy an individual’s personal goals or needs and the attractiveness of those potential rewards for the individual.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751886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Expectancy theory helps explain why a lot of workers aren’t motivated on their jobs and do only the minimum necessary to get by. We can look at the theory’s three relationships by asking three questions that employees would need to answer affirmatively if they are to be motivated: First, if I give maximum effort, will it be recognized in my performance appraisal? Second, if I get a good performance appraisal, will it lead to organizational rewards? Third, if I’m rewarded, are the rewards attractive to 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82631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smtClean="0"/>
              <a:t>Job engagement </a:t>
            </a:r>
            <a:r>
              <a:rPr lang="en-US" dirty="0" smtClean="0"/>
              <a:t>is the investment of an employee’s physical, cognitive, and emotional energies into job performance. Practicing managers and scholars alike have lately become interested in facilitating job engagement, believing something deeper than liking a job or finding it interesting drives performance. Many studies attempt to measure this deeper level of commitment. </a:t>
            </a:r>
          </a:p>
          <a:p>
            <a:pPr eaLnBrk="1" hangingPunct="1">
              <a:spcBef>
                <a:spcPct val="0"/>
              </a:spcBef>
            </a:pPr>
            <a:endParaRPr lang="en-US" dirty="0" smtClean="0"/>
          </a:p>
          <a:p>
            <a:pPr eaLnBrk="1" hangingPunct="1">
              <a:spcBef>
                <a:spcPct val="0"/>
              </a:spcBef>
            </a:pPr>
            <a:r>
              <a:rPr lang="en-US" dirty="0" smtClean="0"/>
              <a:t>The Gallup organization has been using twelve questions to assess the extent to which employee engagement is linked to positive work outcomes for millions of employees over the past 30 years. There are far more engaged employees in highly successful organizations than in average organizations, and groups with more engaged employees have higher levels of productivity, fewer safety incidents, and lower turnover. </a:t>
            </a:r>
          </a:p>
          <a:p>
            <a:pPr eaLnBrk="1" hangingPunct="1">
              <a:spcBef>
                <a:spcPct val="0"/>
              </a:spcBef>
            </a:pPr>
            <a:endParaRPr lang="en-US" dirty="0" smtClean="0"/>
          </a:p>
          <a:p>
            <a:pPr eaLnBrk="1" hangingPunct="1">
              <a:spcBef>
                <a:spcPct val="0"/>
              </a:spcBef>
            </a:pPr>
            <a:r>
              <a:rPr lang="en-US" dirty="0" smtClean="0"/>
              <a:t>Academic studies have also found positive outcomes. One study found higher levels of engagement were associated with task performance and citizenship behavior.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7350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makes people more likely to be engaged in their jobs? One key is the degree to which an employee believes it is meaningful to engage in work. This is partially determined by job characteristics and access to sufficient resources to work effectively.  Another factor is a match between the individual’s values and those of the organization. In addition, leadership behaviors that inspire workers to a greater sense of mission also increase employee engagement.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379579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One of the critiques of engagement is that the construct is partially redundant with job attitudes like satisfaction or stress. However, engagement questionnaires usually assess motivation and absorption in a task, quite unlike job satisfaction questionnaires. Engagement may also predict important work outcomes better than traditional job attitudes. Others critics note there may be a “dark side” to engagement, as evidenced by positive relationships between engagement and work-family conflict. </a:t>
            </a:r>
          </a:p>
          <a:p>
            <a:pPr eaLnBrk="1" hangingPunct="1">
              <a:spcBef>
                <a:spcPct val="0"/>
              </a:spcBef>
            </a:pPr>
            <a:r>
              <a:rPr lang="en-US" dirty="0" smtClean="0"/>
              <a:t>Individuals might grow so engaged in their work roles that family responsibilities become an unwelcomed intrusion. Further research exploring how engagement relates to these negative outcomes may help clarify whether some highly engaged employees might be getting “too much of a good thing.”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49702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Exhibit 7-9 integrates much of what we know about motivation. Its basic foundation is the expectancy model. Expectancy theory predicts that an employee will exert a high level of effort if he</a:t>
            </a:r>
            <a:r>
              <a:rPr lang="en-US" baseline="0" dirty="0" smtClean="0"/>
              <a:t> or </a:t>
            </a:r>
            <a:r>
              <a:rPr lang="en-US" dirty="0" smtClean="0"/>
              <a:t>she perceives that there is a strong relationship between effort and performance, performance and rewards, and rewards and satisfaction of personal goals. Each of these relationships, in turn, is influenced by certain factors. For effort to lead to good performance, the individual must have the requisite ability to perform, and the performance appraisal system must be perceived as being fair and objective. The final link in expectancy theory is the rewards-goals relationship. </a:t>
            </a:r>
          </a:p>
          <a:p>
            <a:pPr eaLnBrk="1" hangingPunct="1">
              <a:spcBef>
                <a:spcPct val="0"/>
              </a:spcBef>
            </a:pPr>
            <a:endParaRPr lang="en-US" dirty="0" smtClean="0"/>
          </a:p>
          <a:p>
            <a:pPr eaLnBrk="1" hangingPunct="1">
              <a:spcBef>
                <a:spcPct val="0"/>
              </a:spcBef>
            </a:pPr>
            <a:r>
              <a:rPr lang="en-US" dirty="0" smtClean="0"/>
              <a:t>The model also considers the achievement, need, reinforcement, and equity/organizational justice theories. High achievers are internally driven as long as the jobs they are doing provide them with personal responsibility, feedback, and moderate risks. Reinforcement theory recognizes that the organization’s rewards reinforce the individual’s performance. Individuals will compare the rewards they receive (outcomes) from the inputs they make with the outcome-input ratio of relevant others, and inequities may influence the effort expended.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54213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The motivation theories in this chapter differ in their predictive strength. Maslow’s hierarchy, McClelland’s needs, and the two-factor theory focus on needs. None has found widespread support, although McClelland’s is the strongest, particularly regarding the relationship between achievement and productivity. Self-determination theory and related theories have merits to consider. Goal-setting theory can be helpful but does not cover absenteeism, turnover, or job satisfaction. Self-efficacy theory contributes to our understanding of personal motivation. Reinforcement theory can be helpful, but not regarding employee satisfaction or the decision to quit. Equity theory’s strongest legacy is that it provided the spark for research on organizational justice, which has more support in the literature. Expectancy theory can be helpful, but assumes employees have few constraints on decision making, such as bias or incomplete information, and this limits its applicability. Job engagement goes a long way toward explaining employee commitment.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647876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 addition, managers should c</a:t>
            </a:r>
            <a:r>
              <a:rPr lang="en-US" sz="1200" kern="1200" dirty="0" smtClean="0">
                <a:solidFill>
                  <a:schemeClr val="tx1"/>
                </a:solidFill>
                <a:effectLst/>
                <a:latin typeface="+mn-lt"/>
                <a:ea typeface="+mn-ea"/>
                <a:cs typeface="+mn-cs"/>
              </a:rPr>
              <a:t>onsider reinforcement theory regarding quality and quantity of work, persistence of effort, absenteeism, tardiness, and accident rates. Managers should also consult equity theory to help understand productivity, satisfaction, absence, and turnover variables. Finally, managers need to recognize that expectancy theory also offers a powerful explanation of performance variables such as employee productivity, absenteeism, and turnover.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97985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three key elements of our definition of motivation are intensity, direction, and persistence. Intensity is concerned with how hard a person tries to do anything. This is the element most of us focus on when we talk about motivation. Direction is the orientation that benefits the organization;</a:t>
            </a:r>
            <a:r>
              <a:rPr lang="en-US" baseline="0" dirty="0" smtClean="0"/>
              <a:t> it</a:t>
            </a:r>
            <a:r>
              <a:rPr lang="en-US" sz="1100" dirty="0" smtClean="0"/>
              <a:t> can be positive or negative. </a:t>
            </a:r>
            <a:r>
              <a:rPr lang="en-US" dirty="0" smtClean="0"/>
              <a:t>Persistence is a measure of how long a person can maintain his or her effort. Motivated individuals stay with a task long enough to achieve their goal.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6926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Abraham Maslow’s hierarchy of needs is the most well-known theory of motivation. Maslow hypothesized that within every human being there exists a hierarchy of five needs,</a:t>
            </a:r>
            <a:r>
              <a:rPr lang="en-US" baseline="0" dirty="0" smtClean="0"/>
              <a:t> beginning</a:t>
            </a:r>
            <a:r>
              <a:rPr lang="en-US" dirty="0" smtClean="0"/>
              <a:t> with physiological needs that include hunger, thirst, shelter, sex, and other bodily needs. The second level is safety needs that include security and protection from physical and emotional harm. The next level is social needs that include affection, belongingness, acceptance, and friendship. Reaching a higher level, we find esteem needs that include </a:t>
            </a:r>
            <a:r>
              <a:rPr lang="en-US" i="1" dirty="0" smtClean="0"/>
              <a:t>internal</a:t>
            </a:r>
            <a:r>
              <a:rPr lang="en-US" dirty="0" smtClean="0"/>
              <a:t> esteem factors such as self-respect, autonomy, and achievement, and </a:t>
            </a:r>
            <a:r>
              <a:rPr lang="en-US" i="1" dirty="0" smtClean="0"/>
              <a:t>external</a:t>
            </a:r>
            <a:r>
              <a:rPr lang="en-US" dirty="0" smtClean="0"/>
              <a:t> esteem factors such as status, recognition, and attention. At the top of the hierarchy is self-actualization needs;</a:t>
            </a:r>
            <a:r>
              <a:rPr lang="en-US" baseline="0" dirty="0" smtClean="0"/>
              <a:t> t</a:t>
            </a:r>
            <a:r>
              <a:rPr lang="en-US" dirty="0" smtClean="0"/>
              <a:t>his is the drive to become what one is capable of becoming,</a:t>
            </a:r>
            <a:r>
              <a:rPr lang="en-US" baseline="0" dirty="0" smtClean="0"/>
              <a:t> and </a:t>
            </a:r>
            <a:r>
              <a:rPr lang="en-US" dirty="0" smtClean="0"/>
              <a:t>includes growth, achieving one’s potential, and self-fulfillment.</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Maslow separated the five needs into </a:t>
            </a:r>
            <a:r>
              <a:rPr lang="en-US" sz="1200" b="0" kern="1200" dirty="0" smtClean="0">
                <a:solidFill>
                  <a:schemeClr val="tx1"/>
                </a:solidFill>
                <a:effectLst/>
                <a:latin typeface="+mn-lt"/>
                <a:ea typeface="+mn-ea"/>
                <a:cs typeface="+mn-cs"/>
              </a:rPr>
              <a:t>higher and lower orders.</a:t>
            </a:r>
            <a:r>
              <a:rPr lang="en-US" sz="1200" b="0" kern="1200" baseline="0" dirty="0" smtClean="0">
                <a:solidFill>
                  <a:schemeClr val="tx1"/>
                </a:solidFill>
                <a:effectLst/>
                <a:latin typeface="+mn-lt"/>
                <a:ea typeface="+mn-ea"/>
                <a:cs typeface="+mn-cs"/>
              </a:rPr>
              <a:t> </a:t>
            </a:r>
            <a:r>
              <a:rPr lang="en-US" dirty="0" smtClean="0"/>
              <a:t>As a need becomes substantially satisfied, the next need becomes dominant. No need is ever fully gratified; a substantially satisfied need no longer motivates.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82401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Maslow’s need theory has received wide recognition, particularly among practicing managers. It is intuitively logical and easy to understand and some research has validated it. However, most research does, especially when the theory is applied to diverse cultures.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54992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Proposed by psychologist Frederick Herzberg when he investigated the question, “What do people want from their jobs?” the two-factor theory is sometimes also called motivation-hygiene theory. Herzberg asked people to describe situations in which they felt exceptionally good or bad about their jobs. These responses were then tabulated and categorized. </a:t>
            </a:r>
          </a:p>
          <a:p>
            <a:pPr eaLnBrk="1" hangingPunct="1">
              <a:spcBef>
                <a:spcPct val="0"/>
              </a:spcBef>
            </a:pPr>
            <a:endParaRPr lang="en-US" dirty="0" smtClean="0"/>
          </a:p>
          <a:p>
            <a:pPr eaLnBrk="1" hangingPunct="1">
              <a:spcBef>
                <a:spcPct val="0"/>
              </a:spcBef>
            </a:pPr>
            <a:r>
              <a:rPr lang="en-US" dirty="0" smtClean="0"/>
              <a:t>From the categorized responses, as shown here in</a:t>
            </a:r>
            <a:r>
              <a:rPr lang="en-US" baseline="0" dirty="0" smtClean="0"/>
              <a:t> Exhibit 7-2, </a:t>
            </a:r>
            <a:r>
              <a:rPr lang="en-US" dirty="0" smtClean="0"/>
              <a:t>Herzberg concluded that intrinsic factors, such as advancement, recognition, responsibility, and achievement seem to be related to job satisfaction. Dissatisfied respondents tended to cite extrinsic factors, such as supervision, pay, company policies, and working conditions. </a:t>
            </a:r>
          </a:p>
          <a:p>
            <a:pPr eaLnBrk="1" hangingPunct="1">
              <a:spcBef>
                <a:spcPct val="0"/>
              </a:spcBef>
            </a:pPr>
            <a:endParaRPr lang="en-US" dirty="0" smtClean="0"/>
          </a:p>
          <a:p>
            <a:pPr eaLnBrk="1" hangingPunct="1">
              <a:spcBef>
                <a:spcPct val="0"/>
              </a:spcBef>
            </a:pPr>
            <a:r>
              <a:rPr lang="en-US" dirty="0" smtClean="0"/>
              <a:t>Moreover, the opposite of satisfaction is not dissatisfaction. Removing dissatisfying characteristics from a job does not necessarily make the job satisfying. Job satisfaction factors are separate and distinct from job dissatisfaction factors.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15782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Managers who eliminate job dissatisfaction factors may not necessarily bring about motivation. Exhibit 7-3 reveals that when </a:t>
            </a:r>
            <a:r>
              <a:rPr lang="en-US" b="0" dirty="0" smtClean="0"/>
              <a:t>hygiene factors </a:t>
            </a:r>
            <a:r>
              <a:rPr lang="en-US" dirty="0" smtClean="0"/>
              <a:t>are adequate, people will not be dissatisfied. Neither will they be satisfied. To motivate people, managers must emphasize intrinsically rewarding factors that are associated with the work itself or to outcomes directly derived from it.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98561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Recent reviews of Herzberg’s research have resulted in many criticisms of the theory. The procedure that Herzberg used is limited by its methodology,</a:t>
            </a:r>
            <a:r>
              <a:rPr lang="en-US" baseline="0" dirty="0" smtClean="0"/>
              <a:t> therefore, t</a:t>
            </a:r>
            <a:r>
              <a:rPr lang="en-US" dirty="0" smtClean="0"/>
              <a:t>he </a:t>
            </a:r>
            <a:r>
              <a:rPr lang="en-US" i="1" dirty="0" smtClean="0"/>
              <a:t>reliability</a:t>
            </a:r>
            <a:r>
              <a:rPr lang="en-US" dirty="0" smtClean="0"/>
              <a:t> of Herzberg’s methodology is questioned. For</a:t>
            </a:r>
            <a:r>
              <a:rPr lang="en-US" baseline="0" dirty="0" smtClean="0"/>
              <a:t> example, n</a:t>
            </a:r>
            <a:r>
              <a:rPr lang="en-US" dirty="0" smtClean="0"/>
              <a:t>o overall measure of satisfaction was utilized. </a:t>
            </a:r>
          </a:p>
          <a:p>
            <a:pPr eaLnBrk="1" hangingPunct="1">
              <a:spcBef>
                <a:spcPct val="0"/>
              </a:spcBef>
            </a:pPr>
            <a:r>
              <a:rPr lang="en-US" dirty="0" smtClean="0"/>
              <a:t>Regardless of criticisms, Herzberg’s theory has been widely read, and few managers are unfamiliar with his recommendations.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424977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590800" y="6444760"/>
            <a:ext cx="6096000" cy="276999"/>
          </a:xfrm>
          <a:prstGeom prst="rect">
            <a:avLst/>
          </a:prstGeom>
          <a:noFill/>
        </p:spPr>
        <p:txBody>
          <a:bodyPr wrap="square" rtlCol="0">
            <a:spAutoFit/>
          </a:bodyPr>
          <a:lstStyle/>
          <a:p>
            <a:pPr algn="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590800" y="6444760"/>
            <a:ext cx="6096000" cy="276999"/>
          </a:xfrm>
          <a:prstGeom prst="rect">
            <a:avLst/>
          </a:prstGeom>
          <a:noFill/>
        </p:spPr>
        <p:txBody>
          <a:bodyPr wrap="square" rtlCol="0">
            <a:spAutoFit/>
          </a:bodyPr>
          <a:lstStyle/>
          <a:p>
            <a:pPr algn="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4191000" y="6126163"/>
            <a:ext cx="4572000" cy="50323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55897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590800" y="6444760"/>
            <a:ext cx="6096000" cy="276999"/>
          </a:xfrm>
          <a:prstGeom prst="rect">
            <a:avLst/>
          </a:prstGeom>
          <a:noFill/>
        </p:spPr>
        <p:txBody>
          <a:bodyPr wrap="square" rtlCol="0">
            <a:spAutoFit/>
          </a:bodyPr>
          <a:lstStyle/>
          <a:p>
            <a:pPr algn="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590800" y="6444760"/>
            <a:ext cx="6096000" cy="276999"/>
          </a:xfrm>
          <a:prstGeom prst="rect">
            <a:avLst/>
          </a:prstGeom>
          <a:noFill/>
        </p:spPr>
        <p:txBody>
          <a:bodyPr wrap="square" rtlCol="0">
            <a:spAutoFit/>
          </a:bodyPr>
          <a:lstStyle/>
          <a:p>
            <a:pPr algn="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69"/>
            <a:ext cx="8229600" cy="622828"/>
          </a:xfrm>
        </p:spPr>
        <p:txBody>
          <a:bodyPr/>
          <a:lstStyle/>
          <a:p>
            <a:r>
              <a:rPr lang="en-US" sz="3600" dirty="0">
                <a:latin typeface="+mj-lt"/>
              </a:rPr>
              <a:t>Organizational Behavior</a:t>
            </a:r>
            <a:endParaRPr lang="en-IN" sz="3600" dirty="0">
              <a:latin typeface="+mj-lt"/>
            </a:endParaRPr>
          </a:p>
        </p:txBody>
      </p:sp>
      <p:sp>
        <p:nvSpPr>
          <p:cNvPr id="3" name="Text Placeholder 2"/>
          <p:cNvSpPr>
            <a:spLocks noGrp="1"/>
          </p:cNvSpPr>
          <p:nvPr>
            <p:ph type="body" sz="quarter" idx="13"/>
          </p:nvPr>
        </p:nvSpPr>
        <p:spPr>
          <a:xfrm>
            <a:off x="457200" y="1243807"/>
            <a:ext cx="8229600" cy="478970"/>
          </a:xfrm>
        </p:spPr>
        <p:txBody>
          <a:bodyPr/>
          <a:lstStyle/>
          <a:p>
            <a:r>
              <a:rPr lang="en-US" sz="2400" dirty="0"/>
              <a:t>Seventeenth Edition</a:t>
            </a:r>
          </a:p>
        </p:txBody>
      </p:sp>
      <p:sp>
        <p:nvSpPr>
          <p:cNvPr id="4" name="Text Placeholder 3"/>
          <p:cNvSpPr>
            <a:spLocks noGrp="1"/>
          </p:cNvSpPr>
          <p:nvPr>
            <p:ph type="body" sz="quarter" idx="14"/>
          </p:nvPr>
        </p:nvSpPr>
        <p:spPr>
          <a:xfrm>
            <a:off x="4383161" y="2590800"/>
            <a:ext cx="3657600" cy="609600"/>
          </a:xfrm>
        </p:spPr>
        <p:txBody>
          <a:bodyPr/>
          <a:lstStyle/>
          <a:p>
            <a:pPr algn="ctr"/>
            <a:r>
              <a:rPr lang="en-US" sz="3600" b="1" dirty="0">
                <a:latin typeface="+mj-lt"/>
              </a:rPr>
              <a:t>Chapter </a:t>
            </a:r>
            <a:r>
              <a:rPr lang="en-US" sz="3600" b="1" dirty="0" smtClean="0">
                <a:latin typeface="+mj-lt"/>
              </a:rPr>
              <a:t>7</a:t>
            </a:r>
            <a:endParaRPr lang="en-US" sz="3600" b="1" dirty="0">
              <a:latin typeface="+mj-lt"/>
            </a:endParaRPr>
          </a:p>
        </p:txBody>
      </p:sp>
      <p:sp>
        <p:nvSpPr>
          <p:cNvPr id="6" name="Text Placeholder 4"/>
          <p:cNvSpPr>
            <a:spLocks noGrp="1"/>
          </p:cNvSpPr>
          <p:nvPr>
            <p:ph type="body" sz="quarter" idx="16"/>
          </p:nvPr>
        </p:nvSpPr>
        <p:spPr>
          <a:xfrm>
            <a:off x="4383160" y="3409123"/>
            <a:ext cx="3657601" cy="1696277"/>
          </a:xfrm>
        </p:spPr>
        <p:txBody>
          <a:bodyPr/>
          <a:lstStyle/>
          <a:p>
            <a:pPr marL="0" indent="0" algn="ctr">
              <a:buNone/>
              <a:defRPr/>
            </a:pPr>
            <a:r>
              <a:rPr lang="en-US" sz="3600" dirty="0"/>
              <a:t>Motivation Concepts</a:t>
            </a:r>
            <a:endParaRPr lang="en-US" sz="3600" dirty="0">
              <a:cs typeface="Aharoni" panose="02010803020104030203" pitchFamily="2" charset="-79"/>
            </a:endParaRPr>
          </a:p>
        </p:txBody>
      </p:sp>
      <p:pic>
        <p:nvPicPr>
          <p:cNvPr id="7" name="Picture 6" descr="Front Cover: Organizational Behavior Seventeenth Edition by Robbins and Ju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007896"/>
            <a:ext cx="3076136" cy="4136701"/>
          </a:xfrm>
          <a:prstGeom prst="rect">
            <a:avLst/>
          </a:prstGeom>
          <a:ln w="9525">
            <a:solidFill>
              <a:schemeClr val="tx1"/>
            </a:solidFill>
          </a:ln>
        </p:spPr>
      </p:pic>
      <p:sp>
        <p:nvSpPr>
          <p:cNvPr id="5" name="Text Placeholder 5"/>
          <p:cNvSpPr>
            <a:spLocks noGrp="1"/>
          </p:cNvSpPr>
          <p:nvPr>
            <p:ph type="body" sz="quarter" idx="15"/>
          </p:nvPr>
        </p:nvSpPr>
        <p:spPr>
          <a:xfrm>
            <a:off x="2667000" y="6491700"/>
            <a:ext cx="6009860" cy="199683"/>
          </a:xfrm>
        </p:spPr>
        <p:txBody>
          <a:bodyPr/>
          <a:lstStyle/>
          <a:p>
            <a:pPr algn="ct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525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553200" cy="1097280"/>
          </a:xfrm>
        </p:spPr>
        <p:txBody>
          <a:bodyPr/>
          <a:lstStyle/>
          <a:p>
            <a:r>
              <a:rPr lang="en-US" dirty="0" smtClean="0"/>
              <a:t>Compare the Early Theories of Motivation </a:t>
            </a:r>
            <a:r>
              <a:rPr lang="en-US" sz="2000" b="0" dirty="0" smtClean="0"/>
              <a:t>(6 of 7)</a:t>
            </a:r>
            <a:endParaRPr lang="en-US" b="0" dirty="0"/>
          </a:p>
        </p:txBody>
      </p:sp>
      <p:sp>
        <p:nvSpPr>
          <p:cNvPr id="3" name="Content Placeholder 2"/>
          <p:cNvSpPr>
            <a:spLocks noGrp="1"/>
          </p:cNvSpPr>
          <p:nvPr>
            <p:ph idx="1"/>
          </p:nvPr>
        </p:nvSpPr>
        <p:spPr/>
        <p:txBody>
          <a:bodyPr/>
          <a:lstStyle/>
          <a:p>
            <a:r>
              <a:rPr lang="en-US" sz="2400" b="1" dirty="0" smtClean="0"/>
              <a:t>McClelland’s Theory of Needs</a:t>
            </a:r>
          </a:p>
          <a:p>
            <a:pPr marL="740664" lvl="1" indent="-283464"/>
            <a:r>
              <a:rPr lang="en-US" sz="2400" dirty="0" smtClean="0"/>
              <a:t>The theory focuses on three needs:</a:t>
            </a:r>
          </a:p>
          <a:p>
            <a:pPr lvl="2"/>
            <a:r>
              <a:rPr lang="en-US" sz="2400" b="1" dirty="0" smtClean="0"/>
              <a:t>Need for achievement </a:t>
            </a:r>
            <a:r>
              <a:rPr lang="en-US" sz="2400" dirty="0" smtClean="0"/>
              <a:t>(nAch): drive to excel, to achieve in relation to a set of standards, to strive to succeed.</a:t>
            </a:r>
          </a:p>
          <a:p>
            <a:pPr lvl="2"/>
            <a:r>
              <a:rPr lang="en-US" sz="2400" b="1" dirty="0" smtClean="0"/>
              <a:t>Need for power </a:t>
            </a:r>
            <a:r>
              <a:rPr lang="en-US" sz="2400" dirty="0" smtClean="0"/>
              <a:t>(nPow): need to make others behave in a way that they would not have behaved otherwise.</a:t>
            </a:r>
          </a:p>
          <a:p>
            <a:pPr lvl="2"/>
            <a:r>
              <a:rPr lang="en-US" sz="2400" b="1" dirty="0" smtClean="0"/>
              <a:t>Need for affiliation </a:t>
            </a:r>
            <a:r>
              <a:rPr lang="en-US" sz="2400" dirty="0" smtClean="0"/>
              <a:t>(nAfl): desire for friendly and close interpersonal relationships.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553200" cy="1097280"/>
          </a:xfrm>
        </p:spPr>
        <p:txBody>
          <a:bodyPr/>
          <a:lstStyle/>
          <a:p>
            <a:r>
              <a:rPr lang="en-US" dirty="0" smtClean="0"/>
              <a:t>Compare the Early Theories of Motivation </a:t>
            </a:r>
            <a:r>
              <a:rPr lang="en-US" sz="2000" b="0" dirty="0" smtClean="0"/>
              <a:t>(7 of 7)</a:t>
            </a:r>
            <a:endParaRPr lang="en-US" b="0" dirty="0"/>
          </a:p>
        </p:txBody>
      </p:sp>
      <p:sp>
        <p:nvSpPr>
          <p:cNvPr id="3" name="Content Placeholder 2"/>
          <p:cNvSpPr>
            <a:spLocks noGrp="1"/>
          </p:cNvSpPr>
          <p:nvPr>
            <p:ph idx="1"/>
          </p:nvPr>
        </p:nvSpPr>
        <p:spPr>
          <a:xfrm>
            <a:off x="457200" y="1600201"/>
            <a:ext cx="8229600" cy="3429000"/>
          </a:xfrm>
        </p:spPr>
        <p:txBody>
          <a:bodyPr/>
          <a:lstStyle/>
          <a:p>
            <a:r>
              <a:rPr lang="en-US" sz="2400" dirty="0" smtClean="0"/>
              <a:t>McClelland’s theory has had the best support.</a:t>
            </a:r>
          </a:p>
          <a:p>
            <a:pPr lvl="1"/>
            <a:r>
              <a:rPr lang="en-US" sz="2400" dirty="0" smtClean="0"/>
              <a:t>It has less practical effect than the others.</a:t>
            </a:r>
          </a:p>
          <a:p>
            <a:pPr lvl="1"/>
            <a:r>
              <a:rPr lang="en-US" sz="2400" dirty="0" smtClean="0"/>
              <a:t>Because McClelland argued that the three needs are subconscious—we may rank high on them but not know it—measuring them is not easy.</a:t>
            </a:r>
          </a:p>
          <a:p>
            <a:pPr lvl="1"/>
            <a:r>
              <a:rPr lang="en-US" sz="2400" dirty="0" smtClean="0"/>
              <a:t>It is more common to find situations in which managers aware of these motivational drivers label employees based on observations made over time.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239000" cy="1097280"/>
          </a:xfrm>
        </p:spPr>
        <p:txBody>
          <a:bodyPr/>
          <a:lstStyle/>
          <a:p>
            <a:r>
              <a:rPr lang="en-US" dirty="0" smtClean="0"/>
              <a:t>Self-Determination Theory vs. Goal-Setting Theory</a:t>
            </a:r>
            <a:r>
              <a:rPr lang="en-US" b="0" dirty="0" smtClean="0"/>
              <a:t> </a:t>
            </a:r>
            <a:r>
              <a:rPr lang="en-US" sz="2000" b="0" dirty="0" smtClean="0"/>
              <a:t>(1 of 9)</a:t>
            </a:r>
            <a:endParaRPr lang="en-US" b="0" dirty="0"/>
          </a:p>
        </p:txBody>
      </p:sp>
      <p:sp>
        <p:nvSpPr>
          <p:cNvPr id="3" name="Content Placeholder 2"/>
          <p:cNvSpPr>
            <a:spLocks noGrp="1"/>
          </p:cNvSpPr>
          <p:nvPr>
            <p:ph idx="1"/>
          </p:nvPr>
        </p:nvSpPr>
        <p:spPr>
          <a:xfrm>
            <a:off x="457200" y="1600201"/>
            <a:ext cx="8229600" cy="3429000"/>
          </a:xfrm>
        </p:spPr>
        <p:txBody>
          <a:bodyPr/>
          <a:lstStyle/>
          <a:p>
            <a:r>
              <a:rPr lang="en-US" sz="2400" b="1" dirty="0" smtClean="0"/>
              <a:t>Self-Determination Theory</a:t>
            </a:r>
          </a:p>
          <a:p>
            <a:pPr lvl="1"/>
            <a:r>
              <a:rPr lang="en-US" sz="2400" dirty="0" smtClean="0"/>
              <a:t>People prefer to feel they have control over their actions.</a:t>
            </a:r>
          </a:p>
          <a:p>
            <a:pPr lvl="2"/>
            <a:r>
              <a:rPr lang="en-US" sz="2400" dirty="0" smtClean="0"/>
              <a:t>People paid for work feel less like they </a:t>
            </a:r>
            <a:r>
              <a:rPr lang="en-US" sz="2400" b="1" dirty="0" smtClean="0"/>
              <a:t>want</a:t>
            </a:r>
            <a:r>
              <a:rPr lang="en-US" sz="2400" dirty="0" smtClean="0"/>
              <a:t> to do it and more like they </a:t>
            </a:r>
            <a:r>
              <a:rPr lang="en-US" sz="2400" b="1" dirty="0" smtClean="0"/>
              <a:t>have </a:t>
            </a:r>
            <a:r>
              <a:rPr lang="en-US" sz="2400" dirty="0" smtClean="0"/>
              <a:t>to it.</a:t>
            </a:r>
          </a:p>
          <a:p>
            <a:pPr lvl="1"/>
            <a:r>
              <a:rPr lang="en-US" sz="2400" dirty="0" smtClean="0"/>
              <a:t>Proposes that in addition to being driven by a need for autonomy, people seek ways to achieve competence and positive connections to others.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dirty="0" smtClean="0"/>
              <a:t>Self-Determination Theory vs. Goal-Setting Theory</a:t>
            </a:r>
            <a:r>
              <a:rPr lang="en-US" b="0" dirty="0" smtClean="0"/>
              <a:t> </a:t>
            </a:r>
            <a:r>
              <a:rPr lang="en-US" sz="2000" b="0" dirty="0" smtClean="0"/>
              <a:t>(2 of 9)</a:t>
            </a:r>
            <a:endParaRPr lang="en-US" b="0" dirty="0"/>
          </a:p>
        </p:txBody>
      </p:sp>
      <p:sp>
        <p:nvSpPr>
          <p:cNvPr id="3" name="Content Placeholder 2"/>
          <p:cNvSpPr>
            <a:spLocks noGrp="1"/>
          </p:cNvSpPr>
          <p:nvPr>
            <p:ph idx="1"/>
          </p:nvPr>
        </p:nvSpPr>
        <p:spPr>
          <a:xfrm>
            <a:off x="457200" y="1600201"/>
            <a:ext cx="8229600" cy="3810000"/>
          </a:xfrm>
        </p:spPr>
        <p:txBody>
          <a:bodyPr/>
          <a:lstStyle/>
          <a:p>
            <a:r>
              <a:rPr lang="en-US" sz="2400" dirty="0" smtClean="0"/>
              <a:t>When extrinsic rewards are used as payoffs for performance, employees feel they are doing a good job.</a:t>
            </a:r>
          </a:p>
          <a:p>
            <a:pPr lvl="1"/>
            <a:r>
              <a:rPr lang="en-US" sz="2400" dirty="0" smtClean="0"/>
              <a:t>Eliminating extrinsic rewards can also shift an individual’s perception of why he or she works on a task from an external to an internal explanation.</a:t>
            </a:r>
          </a:p>
          <a:p>
            <a:r>
              <a:rPr lang="en-US" sz="2400" dirty="0" smtClean="0"/>
              <a:t>Self-determination theory acknowledges that extrinsic rewards can improve even intrinsic motivation under specific circumstances.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smtClean="0"/>
              <a:t>Self-Determination Theory vs. Goal-Setting Theory </a:t>
            </a:r>
            <a:r>
              <a:rPr lang="en-US" sz="2000" b="0" dirty="0" smtClean="0"/>
              <a:t>(3 of 9)</a:t>
            </a:r>
            <a:endParaRPr lang="en-US" b="0" dirty="0"/>
          </a:p>
        </p:txBody>
      </p:sp>
      <p:sp>
        <p:nvSpPr>
          <p:cNvPr id="3" name="Content Placeholder 2"/>
          <p:cNvSpPr>
            <a:spLocks noGrp="1"/>
          </p:cNvSpPr>
          <p:nvPr>
            <p:ph idx="1"/>
          </p:nvPr>
        </p:nvSpPr>
        <p:spPr>
          <a:xfrm>
            <a:off x="457200" y="1600200"/>
            <a:ext cx="8229600" cy="2209799"/>
          </a:xfrm>
        </p:spPr>
        <p:txBody>
          <a:bodyPr/>
          <a:lstStyle/>
          <a:p>
            <a:r>
              <a:rPr lang="en-US" sz="2400" dirty="0" smtClean="0"/>
              <a:t>What does self-determination theory suggest for providing rewards?</a:t>
            </a:r>
          </a:p>
          <a:p>
            <a:r>
              <a:rPr lang="en-US" sz="2400" b="1" dirty="0" smtClean="0"/>
              <a:t>Self-concordance</a:t>
            </a:r>
            <a:r>
              <a:rPr lang="en-US" sz="2400" dirty="0" smtClean="0"/>
              <a:t>: considers how strongly people’s reasons for pursuing goals are consistent with their interests and core values.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smtClean="0"/>
              <a:t>Self-Determination Theory vs. Goal-Setting Theory</a:t>
            </a:r>
            <a:r>
              <a:rPr lang="en-US" b="0" dirty="0" smtClean="0"/>
              <a:t> </a:t>
            </a:r>
            <a:r>
              <a:rPr lang="en-US" sz="2000" b="0" dirty="0" smtClean="0"/>
              <a:t>(4 of 9)</a:t>
            </a:r>
            <a:endParaRPr lang="en-US" b="0" dirty="0"/>
          </a:p>
        </p:txBody>
      </p:sp>
      <p:sp>
        <p:nvSpPr>
          <p:cNvPr id="3" name="Content Placeholder 2"/>
          <p:cNvSpPr>
            <a:spLocks noGrp="1"/>
          </p:cNvSpPr>
          <p:nvPr>
            <p:ph idx="1"/>
          </p:nvPr>
        </p:nvSpPr>
        <p:spPr>
          <a:xfrm>
            <a:off x="457200" y="1600201"/>
            <a:ext cx="8229600" cy="2743200"/>
          </a:xfrm>
        </p:spPr>
        <p:txBody>
          <a:bodyPr/>
          <a:lstStyle/>
          <a:p>
            <a:r>
              <a:rPr lang="en-US" sz="2400" dirty="0" smtClean="0"/>
              <a:t>What does all of this mean?</a:t>
            </a:r>
          </a:p>
          <a:p>
            <a:pPr lvl="1"/>
            <a:r>
              <a:rPr lang="en-US" sz="2400" dirty="0" smtClean="0"/>
              <a:t>For individuals:</a:t>
            </a:r>
          </a:p>
          <a:p>
            <a:pPr lvl="2"/>
            <a:r>
              <a:rPr lang="en-US" sz="2400" dirty="0" smtClean="0"/>
              <a:t>Choose your job for reasons other than extrinsic rewards.</a:t>
            </a:r>
          </a:p>
          <a:p>
            <a:pPr lvl="1"/>
            <a:r>
              <a:rPr lang="en-US" sz="2400" dirty="0" smtClean="0"/>
              <a:t>For organizations:</a:t>
            </a:r>
          </a:p>
          <a:p>
            <a:pPr lvl="2"/>
            <a:r>
              <a:rPr lang="en-US" sz="2400" dirty="0" smtClean="0"/>
              <a:t>Provide intrinsic as well as extrinsic incentives.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dirty="0" smtClean="0">
                <a:solidFill>
                  <a:schemeClr val="bg2"/>
                </a:solidFill>
              </a:rPr>
              <a:t>Self-Determination Theory vs. Goal-Setting Theory </a:t>
            </a:r>
            <a:r>
              <a:rPr lang="en-US" sz="2000" b="0" dirty="0" smtClean="0">
                <a:solidFill>
                  <a:schemeClr val="bg2"/>
                </a:solidFill>
              </a:rPr>
              <a:t>(5 of 9)</a:t>
            </a:r>
            <a:endParaRPr lang="en-US" b="0" dirty="0">
              <a:solidFill>
                <a:schemeClr val="bg2"/>
              </a:solidFill>
            </a:endParaRPr>
          </a:p>
        </p:txBody>
      </p:sp>
      <p:sp>
        <p:nvSpPr>
          <p:cNvPr id="3" name="Content Placeholder 2"/>
          <p:cNvSpPr>
            <a:spLocks noGrp="1"/>
          </p:cNvSpPr>
          <p:nvPr>
            <p:ph idx="1"/>
          </p:nvPr>
        </p:nvSpPr>
        <p:spPr>
          <a:xfrm>
            <a:off x="457200" y="1600200"/>
            <a:ext cx="7848600" cy="4525963"/>
          </a:xfrm>
        </p:spPr>
        <p:txBody>
          <a:bodyPr/>
          <a:lstStyle/>
          <a:p>
            <a:r>
              <a:rPr lang="en-US" sz="2400" b="1" dirty="0" smtClean="0"/>
              <a:t>Goal-Setting Theory</a:t>
            </a:r>
          </a:p>
          <a:p>
            <a:pPr lvl="1"/>
            <a:r>
              <a:rPr lang="en-US" sz="2400" dirty="0" smtClean="0"/>
              <a:t>Goals tell an employee what needs to be done and how much effort is needed.</a:t>
            </a:r>
          </a:p>
          <a:p>
            <a:r>
              <a:rPr lang="en-US" sz="2400" dirty="0" smtClean="0"/>
              <a:t>Evidence suggests:</a:t>
            </a:r>
          </a:p>
          <a:p>
            <a:pPr lvl="1"/>
            <a:r>
              <a:rPr lang="en-US" sz="2400" dirty="0" smtClean="0"/>
              <a:t>Specific goals increase performance.</a:t>
            </a:r>
          </a:p>
          <a:p>
            <a:pPr lvl="1"/>
            <a:r>
              <a:rPr lang="en-US" sz="2400" dirty="0" smtClean="0"/>
              <a:t>Difficult goals, when accepted, result in higher performance than do easy goals.</a:t>
            </a:r>
          </a:p>
          <a:p>
            <a:pPr lvl="1"/>
            <a:r>
              <a:rPr lang="en-US" sz="2400" dirty="0" smtClean="0"/>
              <a:t>Feedback leads to higher performance than does non-feedback.</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smtClean="0"/>
              <a:t>Self-Determination Theory vs. Goal-Setting Theory </a:t>
            </a:r>
            <a:r>
              <a:rPr lang="en-US" sz="2000" b="0" dirty="0" smtClean="0"/>
              <a:t>(6 of 9)</a:t>
            </a:r>
            <a:endParaRPr lang="en-US" b="0" dirty="0"/>
          </a:p>
        </p:txBody>
      </p:sp>
      <p:sp>
        <p:nvSpPr>
          <p:cNvPr id="3" name="Content Placeholder 2"/>
          <p:cNvSpPr>
            <a:spLocks noGrp="1"/>
          </p:cNvSpPr>
          <p:nvPr>
            <p:ph idx="1"/>
          </p:nvPr>
        </p:nvSpPr>
        <p:spPr>
          <a:xfrm>
            <a:off x="457200" y="1600201"/>
            <a:ext cx="8229600" cy="2209800"/>
          </a:xfrm>
        </p:spPr>
        <p:txBody>
          <a:bodyPr/>
          <a:lstStyle/>
          <a:p>
            <a:r>
              <a:rPr lang="en-US" sz="2400" dirty="0" smtClean="0"/>
              <a:t>Three other factors influencing the goals-performance relationship:</a:t>
            </a:r>
          </a:p>
          <a:p>
            <a:pPr marL="740664" lvl="1" indent="-283464"/>
            <a:r>
              <a:rPr lang="en-US" sz="2400" dirty="0" smtClean="0"/>
              <a:t>Goal commitment</a:t>
            </a:r>
          </a:p>
          <a:p>
            <a:pPr marL="740664" lvl="1" indent="-283464"/>
            <a:r>
              <a:rPr lang="en-US" sz="2400" dirty="0" smtClean="0"/>
              <a:t>Task characteristics</a:t>
            </a:r>
          </a:p>
          <a:p>
            <a:pPr marL="740664" lvl="1" indent="-283464"/>
            <a:r>
              <a:rPr lang="en-US" sz="2400" dirty="0" smtClean="0"/>
              <a:t>National culture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smtClean="0"/>
              <a:t>Self-Determination Theory vs. Goal-Setting Theory </a:t>
            </a:r>
            <a:r>
              <a:rPr lang="en-US" sz="2000" b="0" dirty="0" smtClean="0"/>
              <a:t>(7 of 9)</a:t>
            </a:r>
            <a:endParaRPr lang="en-US" b="0" dirty="0"/>
          </a:p>
        </p:txBody>
      </p:sp>
      <p:sp>
        <p:nvSpPr>
          <p:cNvPr id="3" name="Content Placeholder 2"/>
          <p:cNvSpPr>
            <a:spLocks noGrp="1"/>
          </p:cNvSpPr>
          <p:nvPr>
            <p:ph idx="1"/>
          </p:nvPr>
        </p:nvSpPr>
        <p:spPr>
          <a:xfrm>
            <a:off x="457200" y="1600201"/>
            <a:ext cx="8229600" cy="3810000"/>
          </a:xfrm>
        </p:spPr>
        <p:txBody>
          <a:bodyPr/>
          <a:lstStyle/>
          <a:p>
            <a:r>
              <a:rPr lang="en-US" sz="2400" dirty="0" smtClean="0"/>
              <a:t>People differ in the way they regulate their thoughts and behaviors.</a:t>
            </a:r>
          </a:p>
          <a:p>
            <a:pPr lvl="1"/>
            <a:r>
              <a:rPr lang="en-US" sz="2400" dirty="0" smtClean="0"/>
              <a:t>Those with a </a:t>
            </a:r>
            <a:r>
              <a:rPr lang="en-US" sz="2400" b="1" dirty="0" smtClean="0"/>
              <a:t>promotion focus </a:t>
            </a:r>
            <a:r>
              <a:rPr lang="en-US" sz="2400" dirty="0" smtClean="0"/>
              <a:t>strive for advancement and accomplishment and approach conditions that move them closer toward desired goals.</a:t>
            </a:r>
          </a:p>
          <a:p>
            <a:pPr lvl="1"/>
            <a:r>
              <a:rPr lang="en-US" sz="2400" dirty="0" smtClean="0"/>
              <a:t>Those with a </a:t>
            </a:r>
            <a:r>
              <a:rPr lang="en-US" sz="2400" b="1" dirty="0" smtClean="0"/>
              <a:t>prevention focus </a:t>
            </a:r>
            <a:r>
              <a:rPr lang="en-US" sz="2400" dirty="0" smtClean="0"/>
              <a:t>strive to fulfill duties and obligations and avoid conditions that pull them away from desired goals.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dirty="0" smtClean="0"/>
              <a:t>Self-Determination Theory vs. Goal-Setting Theory </a:t>
            </a:r>
            <a:r>
              <a:rPr lang="en-US" sz="2000" b="0" dirty="0" smtClean="0"/>
              <a:t>(8 of 9)</a:t>
            </a:r>
            <a:endParaRPr lang="en-US" b="0" dirty="0"/>
          </a:p>
        </p:txBody>
      </p:sp>
      <p:sp>
        <p:nvSpPr>
          <p:cNvPr id="3" name="Content Placeholder 2"/>
          <p:cNvSpPr>
            <a:spLocks noGrp="1"/>
          </p:cNvSpPr>
          <p:nvPr>
            <p:ph idx="1"/>
          </p:nvPr>
        </p:nvSpPr>
        <p:spPr>
          <a:xfrm>
            <a:off x="457200" y="1600201"/>
            <a:ext cx="4648200" cy="381000"/>
          </a:xfrm>
        </p:spPr>
        <p:txBody>
          <a:bodyPr/>
          <a:lstStyle/>
          <a:p>
            <a:pPr marL="0" indent="0">
              <a:buNone/>
            </a:pPr>
            <a:r>
              <a:rPr lang="en-US" sz="2200" b="1" dirty="0"/>
              <a:t>Exhibit 7-4 </a:t>
            </a:r>
            <a:r>
              <a:rPr lang="en-US" sz="2200" dirty="0"/>
              <a:t>Cascading of Objectives</a:t>
            </a:r>
          </a:p>
        </p:txBody>
      </p:sp>
      <p:pic>
        <p:nvPicPr>
          <p:cNvPr id="4" name="Picture 3" descr="Exhibit 7 4, is a flowchart with 4 rows. Row 1. Overall organizational objectives:  X Y Z company. Row 2. Divisional objectives: consumer products division, industrial products division. Row 3.  Departmental objectives: from the consumer products division, production, sales, customer service; from industrial products division, marketing, research, development. Row 4. Individual objectives: production, 3 o’s; sales, 2 o’s; customer service, 2 o’s; marketing, 2 o’s; research, 3 o’s; development, 2 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71" y="2362200"/>
            <a:ext cx="6771258" cy="3529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a:t>
            </a:r>
            <a:r>
              <a:rPr lang="en-US" sz="3600" dirty="0" smtClean="0">
                <a:latin typeface="+mj-lt"/>
              </a:rPr>
              <a:t>Objectives</a:t>
            </a:r>
            <a:endParaRPr lang="en-IN" sz="2000" b="0" dirty="0">
              <a:latin typeface="+mj-lt"/>
            </a:endParaRPr>
          </a:p>
        </p:txBody>
      </p:sp>
      <p:sp>
        <p:nvSpPr>
          <p:cNvPr id="3" name="Content Placeholder 2"/>
          <p:cNvSpPr>
            <a:spLocks noGrp="1"/>
          </p:cNvSpPr>
          <p:nvPr>
            <p:ph idx="1"/>
          </p:nvPr>
        </p:nvSpPr>
        <p:spPr>
          <a:xfrm>
            <a:off x="457200" y="1600200"/>
            <a:ext cx="8077200" cy="4724400"/>
          </a:xfrm>
        </p:spPr>
        <p:txBody>
          <a:bodyPr/>
          <a:lstStyle/>
          <a:p>
            <a:pPr marL="0" lvl="0" indent="0">
              <a:spcBef>
                <a:spcPts val="1200"/>
              </a:spcBef>
              <a:buClr>
                <a:schemeClr val="bg2"/>
              </a:buClr>
              <a:buSzPct val="100000"/>
              <a:buNone/>
            </a:pPr>
            <a:r>
              <a:rPr lang="en-US" sz="2400" b="1" dirty="0" smtClean="0">
                <a:solidFill>
                  <a:schemeClr val="bg2"/>
                </a:solidFill>
              </a:rPr>
              <a:t>7.1</a:t>
            </a:r>
            <a:r>
              <a:rPr lang="en-US" sz="2400" dirty="0" smtClean="0"/>
              <a:t> Describe the three key elements of motivation.</a:t>
            </a:r>
          </a:p>
          <a:p>
            <a:pPr marL="0" lvl="0" indent="0">
              <a:spcBef>
                <a:spcPts val="1200"/>
              </a:spcBef>
              <a:buClr>
                <a:schemeClr val="bg2"/>
              </a:buClr>
              <a:buSzPct val="100000"/>
              <a:buNone/>
            </a:pPr>
            <a:r>
              <a:rPr lang="en-US" sz="2400" b="1" dirty="0" smtClean="0">
                <a:solidFill>
                  <a:schemeClr val="bg2"/>
                </a:solidFill>
              </a:rPr>
              <a:t>7.2</a:t>
            </a:r>
            <a:r>
              <a:rPr lang="en-US" sz="2400" dirty="0" smtClean="0"/>
              <a:t> Compare the early theories of motivation.</a:t>
            </a:r>
          </a:p>
          <a:p>
            <a:pPr marL="0" lvl="0" indent="0">
              <a:spcBef>
                <a:spcPts val="1200"/>
              </a:spcBef>
              <a:buClr>
                <a:schemeClr val="bg2"/>
              </a:buClr>
              <a:buSzPct val="100000"/>
              <a:buNone/>
            </a:pPr>
            <a:r>
              <a:rPr lang="en-US" sz="2400" b="1" dirty="0" smtClean="0">
                <a:solidFill>
                  <a:schemeClr val="bg2"/>
                </a:solidFill>
              </a:rPr>
              <a:t>7.3</a:t>
            </a:r>
            <a:r>
              <a:rPr lang="en-US" sz="2400" dirty="0" smtClean="0"/>
              <a:t> Contrast the elements of self-determination theory and goal-setting theory.</a:t>
            </a:r>
          </a:p>
          <a:p>
            <a:pPr marL="0" lvl="0" indent="0">
              <a:spcBef>
                <a:spcPts val="1200"/>
              </a:spcBef>
              <a:buClr>
                <a:schemeClr val="bg2"/>
              </a:buClr>
              <a:buSzPct val="100000"/>
              <a:buNone/>
            </a:pPr>
            <a:r>
              <a:rPr lang="en-US" sz="2400" b="1" dirty="0" smtClean="0">
                <a:solidFill>
                  <a:schemeClr val="bg2"/>
                </a:solidFill>
              </a:rPr>
              <a:t>7.4</a:t>
            </a:r>
            <a:r>
              <a:rPr lang="en-US" sz="2400" dirty="0" smtClean="0"/>
              <a:t> Demonstrate the differences among self-efficacy theory, reinforcement theory, equity theory, and expectancy theory.</a:t>
            </a:r>
          </a:p>
          <a:p>
            <a:pPr marL="0" lvl="0" indent="0">
              <a:spcBef>
                <a:spcPts val="1200"/>
              </a:spcBef>
              <a:buClr>
                <a:schemeClr val="bg2"/>
              </a:buClr>
              <a:buSzPct val="100000"/>
              <a:buNone/>
            </a:pPr>
            <a:r>
              <a:rPr lang="en-US" sz="2400" b="1" dirty="0" smtClean="0">
                <a:solidFill>
                  <a:schemeClr val="bg2"/>
                </a:solidFill>
              </a:rPr>
              <a:t>7.5</a:t>
            </a:r>
            <a:r>
              <a:rPr lang="en-US" sz="2400" dirty="0" smtClean="0"/>
              <a:t> Identify the implications of employee job engagement for managers.</a:t>
            </a:r>
          </a:p>
          <a:p>
            <a:pPr marL="0" lvl="0" indent="0">
              <a:spcBef>
                <a:spcPts val="1200"/>
              </a:spcBef>
              <a:buClr>
                <a:schemeClr val="bg2"/>
              </a:buClr>
              <a:buSzPct val="100000"/>
              <a:buNone/>
            </a:pPr>
            <a:r>
              <a:rPr lang="en-US" sz="2400" b="1" dirty="0" smtClean="0">
                <a:solidFill>
                  <a:schemeClr val="bg2"/>
                </a:solidFill>
              </a:rPr>
              <a:t>7.6</a:t>
            </a:r>
            <a:r>
              <a:rPr lang="en-US" sz="2400" dirty="0" smtClean="0"/>
              <a:t> Describe how the contemporary theories of motivation complement one another.</a:t>
            </a:r>
            <a:endParaRPr lang="en-US" sz="2400" dirty="0" smtClean="0">
              <a:latin typeface="+mj-lt"/>
              <a:cs typeface="Candara"/>
            </a:endParaRP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010400" cy="1097280"/>
          </a:xfrm>
        </p:spPr>
        <p:txBody>
          <a:bodyPr/>
          <a:lstStyle/>
          <a:p>
            <a:r>
              <a:rPr lang="en-US" dirty="0" smtClean="0"/>
              <a:t>Self-Determination Theory vs. Goal-Setting Theory </a:t>
            </a:r>
            <a:r>
              <a:rPr lang="en-US" sz="2000" b="0" dirty="0" smtClean="0"/>
              <a:t>(9 of 9)</a:t>
            </a:r>
            <a:endParaRPr lang="en-US" b="0" dirty="0"/>
          </a:p>
        </p:txBody>
      </p:sp>
      <p:sp>
        <p:nvSpPr>
          <p:cNvPr id="3" name="Content Placeholder 2"/>
          <p:cNvSpPr>
            <a:spLocks noGrp="1"/>
          </p:cNvSpPr>
          <p:nvPr>
            <p:ph idx="1"/>
          </p:nvPr>
        </p:nvSpPr>
        <p:spPr>
          <a:xfrm>
            <a:off x="457200" y="1600201"/>
            <a:ext cx="8229600" cy="2971800"/>
          </a:xfrm>
        </p:spPr>
        <p:txBody>
          <a:bodyPr/>
          <a:lstStyle/>
          <a:p>
            <a:r>
              <a:rPr lang="en-US" sz="2400" dirty="0" smtClean="0"/>
              <a:t>Goal Setting and Ethics</a:t>
            </a:r>
          </a:p>
          <a:p>
            <a:pPr lvl="1"/>
            <a:r>
              <a:rPr lang="en-US" sz="2400" dirty="0" smtClean="0"/>
              <a:t>The relationship between goal setting and ethics is quite complex: if we emphasize the attainment of goals, what is the cost?</a:t>
            </a:r>
          </a:p>
          <a:p>
            <a:pPr lvl="1"/>
            <a:r>
              <a:rPr lang="en-US" sz="2400" dirty="0" smtClean="0"/>
              <a:t>We may forgo mastering tasks and adopt avoidance techniques so we don’t look bad, both of which can incline us toward unethical choices.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a:t>
            </a:r>
            <a:r>
              <a:rPr lang="en-US" b="0" dirty="0" smtClean="0"/>
              <a:t> </a:t>
            </a:r>
            <a:r>
              <a:rPr lang="en-US" sz="2000" b="0" dirty="0" smtClean="0"/>
              <a:t>(1 of 11)</a:t>
            </a:r>
            <a:endParaRPr lang="en-US" b="0" dirty="0"/>
          </a:p>
        </p:txBody>
      </p:sp>
      <p:sp>
        <p:nvSpPr>
          <p:cNvPr id="3" name="Content Placeholder 2"/>
          <p:cNvSpPr>
            <a:spLocks noGrp="1"/>
          </p:cNvSpPr>
          <p:nvPr>
            <p:ph idx="1"/>
          </p:nvPr>
        </p:nvSpPr>
        <p:spPr>
          <a:xfrm>
            <a:off x="457200" y="1600201"/>
            <a:ext cx="8153400" cy="3733800"/>
          </a:xfrm>
        </p:spPr>
        <p:txBody>
          <a:bodyPr/>
          <a:lstStyle/>
          <a:p>
            <a:r>
              <a:rPr lang="en-US" sz="2400" b="1" dirty="0" smtClean="0"/>
              <a:t>Self-efficacy theory</a:t>
            </a:r>
            <a:r>
              <a:rPr lang="en-US" sz="2400" dirty="0" smtClean="0"/>
              <a:t> is an individual’s belief that he or she is capable of performing a task.</a:t>
            </a:r>
          </a:p>
          <a:p>
            <a:pPr lvl="1"/>
            <a:r>
              <a:rPr lang="en-US" sz="2400" dirty="0" smtClean="0"/>
              <a:t>Enactive mastery</a:t>
            </a:r>
          </a:p>
          <a:p>
            <a:pPr lvl="1"/>
            <a:r>
              <a:rPr lang="en-US" sz="2400" dirty="0" smtClean="0"/>
              <a:t>Vicarious modeling</a:t>
            </a:r>
          </a:p>
          <a:p>
            <a:pPr lvl="1"/>
            <a:r>
              <a:rPr lang="en-US" sz="2400" dirty="0" smtClean="0"/>
              <a:t>Verbal persuasion</a:t>
            </a:r>
          </a:p>
          <a:p>
            <a:pPr lvl="1"/>
            <a:r>
              <a:rPr lang="en-US" sz="2400" dirty="0" smtClean="0"/>
              <a:t>Arousal</a:t>
            </a:r>
          </a:p>
          <a:p>
            <a:r>
              <a:rPr lang="en-US" sz="2400" dirty="0" smtClean="0"/>
              <a:t>Also known as social cognitive theory and social learning theory.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Self-Efficacy, Reinforcement, Equity, and Expectancy Theory </a:t>
            </a:r>
            <a:r>
              <a:rPr lang="en-US" sz="2000" b="0" dirty="0">
                <a:latin typeface="+mj-lt"/>
              </a:rPr>
              <a:t>(2 of 11)</a:t>
            </a:r>
          </a:p>
        </p:txBody>
      </p:sp>
      <p:sp>
        <p:nvSpPr>
          <p:cNvPr id="3" name="Content Placeholder 2"/>
          <p:cNvSpPr>
            <a:spLocks noGrp="1"/>
          </p:cNvSpPr>
          <p:nvPr>
            <p:ph idx="1"/>
          </p:nvPr>
        </p:nvSpPr>
        <p:spPr>
          <a:xfrm>
            <a:off x="457200" y="1600201"/>
            <a:ext cx="8458200" cy="457199"/>
          </a:xfrm>
        </p:spPr>
        <p:txBody>
          <a:bodyPr/>
          <a:lstStyle/>
          <a:p>
            <a:pPr marL="0" indent="0">
              <a:buNone/>
            </a:pPr>
            <a:r>
              <a:rPr lang="en-US" sz="2200" b="1" dirty="0"/>
              <a:t>Exhibit 7-5 </a:t>
            </a:r>
            <a:r>
              <a:rPr lang="en-US" sz="2200" dirty="0"/>
              <a:t>Joint Effects of Goals and Self-Efficacy on Performance</a:t>
            </a:r>
          </a:p>
        </p:txBody>
      </p:sp>
      <p:pic>
        <p:nvPicPr>
          <p:cNvPr id="4" name="Picture 3" descr="Exhibit 7 5, 4 boxes.  Box 1, on the left: manager sets difficult, specific goal for job or task. Box 2, top center: individual has confidence that given level of performance will be attained, self-efficacy. Box 3, bottom center: individual sets higher personal, self-set, goal for their performance. Box 4, on the right: individual has higher level of job or task performance. Box 1 leads to boxes 2 and 3. Box 2 leads to boxes 3 and 4. Box 3 leads to box 4.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59153"/>
            <a:ext cx="5719662" cy="3152738"/>
          </a:xfrm>
          <a:prstGeom prst="rect">
            <a:avLst/>
          </a:prstGeom>
        </p:spPr>
      </p:pic>
      <p:sp>
        <p:nvSpPr>
          <p:cNvPr id="5" name="Content Placeholder 4"/>
          <p:cNvSpPr>
            <a:spLocks noGrp="1"/>
          </p:cNvSpPr>
          <p:nvPr>
            <p:ph idx="13"/>
          </p:nvPr>
        </p:nvSpPr>
        <p:spPr>
          <a:xfrm>
            <a:off x="457200" y="5613645"/>
            <a:ext cx="7848600" cy="787155"/>
          </a:xfrm>
        </p:spPr>
        <p:txBody>
          <a:bodyPr/>
          <a:lstStyle/>
          <a:p>
            <a:pPr marL="0" indent="0">
              <a:buNone/>
            </a:pPr>
            <a:r>
              <a:rPr lang="en-US" b="1" dirty="0"/>
              <a:t>Source: </a:t>
            </a:r>
            <a:r>
              <a:rPr lang="en-US" dirty="0"/>
              <a:t>Based on E. A. Locke and G. P. Latham, “Building a Practically Useful Theory of Goal Setting and Task Motivation: A </a:t>
            </a:r>
            <a:r>
              <a:rPr lang="en-US" dirty="0" smtClean="0"/>
              <a:t>35-Year Odyssey</a:t>
            </a:r>
            <a:r>
              <a:rPr lang="en-US" dirty="0"/>
              <a:t>,” </a:t>
            </a:r>
            <a:r>
              <a:rPr lang="en-US" b="1" dirty="0"/>
              <a:t>American Psychologist</a:t>
            </a:r>
            <a:r>
              <a:rPr lang="en-US" i="1" dirty="0"/>
              <a:t> </a:t>
            </a:r>
            <a:r>
              <a:rPr lang="en-US" dirty="0"/>
              <a:t>(September 2002): 705–17.</a:t>
            </a:r>
          </a:p>
        </p:txBody>
      </p:sp>
    </p:spTree>
    <p:extLst>
      <p:ext uri="{BB962C8B-B14F-4D97-AF65-F5344CB8AC3E}">
        <p14:creationId xmlns:p14="http://schemas.microsoft.com/office/powerpoint/2010/main" val="308489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a:t>
            </a:r>
            <a:r>
              <a:rPr lang="en-US" b="0" dirty="0" smtClean="0"/>
              <a:t> </a:t>
            </a:r>
            <a:r>
              <a:rPr lang="en-US" sz="2000" b="0" dirty="0" smtClean="0"/>
              <a:t>(3 of 11)</a:t>
            </a:r>
            <a:endParaRPr lang="en-US" b="0" dirty="0"/>
          </a:p>
        </p:txBody>
      </p:sp>
      <p:sp>
        <p:nvSpPr>
          <p:cNvPr id="3" name="Content Placeholder 2"/>
          <p:cNvSpPr>
            <a:spLocks noGrp="1"/>
          </p:cNvSpPr>
          <p:nvPr>
            <p:ph idx="1"/>
          </p:nvPr>
        </p:nvSpPr>
        <p:spPr>
          <a:xfrm>
            <a:off x="457200" y="1600201"/>
            <a:ext cx="8229600" cy="3429000"/>
          </a:xfrm>
        </p:spPr>
        <p:txBody>
          <a:bodyPr/>
          <a:lstStyle/>
          <a:p>
            <a:r>
              <a:rPr lang="en-US" sz="2400" dirty="0" smtClean="0"/>
              <a:t>Implications of self-efficacy theory:</a:t>
            </a:r>
          </a:p>
          <a:p>
            <a:pPr lvl="1"/>
            <a:r>
              <a:rPr lang="en-US" sz="2400" dirty="0" smtClean="0"/>
              <a:t>The best way for a manager to use verbal persuasion is through the </a:t>
            </a:r>
            <a:r>
              <a:rPr lang="en-US" sz="2400" b="1" dirty="0" smtClean="0"/>
              <a:t>Pygmalion effect.</a:t>
            </a:r>
          </a:p>
          <a:p>
            <a:pPr lvl="2"/>
            <a:r>
              <a:rPr lang="en-US" sz="2400" dirty="0" smtClean="0"/>
              <a:t>A form of </a:t>
            </a:r>
            <a:r>
              <a:rPr lang="en-US" sz="2400" b="1" dirty="0" smtClean="0"/>
              <a:t>self-fulfilling prophecy </a:t>
            </a:r>
            <a:r>
              <a:rPr lang="en-US" sz="2400" dirty="0" smtClean="0"/>
              <a:t>– believing in something can make it true.</a:t>
            </a:r>
          </a:p>
          <a:p>
            <a:pPr lvl="1"/>
            <a:r>
              <a:rPr lang="en-US" sz="2400" dirty="0" smtClean="0"/>
              <a:t>Training programs often make use of enactive mastery by having people practice and build their skills.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(4 of 11)</a:t>
            </a:r>
            <a:endParaRPr lang="en-US" b="0" dirty="0"/>
          </a:p>
        </p:txBody>
      </p:sp>
      <p:sp>
        <p:nvSpPr>
          <p:cNvPr id="3" name="Content Placeholder 2"/>
          <p:cNvSpPr>
            <a:spLocks noGrp="1"/>
          </p:cNvSpPr>
          <p:nvPr>
            <p:ph idx="1"/>
          </p:nvPr>
        </p:nvSpPr>
        <p:spPr>
          <a:xfrm>
            <a:off x="457200" y="1600200"/>
            <a:ext cx="8229600" cy="4648200"/>
          </a:xfrm>
        </p:spPr>
        <p:txBody>
          <a:bodyPr/>
          <a:lstStyle/>
          <a:p>
            <a:r>
              <a:rPr lang="en-US" sz="2400" b="1" dirty="0" smtClean="0"/>
              <a:t>Reinforcement theory:</a:t>
            </a:r>
            <a:r>
              <a:rPr lang="en-US" sz="2400" dirty="0" smtClean="0"/>
              <a:t> behavior is a function of its consequences.</a:t>
            </a:r>
          </a:p>
          <a:p>
            <a:pPr lvl="1"/>
            <a:r>
              <a:rPr lang="en-US" sz="2400" dirty="0" smtClean="0"/>
              <a:t>Reinforcement conditions behavior.</a:t>
            </a:r>
          </a:p>
          <a:p>
            <a:pPr lvl="1"/>
            <a:r>
              <a:rPr lang="en-US" sz="2400" dirty="0" smtClean="0"/>
              <a:t>Behavior is environmentally caused.</a:t>
            </a:r>
          </a:p>
          <a:p>
            <a:r>
              <a:rPr lang="en-US" sz="2400" dirty="0" smtClean="0"/>
              <a:t>Goal setting is a cognitive approach: an individual’s purposes direct his or her action.</a:t>
            </a:r>
          </a:p>
          <a:p>
            <a:r>
              <a:rPr lang="en-US" sz="2400" b="1" dirty="0" smtClean="0"/>
              <a:t>Operant conditioning theory: </a:t>
            </a:r>
            <a:r>
              <a:rPr lang="en-US" sz="2400" dirty="0" smtClean="0"/>
              <a:t>people learn to behave to get something they want or to avoid something they don’t want.</a:t>
            </a:r>
          </a:p>
          <a:p>
            <a:pPr lvl="1"/>
            <a:r>
              <a:rPr lang="en-US" sz="2400" dirty="0" smtClean="0"/>
              <a:t>B.F. Skinner’s </a:t>
            </a:r>
            <a:r>
              <a:rPr lang="en-US" sz="2400" b="1" dirty="0" smtClean="0"/>
              <a:t>behaviorism.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(5 of 11)</a:t>
            </a:r>
            <a:endParaRPr lang="en-US" b="0" dirty="0"/>
          </a:p>
        </p:txBody>
      </p:sp>
      <p:sp>
        <p:nvSpPr>
          <p:cNvPr id="3" name="Content Placeholder 2"/>
          <p:cNvSpPr>
            <a:spLocks noGrp="1"/>
          </p:cNvSpPr>
          <p:nvPr>
            <p:ph idx="1"/>
          </p:nvPr>
        </p:nvSpPr>
        <p:spPr>
          <a:xfrm>
            <a:off x="457200" y="1600201"/>
            <a:ext cx="8001000" cy="3581400"/>
          </a:xfrm>
        </p:spPr>
        <p:txBody>
          <a:bodyPr/>
          <a:lstStyle/>
          <a:p>
            <a:r>
              <a:rPr lang="en-US" sz="2400" b="1" dirty="0" smtClean="0"/>
              <a:t>Social-learning theory</a:t>
            </a:r>
            <a:r>
              <a:rPr lang="en-US" sz="2400" dirty="0" smtClean="0"/>
              <a:t>: we can learn through both observation and direct experience.</a:t>
            </a:r>
          </a:p>
          <a:p>
            <a:pPr lvl="1"/>
            <a:r>
              <a:rPr lang="en-US" sz="2400" dirty="0" smtClean="0"/>
              <a:t>Models are central, and four processes determine their influence on an individual:</a:t>
            </a:r>
          </a:p>
          <a:p>
            <a:pPr lvl="2"/>
            <a:r>
              <a:rPr lang="en-US" sz="2400" b="1" dirty="0" smtClean="0"/>
              <a:t>Attentional processes</a:t>
            </a:r>
          </a:p>
          <a:p>
            <a:pPr lvl="2"/>
            <a:r>
              <a:rPr lang="en-US" sz="2400" b="1" dirty="0" smtClean="0"/>
              <a:t>Retention processes</a:t>
            </a:r>
          </a:p>
          <a:p>
            <a:pPr lvl="2"/>
            <a:r>
              <a:rPr lang="en-US" sz="2400" b="1" dirty="0" smtClean="0"/>
              <a:t>Motor reproduction processes</a:t>
            </a:r>
          </a:p>
          <a:p>
            <a:pPr lvl="2"/>
            <a:r>
              <a:rPr lang="en-US" sz="2400" b="1" dirty="0" smtClean="0"/>
              <a:t>Reinforcement processes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Self-Efficacy, Reinforcement, Equity, and Expectancy Theory </a:t>
            </a:r>
            <a:r>
              <a:rPr lang="en-US" sz="2000" b="0" dirty="0" smtClean="0">
                <a:latin typeface="+mj-lt"/>
              </a:rPr>
              <a:t>(6 of 11)</a:t>
            </a:r>
            <a:endParaRPr lang="en-US" b="0" dirty="0">
              <a:latin typeface="+mj-lt"/>
            </a:endParaRPr>
          </a:p>
        </p:txBody>
      </p:sp>
      <p:sp>
        <p:nvSpPr>
          <p:cNvPr id="8" name="Content Placeholder 7"/>
          <p:cNvSpPr>
            <a:spLocks noGrp="1"/>
          </p:cNvSpPr>
          <p:nvPr>
            <p:ph idx="1"/>
          </p:nvPr>
        </p:nvSpPr>
        <p:spPr>
          <a:xfrm>
            <a:off x="457200" y="1600201"/>
            <a:ext cx="3276600" cy="457200"/>
          </a:xfrm>
        </p:spPr>
        <p:txBody>
          <a:bodyPr/>
          <a:lstStyle/>
          <a:p>
            <a:pPr marL="0" indent="0">
              <a:buNone/>
            </a:pPr>
            <a:r>
              <a:rPr lang="en-US" sz="2200" b="1" dirty="0"/>
              <a:t>Exhibit 7-6 </a:t>
            </a:r>
            <a:r>
              <a:rPr lang="en-US" sz="2200" dirty="0"/>
              <a:t>Equity Theory</a:t>
            </a:r>
          </a:p>
        </p:txBody>
      </p:sp>
      <p:pic>
        <p:nvPicPr>
          <p:cNvPr id="10" name="Picture 9" descr="Exhibit 7 6, a table with 2 columns. Column 1 is ratio comparisons, where o over I sub Ay represents the employee and o over I sub B represents relevant others. Column 2 is perception. Row 1. Ratio comparisons, o over I sub Ay is less than o over I sub B; perception, inequity due to being under rewarded. Row 2. Ratio comparisons, o over I sub Ay equals o over I sub B; perception, equity. Row 3. Ration comparisons, o over I sub Ay is greater than o over I sub B; inequity due to being over reward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007" y="2514600"/>
            <a:ext cx="6911986" cy="2960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(7 of 11)</a:t>
            </a:r>
            <a:endParaRPr lang="en-US" b="0" dirty="0"/>
          </a:p>
        </p:txBody>
      </p:sp>
      <p:sp>
        <p:nvSpPr>
          <p:cNvPr id="3" name="Content Placeholder 2"/>
          <p:cNvSpPr>
            <a:spLocks noGrp="1"/>
          </p:cNvSpPr>
          <p:nvPr>
            <p:ph idx="1"/>
          </p:nvPr>
        </p:nvSpPr>
        <p:spPr>
          <a:xfrm>
            <a:off x="457200" y="1600201"/>
            <a:ext cx="8229600" cy="3733800"/>
          </a:xfrm>
        </p:spPr>
        <p:txBody>
          <a:bodyPr/>
          <a:lstStyle/>
          <a:p>
            <a:r>
              <a:rPr lang="en-US" sz="2400" dirty="0" smtClean="0"/>
              <a:t>When employees perceive an inequity, they can be predicted to make one of six choices:</a:t>
            </a:r>
          </a:p>
          <a:p>
            <a:pPr lvl="1"/>
            <a:r>
              <a:rPr lang="en-US" sz="2400" dirty="0" smtClean="0"/>
              <a:t>Change their inputs.</a:t>
            </a:r>
          </a:p>
          <a:p>
            <a:pPr lvl="1"/>
            <a:r>
              <a:rPr lang="en-US" sz="2400" dirty="0" smtClean="0"/>
              <a:t>Change their outcomes.</a:t>
            </a:r>
          </a:p>
          <a:p>
            <a:pPr lvl="1"/>
            <a:r>
              <a:rPr lang="en-US" sz="2400" dirty="0" smtClean="0"/>
              <a:t>Distort perceptions of self.</a:t>
            </a:r>
          </a:p>
          <a:p>
            <a:pPr lvl="1"/>
            <a:r>
              <a:rPr lang="en-US" sz="2400" dirty="0" smtClean="0"/>
              <a:t>Distort perceptions of others.</a:t>
            </a:r>
          </a:p>
          <a:p>
            <a:pPr lvl="1"/>
            <a:r>
              <a:rPr lang="en-US" sz="2400" dirty="0" smtClean="0"/>
              <a:t>Choose a different referent.</a:t>
            </a:r>
          </a:p>
          <a:p>
            <a:pPr lvl="1"/>
            <a:r>
              <a:rPr lang="en-US" sz="2400" dirty="0" smtClean="0"/>
              <a:t>Leave the field.</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(8 of 11)</a:t>
            </a:r>
            <a:endParaRPr lang="en-US" b="0" dirty="0"/>
          </a:p>
        </p:txBody>
      </p:sp>
      <p:sp>
        <p:nvSpPr>
          <p:cNvPr id="3" name="Content Placeholder 2"/>
          <p:cNvSpPr>
            <a:spLocks noGrp="1"/>
          </p:cNvSpPr>
          <p:nvPr>
            <p:ph idx="1"/>
          </p:nvPr>
        </p:nvSpPr>
        <p:spPr>
          <a:xfrm>
            <a:off x="457200" y="1600201"/>
            <a:ext cx="5638800" cy="457200"/>
          </a:xfrm>
        </p:spPr>
        <p:txBody>
          <a:bodyPr/>
          <a:lstStyle/>
          <a:p>
            <a:pPr marL="0" indent="0">
              <a:buNone/>
            </a:pPr>
            <a:r>
              <a:rPr lang="en-US" sz="2200" b="1" dirty="0"/>
              <a:t>Exhibit 7-7 </a:t>
            </a:r>
            <a:r>
              <a:rPr lang="en-US" sz="2200" dirty="0"/>
              <a:t>Model of Organizational Justice</a:t>
            </a:r>
          </a:p>
        </p:txBody>
      </p:sp>
      <p:pic>
        <p:nvPicPr>
          <p:cNvPr id="4" name="Picture 3" descr="Exhibit 7 7, On the left, 3 boxes, distributive justice, procedural justice, and interactional justice, lead to a circle, organizational justice, on the right. Distributive justice. Definition: perceived fairness of outcome. Example: I got the pay raise I deserved. Procedural justice. Definition: perceived fairness of process used to determine outcome. Example: I had input into the process used to give raises and was given a good explanation of why I received the raise I did. Interactional justice. Definition: perceived degree to which one is treated with dignity and respect. Interactional justice. Definition: perceived degree to which one is treated with dignity and respect. Example: when telling me about my raise, my supervisor was very nice and complimentary. Organizational justice. Definition: overall perception of what is fair in the workplace. Example: I think this is a fair place to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980" y="2133600"/>
            <a:ext cx="5300040" cy="41422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(9 of</a:t>
            </a:r>
            <a:r>
              <a:rPr lang="en-US" sz="2000" b="0" baseline="0" dirty="0" smtClean="0"/>
              <a:t> 11)</a:t>
            </a:r>
            <a:endParaRPr lang="en-US" b="0" dirty="0"/>
          </a:p>
        </p:txBody>
      </p:sp>
      <p:sp>
        <p:nvSpPr>
          <p:cNvPr id="3" name="Content Placeholder 2"/>
          <p:cNvSpPr>
            <a:spLocks noGrp="1"/>
          </p:cNvSpPr>
          <p:nvPr>
            <p:ph idx="1"/>
          </p:nvPr>
        </p:nvSpPr>
        <p:spPr>
          <a:xfrm>
            <a:off x="457200" y="1600201"/>
            <a:ext cx="8229600" cy="3657600"/>
          </a:xfrm>
        </p:spPr>
        <p:txBody>
          <a:bodyPr/>
          <a:lstStyle/>
          <a:p>
            <a:r>
              <a:rPr lang="en-US" sz="2400" b="1" dirty="0" smtClean="0"/>
              <a:t>Expectancy theory: </a:t>
            </a:r>
            <a:r>
              <a:rPr lang="en-US" sz="2400" dirty="0" smtClean="0"/>
              <a:t>a tendency to act in a certain way depends on an expectation that the act will be followed by a given outcome and on the attractiveness of that outcome to the individual.</a:t>
            </a:r>
          </a:p>
          <a:p>
            <a:r>
              <a:rPr lang="en-US" sz="2400" dirty="0" smtClean="0"/>
              <a:t>Three relationships:</a:t>
            </a:r>
          </a:p>
          <a:p>
            <a:pPr lvl="1"/>
            <a:r>
              <a:rPr lang="en-US" sz="2400" dirty="0" smtClean="0"/>
              <a:t>Effort-performance relationship</a:t>
            </a:r>
          </a:p>
          <a:p>
            <a:pPr lvl="1"/>
            <a:r>
              <a:rPr lang="en-US" sz="2400" dirty="0" smtClean="0"/>
              <a:t>Performance-reward relationship</a:t>
            </a:r>
          </a:p>
          <a:p>
            <a:pPr lvl="1"/>
            <a:r>
              <a:rPr lang="en-US" sz="2400" dirty="0" smtClean="0"/>
              <a:t>Rewards-personal goals relationship</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7772400" cy="1097280"/>
          </a:xfrm>
        </p:spPr>
        <p:txBody>
          <a:bodyPr/>
          <a:lstStyle/>
          <a:p>
            <a:r>
              <a:rPr lang="en-US" dirty="0" smtClean="0"/>
              <a:t>Describe the Three Key Elements of Motivation </a:t>
            </a:r>
            <a:r>
              <a:rPr lang="en-US" sz="2000" b="0" dirty="0" smtClean="0"/>
              <a:t>(1 of 2)</a:t>
            </a:r>
            <a:endParaRPr lang="en-US" b="0" dirty="0"/>
          </a:p>
        </p:txBody>
      </p:sp>
      <p:sp>
        <p:nvSpPr>
          <p:cNvPr id="5" name="Content Placeholder 4"/>
          <p:cNvSpPr>
            <a:spLocks noGrp="1"/>
          </p:cNvSpPr>
          <p:nvPr>
            <p:ph idx="1"/>
          </p:nvPr>
        </p:nvSpPr>
        <p:spPr>
          <a:xfrm>
            <a:off x="457200" y="1600200"/>
            <a:ext cx="8001000" cy="2362199"/>
          </a:xfrm>
        </p:spPr>
        <p:txBody>
          <a:bodyPr/>
          <a:lstStyle/>
          <a:p>
            <a:pPr>
              <a:spcAft>
                <a:spcPts val="600"/>
              </a:spcAft>
            </a:pPr>
            <a:r>
              <a:rPr lang="en-US" sz="2400" b="1" dirty="0" smtClean="0"/>
              <a:t>Motivation</a:t>
            </a:r>
            <a:r>
              <a:rPr lang="en-US" sz="2400" dirty="0" smtClean="0"/>
              <a:t> is the processes that account for an individual’s intensity, direction, and persistence of effort toward attaining a goal.</a:t>
            </a:r>
          </a:p>
          <a:p>
            <a:pPr>
              <a:spcAft>
                <a:spcPts val="600"/>
              </a:spcAft>
            </a:pPr>
            <a:r>
              <a:rPr lang="en-US" sz="2400" dirty="0" smtClean="0"/>
              <a:t>The level of motivation varies both between individuals and within individuals at different times.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 </a:t>
            </a:r>
            <a:r>
              <a:rPr lang="en-US" sz="2000" b="0" dirty="0" smtClean="0"/>
              <a:t>(10 of 11)</a:t>
            </a:r>
            <a:endParaRPr lang="en-US" b="0" dirty="0"/>
          </a:p>
        </p:txBody>
      </p:sp>
      <p:sp>
        <p:nvSpPr>
          <p:cNvPr id="3" name="Content Placeholder 2"/>
          <p:cNvSpPr>
            <a:spLocks noGrp="1"/>
          </p:cNvSpPr>
          <p:nvPr>
            <p:ph idx="1"/>
          </p:nvPr>
        </p:nvSpPr>
        <p:spPr>
          <a:xfrm>
            <a:off x="457200" y="1600200"/>
            <a:ext cx="4114800" cy="457199"/>
          </a:xfrm>
        </p:spPr>
        <p:txBody>
          <a:bodyPr/>
          <a:lstStyle/>
          <a:p>
            <a:pPr marL="0" indent="0">
              <a:buNone/>
            </a:pPr>
            <a:r>
              <a:rPr lang="en-US" sz="2200" b="1" dirty="0"/>
              <a:t>Exhibit 7-8 </a:t>
            </a:r>
            <a:r>
              <a:rPr lang="en-US" sz="2200" dirty="0"/>
              <a:t>Expectancy Theory</a:t>
            </a:r>
          </a:p>
        </p:txBody>
      </p:sp>
      <p:pic>
        <p:nvPicPr>
          <p:cNvPr id="4" name="Picture 3" descr="Exhibit 7 8, Individual effort through the effort-performance relationship leads to individual performance. Individual performance through the performance-reward relationship leads to organizational rewards. Organizational rewards through rewards-personal goal relationship leads to personal goa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 y="2514600"/>
            <a:ext cx="8211312" cy="1751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 Reinforcement, Equity, and Expectancy Theory</a:t>
            </a:r>
            <a:r>
              <a:rPr lang="en-US" b="0" dirty="0" smtClean="0"/>
              <a:t> </a:t>
            </a:r>
            <a:r>
              <a:rPr lang="en-US" sz="2000" b="0" dirty="0" smtClean="0"/>
              <a:t>(11 of 11)</a:t>
            </a:r>
            <a:endParaRPr lang="en-US" b="0" dirty="0"/>
          </a:p>
        </p:txBody>
      </p:sp>
      <p:sp>
        <p:nvSpPr>
          <p:cNvPr id="3" name="Content Placeholder 2"/>
          <p:cNvSpPr>
            <a:spLocks noGrp="1"/>
          </p:cNvSpPr>
          <p:nvPr>
            <p:ph idx="1"/>
          </p:nvPr>
        </p:nvSpPr>
        <p:spPr>
          <a:xfrm>
            <a:off x="457200" y="1600201"/>
            <a:ext cx="8229600" cy="4038600"/>
          </a:xfrm>
        </p:spPr>
        <p:txBody>
          <a:bodyPr/>
          <a:lstStyle/>
          <a:p>
            <a:r>
              <a:rPr lang="en-US" sz="2400" dirty="0" smtClean="0"/>
              <a:t>Expectancy theory helps explain why a lot of workers aren’t motivated and do only the minimum.</a:t>
            </a:r>
          </a:p>
          <a:p>
            <a:r>
              <a:rPr lang="en-US" sz="2400" dirty="0" smtClean="0"/>
              <a:t>Three questions employees need to answer in the affirmative if their motivation is to be maximized:</a:t>
            </a:r>
          </a:p>
          <a:p>
            <a:pPr lvl="1"/>
            <a:r>
              <a:rPr lang="en-US" sz="2400" dirty="0" smtClean="0"/>
              <a:t>If I give maximum effort, will it be recognized in my performance appraisal?</a:t>
            </a:r>
          </a:p>
          <a:p>
            <a:pPr lvl="1"/>
            <a:r>
              <a:rPr lang="en-US" sz="2400" dirty="0" smtClean="0"/>
              <a:t>If I get a good performance appraisal, will it lead to organizational rewards?</a:t>
            </a:r>
          </a:p>
          <a:p>
            <a:pPr lvl="1"/>
            <a:r>
              <a:rPr lang="en-US" sz="2400" dirty="0" smtClean="0"/>
              <a:t>If I’m rewarded, are the rewards attractive to me?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smtClean="0"/>
              <a:t>Implications of Job Engagement for Management </a:t>
            </a:r>
            <a:r>
              <a:rPr lang="en-US" sz="2000" b="0" dirty="0" smtClean="0"/>
              <a:t>(1 of 3)</a:t>
            </a:r>
            <a:endParaRPr lang="en-US" dirty="0"/>
          </a:p>
        </p:txBody>
      </p:sp>
      <p:sp>
        <p:nvSpPr>
          <p:cNvPr id="3" name="Content Placeholder 2"/>
          <p:cNvSpPr>
            <a:spLocks noGrp="1"/>
          </p:cNvSpPr>
          <p:nvPr>
            <p:ph idx="1"/>
          </p:nvPr>
        </p:nvSpPr>
        <p:spPr>
          <a:xfrm>
            <a:off x="457200" y="1600201"/>
            <a:ext cx="8229600" cy="3733800"/>
          </a:xfrm>
        </p:spPr>
        <p:txBody>
          <a:bodyPr/>
          <a:lstStyle/>
          <a:p>
            <a:r>
              <a:rPr lang="en-US" sz="2400" b="1" dirty="0" smtClean="0"/>
              <a:t>Job engagement: </a:t>
            </a:r>
            <a:r>
              <a:rPr lang="en-US" sz="2400" dirty="0" smtClean="0"/>
              <a:t>the investment of an employee’s physical, cognitive, and emotional energies into job performance.</a:t>
            </a:r>
          </a:p>
          <a:p>
            <a:pPr lvl="1"/>
            <a:r>
              <a:rPr lang="en-US" sz="2400" dirty="0" smtClean="0"/>
              <a:t>Gallup organization: more engaged employees in successful organizations than in average organizations.</a:t>
            </a:r>
          </a:p>
          <a:p>
            <a:pPr lvl="1"/>
            <a:r>
              <a:rPr lang="en-US" sz="2400" dirty="0" smtClean="0"/>
              <a:t>Academic studies: job engagement is positively associated with performance and citizenship behaviors.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dirty="0" smtClean="0"/>
              <a:t>Implications of Job Engagement for Management </a:t>
            </a:r>
            <a:r>
              <a:rPr lang="en-US" sz="2000" b="0" dirty="0" smtClean="0"/>
              <a:t>(2 of 3)</a:t>
            </a:r>
            <a:endParaRPr lang="en-US" b="0" dirty="0"/>
          </a:p>
        </p:txBody>
      </p:sp>
      <p:sp>
        <p:nvSpPr>
          <p:cNvPr id="3" name="Content Placeholder 2"/>
          <p:cNvSpPr>
            <a:spLocks noGrp="1"/>
          </p:cNvSpPr>
          <p:nvPr>
            <p:ph idx="1"/>
          </p:nvPr>
        </p:nvSpPr>
        <p:spPr>
          <a:xfrm>
            <a:off x="457200" y="1600201"/>
            <a:ext cx="8229600" cy="3048000"/>
          </a:xfrm>
        </p:spPr>
        <p:txBody>
          <a:bodyPr/>
          <a:lstStyle/>
          <a:p>
            <a:r>
              <a:rPr lang="en-US" sz="2400" dirty="0" smtClean="0"/>
              <a:t>What makes people more engaged in their job?</a:t>
            </a:r>
          </a:p>
          <a:p>
            <a:pPr marL="740664" lvl="1" indent="-283464"/>
            <a:r>
              <a:rPr lang="en-US" sz="2400" dirty="0" smtClean="0"/>
              <a:t>The degree to which an employee believes it is meaningful to engage in work.</a:t>
            </a:r>
          </a:p>
          <a:p>
            <a:pPr marL="740664" lvl="1" indent="-283464"/>
            <a:r>
              <a:rPr lang="en-US" sz="2400" dirty="0" smtClean="0"/>
              <a:t>A match between the individual’s values and the organization’s.</a:t>
            </a:r>
          </a:p>
          <a:p>
            <a:pPr marL="740664" lvl="1" indent="-283464"/>
            <a:r>
              <a:rPr lang="en-US" sz="2400" dirty="0" smtClean="0"/>
              <a:t>Leadership behaviors that inspire workers to a greater sense of mission.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dirty="0" smtClean="0"/>
              <a:t>Implications of Job Engagement for Management </a:t>
            </a:r>
            <a:r>
              <a:rPr lang="en-US" sz="2000" b="0" dirty="0" smtClean="0"/>
              <a:t>(3 of 3)</a:t>
            </a:r>
            <a:endParaRPr lang="en-US" b="0" dirty="0"/>
          </a:p>
        </p:txBody>
      </p:sp>
      <p:sp>
        <p:nvSpPr>
          <p:cNvPr id="3" name="Content Placeholder 2"/>
          <p:cNvSpPr>
            <a:spLocks noGrp="1"/>
          </p:cNvSpPr>
          <p:nvPr>
            <p:ph idx="1"/>
          </p:nvPr>
        </p:nvSpPr>
        <p:spPr>
          <a:xfrm>
            <a:off x="457200" y="1600201"/>
            <a:ext cx="8229600" cy="2667000"/>
          </a:xfrm>
        </p:spPr>
        <p:txBody>
          <a:bodyPr/>
          <a:lstStyle/>
          <a:p>
            <a:r>
              <a:rPr lang="en-US" sz="2400" dirty="0" smtClean="0"/>
              <a:t>Are highly engaged employees getting “too much of a good thing?”</a:t>
            </a:r>
          </a:p>
          <a:p>
            <a:pPr lvl="1"/>
            <a:r>
              <a:rPr lang="en-US" sz="2400" dirty="0" smtClean="0"/>
              <a:t>Construct is partially redundant with job attitudes.</a:t>
            </a:r>
          </a:p>
          <a:p>
            <a:pPr lvl="1"/>
            <a:r>
              <a:rPr lang="en-US" sz="2400" dirty="0" smtClean="0"/>
              <a:t>It may have a “dark side.”</a:t>
            </a:r>
          </a:p>
          <a:p>
            <a:pPr lvl="2"/>
            <a:r>
              <a:rPr lang="en-US" sz="2400" dirty="0" smtClean="0"/>
              <a:t>Positive relationships between engagement and work-family conflict.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smtClean="0"/>
              <a:t>Compare Contemporary Theories of Motivation</a:t>
            </a:r>
            <a:endParaRPr lang="en-US" dirty="0"/>
          </a:p>
        </p:txBody>
      </p:sp>
      <p:sp>
        <p:nvSpPr>
          <p:cNvPr id="3" name="Content Placeholder 2"/>
          <p:cNvSpPr>
            <a:spLocks noGrp="1"/>
          </p:cNvSpPr>
          <p:nvPr>
            <p:ph idx="1"/>
          </p:nvPr>
        </p:nvSpPr>
        <p:spPr>
          <a:xfrm>
            <a:off x="457200" y="1600201"/>
            <a:ext cx="8229600" cy="381000"/>
          </a:xfrm>
        </p:spPr>
        <p:txBody>
          <a:bodyPr/>
          <a:lstStyle/>
          <a:p>
            <a:pPr marL="0" indent="0">
              <a:buNone/>
            </a:pPr>
            <a:r>
              <a:rPr lang="en-US" sz="2200" b="1" dirty="0"/>
              <a:t>Exhibit 7-9</a:t>
            </a:r>
            <a:r>
              <a:rPr lang="en-US" sz="2200" dirty="0"/>
              <a:t> </a:t>
            </a:r>
            <a:r>
              <a:rPr lang="en-US" sz="2200" dirty="0" smtClean="0"/>
              <a:t>Integrating Contemporary Theories of Motivation</a:t>
            </a:r>
            <a:endParaRPr lang="en-US" sz="2200" dirty="0"/>
          </a:p>
        </p:txBody>
      </p:sp>
      <p:pic>
        <p:nvPicPr>
          <p:cNvPr id="4" name="Picture 3" descr="Exhibit 7 9, integrating contemporary theories of motivation. A flow chart centered around individual effort, individual performance, organizational rewards and personal goals. Opportunity leads to individual effort. Individual effort with ability and objective performance evaluation system lead to individual performance. Reinforcement leads to individual performance and organizational rewards. Individual performance with performance evaluation criteria lead to organizational rewards. Organizational rewards leads back into reinforcement, and leads to personal goals with the aid of dominant needs. Organizational rewards have a reciprocal relationship with equity comparison and organizational justice, o over I sub Ay: o over sub B. High n Ay c h, need for achievement, and job design lead to personal goal, and personal goals has a reciprocal relationship with goals direct behavior. Goals direct behavior leads to individual eff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133600"/>
            <a:ext cx="4589560" cy="4071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Narrow"/>
              </a:rPr>
              <a:t>Implications for Managers </a:t>
            </a:r>
            <a:r>
              <a:rPr lang="en-US" sz="2000" b="0" dirty="0" smtClean="0">
                <a:cs typeface="Arial Narrow"/>
              </a:rPr>
              <a:t>(1 of 2)</a:t>
            </a:r>
            <a:endParaRPr lang="en-US" sz="2000" b="0" dirty="0"/>
          </a:p>
        </p:txBody>
      </p:sp>
      <p:sp>
        <p:nvSpPr>
          <p:cNvPr id="3" name="Content Placeholder 2"/>
          <p:cNvSpPr>
            <a:spLocks noGrp="1"/>
          </p:cNvSpPr>
          <p:nvPr>
            <p:ph idx="1"/>
          </p:nvPr>
        </p:nvSpPr>
        <p:spPr>
          <a:xfrm>
            <a:off x="457200" y="1600201"/>
            <a:ext cx="8001000" cy="2590800"/>
          </a:xfrm>
        </p:spPr>
        <p:txBody>
          <a:bodyPr/>
          <a:lstStyle/>
          <a:p>
            <a:r>
              <a:rPr lang="en-US" sz="2400" dirty="0" smtClean="0"/>
              <a:t>Make sure extrinsic rewards for employees are not viewed as coercive, but instead provide information about competence and relatedness.</a:t>
            </a:r>
          </a:p>
          <a:p>
            <a:r>
              <a:rPr lang="en-US" sz="2400" dirty="0" smtClean="0"/>
              <a:t>Consider goal-setting theory, as clear and difficult goals often lead to higher levels of employee productivity.</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Narrow"/>
              </a:rPr>
              <a:t>Implications for </a:t>
            </a:r>
            <a:r>
              <a:rPr lang="en-US" smtClean="0">
                <a:cs typeface="Arial Narrow"/>
              </a:rPr>
              <a:t>Managers </a:t>
            </a:r>
            <a:r>
              <a:rPr lang="en-US" sz="2000" b="0" smtClean="0">
                <a:cs typeface="Arial Narrow"/>
              </a:rPr>
              <a:t>(2 </a:t>
            </a:r>
            <a:r>
              <a:rPr lang="en-US" sz="2000" b="0" dirty="0">
                <a:cs typeface="Arial Narrow"/>
              </a:rPr>
              <a:t>of 2)</a:t>
            </a:r>
            <a:endParaRPr lang="en-US" sz="2000" dirty="0"/>
          </a:p>
        </p:txBody>
      </p:sp>
      <p:sp>
        <p:nvSpPr>
          <p:cNvPr id="3" name="Content Placeholder 2"/>
          <p:cNvSpPr>
            <a:spLocks noGrp="1"/>
          </p:cNvSpPr>
          <p:nvPr>
            <p:ph idx="1"/>
          </p:nvPr>
        </p:nvSpPr>
        <p:spPr/>
        <p:txBody>
          <a:bodyPr/>
          <a:lstStyle/>
          <a:p>
            <a:r>
              <a:rPr lang="en-US" sz="2400" dirty="0" smtClean="0"/>
              <a:t>Consider reinforcement theory regarding quality and quantity of work, persistence of effort, absenteeism, tardiness, and accident rates.</a:t>
            </a:r>
          </a:p>
          <a:p>
            <a:r>
              <a:rPr lang="en-US" sz="2400" dirty="0" smtClean="0"/>
              <a:t>Consult equity theory to help understand productivity, satisfaction, absence, and turnover variables.</a:t>
            </a:r>
          </a:p>
          <a:p>
            <a:r>
              <a:rPr lang="en-US" sz="2400" dirty="0" smtClean="0"/>
              <a:t>Expectancy theory also offers a powerful explanation of performance variables such as employee productivity, absenteeism, and turnover.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p14="http://schemas.microsoft.com/office/powerpoint/2010/main" val="114483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dirty="0" smtClean="0"/>
              <a:t>Describe the Three Key Elements of Motivation </a:t>
            </a:r>
            <a:r>
              <a:rPr lang="en-US" sz="2000" b="0" dirty="0" smtClean="0"/>
              <a:t>(2 of 2)</a:t>
            </a:r>
            <a:endParaRPr lang="en-US" b="0" dirty="0"/>
          </a:p>
        </p:txBody>
      </p:sp>
      <p:sp>
        <p:nvSpPr>
          <p:cNvPr id="3" name="Content Placeholder 2"/>
          <p:cNvSpPr>
            <a:spLocks noGrp="1"/>
          </p:cNvSpPr>
          <p:nvPr>
            <p:ph idx="1"/>
          </p:nvPr>
        </p:nvSpPr>
        <p:spPr>
          <a:xfrm>
            <a:off x="457200" y="1600201"/>
            <a:ext cx="8229600" cy="3048000"/>
          </a:xfrm>
        </p:spPr>
        <p:txBody>
          <a:bodyPr/>
          <a:lstStyle/>
          <a:p>
            <a:pPr>
              <a:spcBef>
                <a:spcPts val="1200"/>
              </a:spcBef>
            </a:pPr>
            <a:r>
              <a:rPr lang="en-US" sz="2400" dirty="0" smtClean="0"/>
              <a:t>The three key elements of motivation are:</a:t>
            </a:r>
            <a:r>
              <a:rPr lang="en-US" sz="2400" b="1" dirty="0" smtClean="0"/>
              <a:t>	</a:t>
            </a:r>
          </a:p>
          <a:p>
            <a:pPr marL="832104" lvl="1" indent="-429768">
              <a:spcBef>
                <a:spcPts val="1200"/>
              </a:spcBef>
              <a:buFont typeface="+mj-lt"/>
              <a:buAutoNum type="arabicPeriod"/>
            </a:pPr>
            <a:r>
              <a:rPr lang="en-US" sz="2400" b="1" dirty="0" smtClean="0"/>
              <a:t>Intensity: </a:t>
            </a:r>
            <a:r>
              <a:rPr lang="en-US" sz="2400" dirty="0" smtClean="0"/>
              <a:t>concerned with how hard a person tries.</a:t>
            </a:r>
          </a:p>
          <a:p>
            <a:pPr marL="832104" lvl="1" indent="-429768">
              <a:spcBef>
                <a:spcPts val="1200"/>
              </a:spcBef>
              <a:buFont typeface="+mj-lt"/>
              <a:buAutoNum type="arabicPeriod"/>
            </a:pPr>
            <a:r>
              <a:rPr lang="en-US" sz="2400" b="1" dirty="0" smtClean="0"/>
              <a:t>Direction: </a:t>
            </a:r>
            <a:r>
              <a:rPr lang="en-US" sz="2400" dirty="0" smtClean="0"/>
              <a:t>the orientation that benefits the organization.</a:t>
            </a:r>
          </a:p>
          <a:p>
            <a:pPr marL="832104" lvl="1" indent="-429768">
              <a:spcBef>
                <a:spcPts val="1200"/>
              </a:spcBef>
              <a:buFont typeface="+mj-lt"/>
              <a:buAutoNum type="arabicPeriod"/>
            </a:pPr>
            <a:r>
              <a:rPr lang="en-US" sz="2400" b="1" dirty="0" smtClean="0"/>
              <a:t>Persistence</a:t>
            </a:r>
            <a:r>
              <a:rPr lang="en-US" sz="2400" b="1" i="1" dirty="0" smtClean="0"/>
              <a:t>:</a:t>
            </a:r>
            <a:r>
              <a:rPr lang="en-US" sz="2400" b="1" dirty="0" smtClean="0"/>
              <a:t> </a:t>
            </a:r>
            <a:r>
              <a:rPr lang="en-US" sz="2400" dirty="0" smtClean="0"/>
              <a:t>a measure of how long a person can maintain his/her effort.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477000" cy="1097280"/>
          </a:xfrm>
        </p:spPr>
        <p:txBody>
          <a:bodyPr/>
          <a:lstStyle/>
          <a:p>
            <a:r>
              <a:rPr lang="en-US" dirty="0" smtClean="0"/>
              <a:t>Compare the Early Theories of Motivation </a:t>
            </a:r>
            <a:r>
              <a:rPr lang="en-US" sz="2000" b="0" dirty="0" smtClean="0"/>
              <a:t>(1 of 7)</a:t>
            </a:r>
            <a:endParaRPr lang="en-US" b="0" dirty="0"/>
          </a:p>
        </p:txBody>
      </p:sp>
      <p:sp>
        <p:nvSpPr>
          <p:cNvPr id="3" name="Content Placeholder 2"/>
          <p:cNvSpPr>
            <a:spLocks noGrp="1"/>
          </p:cNvSpPr>
          <p:nvPr>
            <p:ph idx="1"/>
          </p:nvPr>
        </p:nvSpPr>
        <p:spPr>
          <a:xfrm>
            <a:off x="457200" y="1600201"/>
            <a:ext cx="8229600" cy="381000"/>
          </a:xfrm>
        </p:spPr>
        <p:txBody>
          <a:bodyPr/>
          <a:lstStyle/>
          <a:p>
            <a:pPr marL="0" indent="0">
              <a:buNone/>
            </a:pPr>
            <a:r>
              <a:rPr lang="en-US" sz="2200" b="1" dirty="0"/>
              <a:t>Exhibit 7-1 </a:t>
            </a:r>
            <a:r>
              <a:rPr lang="en-US" sz="2200" dirty="0"/>
              <a:t>Maslow’s Hierarchy of Needs</a:t>
            </a:r>
          </a:p>
        </p:txBody>
      </p:sp>
      <p:pic>
        <p:nvPicPr>
          <p:cNvPr id="4" name="Picture 3" descr="Exhibit 7 1, begins with physiological, followed by safety-security, social-belongingness, esteem, and self-act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62200"/>
            <a:ext cx="5979244" cy="3450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248400" cy="1097280"/>
          </a:xfrm>
        </p:spPr>
        <p:txBody>
          <a:bodyPr/>
          <a:lstStyle/>
          <a:p>
            <a:r>
              <a:rPr lang="en-US" dirty="0" smtClean="0"/>
              <a:t>Compare the Early Theories of Motivation</a:t>
            </a:r>
            <a:r>
              <a:rPr lang="en-US" b="0" dirty="0" smtClean="0"/>
              <a:t> </a:t>
            </a:r>
            <a:r>
              <a:rPr lang="en-US" sz="2000" b="0" dirty="0" smtClean="0"/>
              <a:t>(2 of 7)</a:t>
            </a:r>
            <a:endParaRPr lang="en-US" b="0" dirty="0"/>
          </a:p>
        </p:txBody>
      </p:sp>
      <p:sp>
        <p:nvSpPr>
          <p:cNvPr id="3" name="Content Placeholder 2"/>
          <p:cNvSpPr>
            <a:spLocks noGrp="1"/>
          </p:cNvSpPr>
          <p:nvPr>
            <p:ph idx="1"/>
          </p:nvPr>
        </p:nvSpPr>
        <p:spPr>
          <a:xfrm>
            <a:off x="457200" y="1600201"/>
            <a:ext cx="8077200" cy="2590800"/>
          </a:xfrm>
        </p:spPr>
        <p:txBody>
          <a:bodyPr/>
          <a:lstStyle/>
          <a:p>
            <a:r>
              <a:rPr lang="en-US" sz="2400" dirty="0" smtClean="0"/>
              <a:t>Maslow’s need theory has received wide recognition, particularly among practicing managers.</a:t>
            </a:r>
          </a:p>
          <a:p>
            <a:pPr lvl="1"/>
            <a:r>
              <a:rPr lang="en-US" sz="2400" dirty="0" smtClean="0"/>
              <a:t>It is intuitively logical and easy to understand and some research has validated it.</a:t>
            </a:r>
          </a:p>
          <a:p>
            <a:pPr lvl="1"/>
            <a:r>
              <a:rPr lang="en-US" sz="2400" dirty="0" smtClean="0"/>
              <a:t>However, most research does, especially when the theory is applied to diverse cultures.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400800" cy="1097280"/>
          </a:xfrm>
        </p:spPr>
        <p:txBody>
          <a:bodyPr/>
          <a:lstStyle/>
          <a:p>
            <a:r>
              <a:rPr lang="en-US" sz="3600" dirty="0" smtClean="0">
                <a:latin typeface="+mj-lt"/>
              </a:rPr>
              <a:t>Compare the Early Theories of Motivation </a:t>
            </a:r>
            <a:r>
              <a:rPr lang="en-US" sz="2000" b="0" dirty="0" smtClean="0">
                <a:latin typeface="+mj-lt"/>
              </a:rPr>
              <a:t>(3 of 7)</a:t>
            </a:r>
            <a:endParaRPr lang="en-US" b="0" dirty="0">
              <a:latin typeface="+mj-lt"/>
            </a:endParaRPr>
          </a:p>
        </p:txBody>
      </p:sp>
      <p:sp>
        <p:nvSpPr>
          <p:cNvPr id="5" name="Content Placeholder 4"/>
          <p:cNvSpPr>
            <a:spLocks noGrp="1"/>
          </p:cNvSpPr>
          <p:nvPr>
            <p:ph idx="1"/>
          </p:nvPr>
        </p:nvSpPr>
        <p:spPr>
          <a:xfrm>
            <a:off x="457200" y="1496470"/>
            <a:ext cx="6781800" cy="381000"/>
          </a:xfrm>
        </p:spPr>
        <p:txBody>
          <a:bodyPr/>
          <a:lstStyle/>
          <a:p>
            <a:pPr marL="0" indent="0">
              <a:buNone/>
            </a:pPr>
            <a:r>
              <a:rPr lang="en-US" sz="2200" b="1" dirty="0"/>
              <a:t>Exhibit 7-2 </a:t>
            </a:r>
            <a:r>
              <a:rPr lang="en-US" sz="2200" dirty="0"/>
              <a:t>Comparison of Satisfiers and Dissatisfiers</a:t>
            </a:r>
          </a:p>
        </p:txBody>
      </p:sp>
      <p:pic>
        <p:nvPicPr>
          <p:cNvPr id="7" name="Picture 6" descr="Exhibit 7 2, Factors characterizing 1753 events on the job that lead to extreme satisfaction are shown by percentages from 0 to 45. The factors shown on the graph with their percentages are as follows. Achievement, 40%; recognition, 30%; work itself, 25%; responsibility, 18%; advancement, 8%; growth, 6%. In a second graph, factors characterizing 1844 events on the job that lead to extreme dissatisfaction are shown with their percentages. Those factors and their percentages are as follows. Policy and administration, 37%; supervision, 17%; relationship with supervisor, 12%; work conditions, 5%; salary, 4%; relationship with peer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014679"/>
            <a:ext cx="5029200" cy="3182112"/>
          </a:xfrm>
          <a:prstGeom prst="rect">
            <a:avLst/>
          </a:prstGeom>
        </p:spPr>
      </p:pic>
      <p:sp>
        <p:nvSpPr>
          <p:cNvPr id="6" name="Content Placeholder 5"/>
          <p:cNvSpPr>
            <a:spLocks noGrp="1"/>
          </p:cNvSpPr>
          <p:nvPr>
            <p:ph idx="13"/>
          </p:nvPr>
        </p:nvSpPr>
        <p:spPr>
          <a:xfrm>
            <a:off x="457200" y="5334000"/>
            <a:ext cx="8229600" cy="990600"/>
          </a:xfrm>
        </p:spPr>
        <p:txBody>
          <a:bodyPr/>
          <a:lstStyle/>
          <a:p>
            <a:pPr marL="0" indent="0">
              <a:buNone/>
            </a:pPr>
            <a:r>
              <a:rPr lang="en-US" b="1" dirty="0"/>
              <a:t>Source</a:t>
            </a:r>
            <a:r>
              <a:rPr lang="en-US" i="1" dirty="0"/>
              <a:t>: </a:t>
            </a:r>
            <a:r>
              <a:rPr lang="en-US" dirty="0"/>
              <a:t>Based on Harvard Business Review. “Comparison of Satisfiers and Dissatisfiers.” An exhibit from One More Time: How Do </a:t>
            </a:r>
            <a:r>
              <a:rPr lang="en-US" dirty="0" smtClean="0"/>
              <a:t>You Motivate </a:t>
            </a:r>
            <a:r>
              <a:rPr lang="en-US" dirty="0"/>
              <a:t>Employees? by Frederick Herzberg, January 2003. Copyright © 2003 by the Harvard Business School Publishing Corporation. </a:t>
            </a:r>
            <a:r>
              <a:rPr lang="en-US" dirty="0" smtClean="0"/>
              <a:t>All rights </a:t>
            </a:r>
            <a:r>
              <a:rPr lang="en-US" dirty="0"/>
              <a:t>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553200" cy="1097280"/>
          </a:xfrm>
        </p:spPr>
        <p:txBody>
          <a:bodyPr/>
          <a:lstStyle/>
          <a:p>
            <a:r>
              <a:rPr lang="en-US" dirty="0" smtClean="0"/>
              <a:t>Compare the Early Theories of Motivation </a:t>
            </a:r>
            <a:r>
              <a:rPr lang="en-US" sz="2000" b="0" dirty="0" smtClean="0"/>
              <a:t>(4 of 7)</a:t>
            </a:r>
            <a:endParaRPr lang="en-US" b="0" dirty="0"/>
          </a:p>
        </p:txBody>
      </p:sp>
      <p:sp>
        <p:nvSpPr>
          <p:cNvPr id="3" name="Content Placeholder 2"/>
          <p:cNvSpPr>
            <a:spLocks noGrp="1"/>
          </p:cNvSpPr>
          <p:nvPr>
            <p:ph idx="1"/>
          </p:nvPr>
        </p:nvSpPr>
        <p:spPr>
          <a:xfrm>
            <a:off x="457200" y="1600201"/>
            <a:ext cx="8229600" cy="380999"/>
          </a:xfrm>
        </p:spPr>
        <p:txBody>
          <a:bodyPr/>
          <a:lstStyle/>
          <a:p>
            <a:pPr marL="0" indent="0">
              <a:buNone/>
            </a:pPr>
            <a:r>
              <a:rPr lang="en-US" sz="2200" b="1" dirty="0"/>
              <a:t>Exhibit 7-3 </a:t>
            </a:r>
            <a:r>
              <a:rPr lang="en-US" sz="2200" dirty="0"/>
              <a:t>Contrasting View of Satisfaction and Dissatisfaction</a:t>
            </a:r>
          </a:p>
        </p:txBody>
      </p:sp>
      <p:pic>
        <p:nvPicPr>
          <p:cNvPr id="4" name="Picture 3" descr="Exhibit 7 3, contrasts the traditional view with Herzberg’s view. The traditional view shows satisfaction on one end of the spectrum, and dissatisfaction on the other. Herzberg’s view has 2 different spectrums. The first, motivators, has satisfaction on the left end and no satisfaction on the other. The second, hygiene factors, has no dissatisfaction on the left end and dissatisfaction on the r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638" y="2268749"/>
            <a:ext cx="5024762" cy="35986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6400800" cy="1097280"/>
          </a:xfrm>
        </p:spPr>
        <p:txBody>
          <a:bodyPr/>
          <a:lstStyle/>
          <a:p>
            <a:r>
              <a:rPr lang="en-US" dirty="0" smtClean="0"/>
              <a:t>Compare the Early Theories of Motivation </a:t>
            </a:r>
            <a:r>
              <a:rPr lang="en-US" sz="2000" b="0" dirty="0" smtClean="0"/>
              <a:t>(5 of 7)</a:t>
            </a:r>
            <a:endParaRPr lang="en-US" b="0" dirty="0"/>
          </a:p>
        </p:txBody>
      </p:sp>
      <p:sp>
        <p:nvSpPr>
          <p:cNvPr id="3" name="Content Placeholder 2"/>
          <p:cNvSpPr>
            <a:spLocks noGrp="1"/>
          </p:cNvSpPr>
          <p:nvPr>
            <p:ph idx="1"/>
          </p:nvPr>
        </p:nvSpPr>
        <p:spPr>
          <a:xfrm>
            <a:off x="457200" y="1600201"/>
            <a:ext cx="8229600" cy="1828800"/>
          </a:xfrm>
        </p:spPr>
        <p:txBody>
          <a:bodyPr/>
          <a:lstStyle/>
          <a:p>
            <a:r>
              <a:rPr lang="en-US" sz="2400" dirty="0" smtClean="0"/>
              <a:t>Criticisms of Herzberg’s theory:</a:t>
            </a:r>
          </a:p>
          <a:p>
            <a:pPr lvl="1"/>
            <a:r>
              <a:rPr lang="en-US" sz="2400" dirty="0" smtClean="0"/>
              <a:t>Limited because it relies on self-reports.</a:t>
            </a:r>
          </a:p>
          <a:p>
            <a:pPr lvl="1"/>
            <a:r>
              <a:rPr lang="en-US" sz="2400" dirty="0" smtClean="0"/>
              <a:t>Reliability of methodology is questioned.</a:t>
            </a:r>
          </a:p>
          <a:p>
            <a:pPr lvl="1"/>
            <a:r>
              <a:rPr lang="en-US" sz="2400" dirty="0" smtClean="0"/>
              <a:t>No overall measure of satisfaction was utilized.</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f83373a38bf0a5f5748d8517574e13d9a3347"/>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5819</TotalTime>
  <Words>6621</Words>
  <Application>Microsoft Office PowerPoint</Application>
  <PresentationFormat>On-screen Show (4:3)</PresentationFormat>
  <Paragraphs>302</Paragraphs>
  <Slides>38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Aharoni</vt:lpstr>
      <vt:lpstr>Arial</vt:lpstr>
      <vt:lpstr>Arial Narrow</vt:lpstr>
      <vt:lpstr>Candara</vt:lpstr>
      <vt:lpstr>Lucida Sans Unicode</vt:lpstr>
      <vt:lpstr>Times New Roman</vt:lpstr>
      <vt:lpstr>Verdana</vt:lpstr>
      <vt:lpstr>Wingdings</vt:lpstr>
      <vt:lpstr>508 Lecture</vt:lpstr>
      <vt:lpstr>Organizational Behavior</vt:lpstr>
      <vt:lpstr>Learning Objectives</vt:lpstr>
      <vt:lpstr>Describe the Three Key Elements of Motivation (1 of 2)</vt:lpstr>
      <vt:lpstr>Describe the Three Key Elements of Motivation (2 of 2)</vt:lpstr>
      <vt:lpstr>Compare the Early Theories of Motivation (1 of 7)</vt:lpstr>
      <vt:lpstr>Compare the Early Theories of Motivation (2 of 7)</vt:lpstr>
      <vt:lpstr>Compare the Early Theories of Motivation (3 of 7)</vt:lpstr>
      <vt:lpstr>Compare the Early Theories of Motivation (4 of 7)</vt:lpstr>
      <vt:lpstr>Compare the Early Theories of Motivation (5 of 7)</vt:lpstr>
      <vt:lpstr>Compare the Early Theories of Motivation (6 of 7)</vt:lpstr>
      <vt:lpstr>Compare the Early Theories of Motivation (7 of 7)</vt:lpstr>
      <vt:lpstr>Self-Determination Theory vs. Goal-Setting Theory (1 of 9)</vt:lpstr>
      <vt:lpstr>Self-Determination Theory vs. Goal-Setting Theory (2 of 9)</vt:lpstr>
      <vt:lpstr>Self-Determination Theory vs. Goal-Setting Theory (3 of 9)</vt:lpstr>
      <vt:lpstr>Self-Determination Theory vs. Goal-Setting Theory (4 of 9)</vt:lpstr>
      <vt:lpstr>Self-Determination Theory vs. Goal-Setting Theory (5 of 9)</vt:lpstr>
      <vt:lpstr>Self-Determination Theory vs. Goal-Setting Theory (6 of 9)</vt:lpstr>
      <vt:lpstr>Self-Determination Theory vs. Goal-Setting Theory (7 of 9)</vt:lpstr>
      <vt:lpstr>Self-Determination Theory vs. Goal-Setting Theory (8 of 9)</vt:lpstr>
      <vt:lpstr>Self-Determination Theory vs. Goal-Setting Theory (9 of 9)</vt:lpstr>
      <vt:lpstr>Self-Efficacy, Reinforcement, Equity, and Expectancy Theory (1 of 11)</vt:lpstr>
      <vt:lpstr>Self-Efficacy, Reinforcement, Equity, and Expectancy Theory (2 of 11)</vt:lpstr>
      <vt:lpstr>Self-Efficacy, Reinforcement, Equity, and Expectancy Theory (3 of 11)</vt:lpstr>
      <vt:lpstr>Self-Efficacy, Reinforcement, Equity, and Expectancy Theory (4 of 11)</vt:lpstr>
      <vt:lpstr>Self-Efficacy, Reinforcement, Equity, and Expectancy Theory (5 of 11)</vt:lpstr>
      <vt:lpstr>Self-Efficacy, Reinforcement, Equity, and Expectancy Theory (6 of 11)</vt:lpstr>
      <vt:lpstr>Self-Efficacy, Reinforcement, Equity, and Expectancy Theory (7 of 11)</vt:lpstr>
      <vt:lpstr>Self-Efficacy, Reinforcement, Equity, and Expectancy Theory (8 of 11)</vt:lpstr>
      <vt:lpstr>Self-Efficacy, Reinforcement, Equity, and Expectancy Theory (9 of 11)</vt:lpstr>
      <vt:lpstr>Self-Efficacy, Reinforcement, Equity, and Expectancy Theory (10 of 11)</vt:lpstr>
      <vt:lpstr>Self-Efficacy, Reinforcement, Equity, and Expectancy Theory (11 of 11)</vt:lpstr>
      <vt:lpstr>Implications of Job Engagement for Management (1 of 3)</vt:lpstr>
      <vt:lpstr>Implications of Job Engagement for Management (2 of 3)</vt:lpstr>
      <vt:lpstr>Implications of Job Engagement for Management (3 of 3)</vt:lpstr>
      <vt:lpstr>Compare Contemporary Theories of Motivation</vt:lpstr>
      <vt:lpstr>Implications for Managers (1 of 2)</vt:lpstr>
      <vt:lpstr>Implications for Managers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Seventeenth Edition</dc:title>
  <dc:subject>Business</dc:subject>
  <dc:creator>Robbins/Judge</dc:creator>
  <cp:keywords>Organizational Behavior</cp:keywords>
  <cp:lastModifiedBy>P, Steepan</cp:lastModifiedBy>
  <cp:revision>988</cp:revision>
  <dcterms:created xsi:type="dcterms:W3CDTF">2014-07-14T20:04:21Z</dcterms:created>
  <dcterms:modified xsi:type="dcterms:W3CDTF">2017-07-07T14:21:49Z</dcterms:modified>
</cp:coreProperties>
</file>