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image15.jpg" ContentType="image/p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8604"/>
    <a:srgbClr val="00602B"/>
    <a:srgbClr val="0E9A2F"/>
    <a:srgbClr val="71B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28" y="96"/>
      </p:cViewPr>
      <p:guideLst>
        <p:guide orient="horz" pos="24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7415E-A190-4E67-A4F0-A64910BF239D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2974A-E6D3-48A4-88F4-2FE6772B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1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Maryann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30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Kristina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28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Maryann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39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Maryann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51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Maryann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16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Maryann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92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Kristina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341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Kristina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Kristina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16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2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11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73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8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01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Maryann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2974A-E6D3-48A4-88F4-2FE6772BD4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65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8B19EB-30AE-417D-A365-8D9E228D05DD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7DDFDD7-4F4E-4CB8-B4CE-CE077F99D8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cover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g"/><Relationship Id="rId3" Type="http://schemas.openxmlformats.org/officeDocument/2006/relationships/image" Target="../media/image35.jpg"/><Relationship Id="rId7" Type="http://schemas.openxmlformats.org/officeDocument/2006/relationships/image" Target="../media/image3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jpg"/><Relationship Id="rId11" Type="http://schemas.openxmlformats.org/officeDocument/2006/relationships/image" Target="../media/image43.jpg"/><Relationship Id="rId5" Type="http://schemas.openxmlformats.org/officeDocument/2006/relationships/image" Target="../media/image37.jpg"/><Relationship Id="rId10" Type="http://schemas.openxmlformats.org/officeDocument/2006/relationships/image" Target="../media/image42.jpg"/><Relationship Id="rId4" Type="http://schemas.openxmlformats.org/officeDocument/2006/relationships/image" Target="../media/image36.jpg"/><Relationship Id="rId9" Type="http://schemas.openxmlformats.org/officeDocument/2006/relationships/image" Target="../media/image4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4.emf"/><Relationship Id="rId4" Type="http://schemas.openxmlformats.org/officeDocument/2006/relationships/oleObject" Target="file:///C:\Users\Maryann\Documents\Education\MGMT%20489\Projects\PowperPoint\Financial%20Data%20for%20PowerPoint.xlsx!Sheet2!R1C1:R19C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jpg"/><Relationship Id="rId5" Type="http://schemas.openxmlformats.org/officeDocument/2006/relationships/image" Target="../media/image45.emf"/><Relationship Id="rId4" Type="http://schemas.openxmlformats.org/officeDocument/2006/relationships/oleObject" Target="file:///C:\Users\Maryann\Documents\Education\MGMT%20489\Projects\PowperPoint\Financial%20Data%20for%20PowerPoint.xlsx!Sheet1!R1C1:R13C5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Excel_Worksheet2.xlsx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3.xlsx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jp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Worksheet4.xlsx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7.jpg"/><Relationship Id="rId7" Type="http://schemas.microsoft.com/office/2007/relationships/hdphoto" Target="../media/hdphoto2.wdp"/><Relationship Id="rId12" Type="http://schemas.openxmlformats.org/officeDocument/2006/relationships/image" Target="../media/image2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11" Type="http://schemas.microsoft.com/office/2007/relationships/hdphoto" Target="../media/hdphoto3.wdp"/><Relationship Id="rId5" Type="http://schemas.openxmlformats.org/officeDocument/2006/relationships/image" Target="../media/image19.jpg"/><Relationship Id="rId10" Type="http://schemas.openxmlformats.org/officeDocument/2006/relationships/image" Target="../media/image23.jpeg"/><Relationship Id="rId4" Type="http://schemas.openxmlformats.org/officeDocument/2006/relationships/image" Target="../media/image18.jpg"/><Relationship Id="rId9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Apple and the iPad</a:t>
            </a:r>
            <a:r>
              <a:rPr lang="en-US" sz="4800" dirty="0" smtClean="0"/>
              <a:t>®</a:t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New Mexico Highlands University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467100"/>
            <a:ext cx="2313214" cy="129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060" y="2895600"/>
            <a:ext cx="2667000" cy="1774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1"/>
            <a:ext cx="938212" cy="93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374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&amp;</a:t>
            </a:r>
            <a:br>
              <a:rPr lang="en-US" dirty="0" smtClean="0"/>
            </a:br>
            <a:r>
              <a:rPr lang="en-US" dirty="0" smtClean="0"/>
              <a:t>Social Impact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353887"/>
            <a:ext cx="1477002" cy="898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171" y="3315786"/>
            <a:ext cx="9525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158" y="3304547"/>
            <a:ext cx="642634" cy="10238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468" y="3504575"/>
            <a:ext cx="1405532" cy="7027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230" y="3193600"/>
            <a:ext cx="1013741" cy="10137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47" y="3304547"/>
            <a:ext cx="858265" cy="9966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612" y="3671291"/>
            <a:ext cx="296465" cy="2964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671292"/>
            <a:ext cx="296465" cy="2964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924" y="3671292"/>
            <a:ext cx="296465" cy="2964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563" y="3671292"/>
            <a:ext cx="296465" cy="2964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713695"/>
            <a:ext cx="257175" cy="2571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4800" y="6343650"/>
            <a:ext cx="85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all values in million metric tons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7675" y="3671292"/>
            <a:ext cx="814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30.9               18.849                  1.545                     9.27              0.618                  0.618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1452739" y="1905000"/>
            <a:ext cx="58849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rgbClr val="71BF13"/>
                </a:solidFill>
                <a:effectLst>
                  <a:reflection blurRad="12700" stA="50000" endPos="50000" dist="5000" dir="5400000" sy="-100000" rotWithShape="0"/>
                </a:effectLst>
              </a:rPr>
              <a:t>Greenhouse gas emissions</a:t>
            </a:r>
            <a:endParaRPr lang="en-US" sz="2800" b="1" cap="all" spc="0" dirty="0">
              <a:ln w="0"/>
              <a:solidFill>
                <a:srgbClr val="71BF1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94419" y="4251903"/>
            <a:ext cx="69413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400" cap="all" dirty="0" smtClean="0">
                <a:ln w="0"/>
                <a:solidFill>
                  <a:srgbClr val="71BF13"/>
                </a:solidFill>
                <a:effectLst>
                  <a:reflection blurRad="12700" stA="50000" endPos="50000" dist="5000" dir="5400000" sy="-100000" rotWithShape="0"/>
                </a:effectLst>
              </a:rPr>
              <a:t>61%               5%                30%          2%              2%</a:t>
            </a:r>
            <a:endParaRPr lang="en-US" sz="2400" cap="all" dirty="0">
              <a:ln w="0"/>
              <a:solidFill>
                <a:srgbClr val="71BF1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0690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98717">
            <a:off x="6895650" y="3156305"/>
            <a:ext cx="21336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620000" cy="1600200"/>
          </a:xfrm>
        </p:spPr>
        <p:txBody>
          <a:bodyPr/>
          <a:lstStyle/>
          <a:p>
            <a:r>
              <a:rPr lang="en-US" dirty="0" smtClean="0"/>
              <a:t>Regulatory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Required to file reports with the Securities and Exchange Commission (SEC)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Bound by Sarbanes-Oxley Act of 2002 (SOX) standards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Compliant with trade agreements and embargoes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6477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0332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4571999" y="1600200"/>
            <a:ext cx="1" cy="2362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1676400" y="3952875"/>
            <a:ext cx="2895600" cy="95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1999" y="3962400"/>
            <a:ext cx="28956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3962400"/>
            <a:ext cx="0" cy="259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Structure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2438400" y="1981200"/>
            <a:ext cx="2071688" cy="20097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2000" y="1981200"/>
            <a:ext cx="2209800" cy="1981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438400" y="3962400"/>
            <a:ext cx="2133600" cy="228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0" y="3962400"/>
            <a:ext cx="2133600" cy="2276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962" y="3333749"/>
            <a:ext cx="1834075" cy="14525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24" y="1600200"/>
            <a:ext cx="160020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037" y="2714625"/>
            <a:ext cx="160020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12" y="3971925"/>
            <a:ext cx="160020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5276850"/>
            <a:ext cx="160020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74" y="5276850"/>
            <a:ext cx="160020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762" y="3990975"/>
            <a:ext cx="160020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174" y="2714625"/>
            <a:ext cx="160020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00200"/>
            <a:ext cx="160020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" name="TextBox 48"/>
          <p:cNvSpPr txBox="1"/>
          <p:nvPr/>
        </p:nvSpPr>
        <p:spPr>
          <a:xfrm>
            <a:off x="3905634" y="4610100"/>
            <a:ext cx="1351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Tim Cook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91785" y="160020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Peter </a:t>
            </a:r>
            <a:r>
              <a:rPr lang="en-US" sz="1400" dirty="0" smtClean="0">
                <a:solidFill>
                  <a:srgbClr val="002060"/>
                </a:solidFill>
              </a:rPr>
              <a:t>Oppenheimer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Chief Financial Officer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46337" y="2917448"/>
            <a:ext cx="1204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Jeff </a:t>
            </a:r>
            <a:r>
              <a:rPr lang="en-US" sz="1400" dirty="0" smtClean="0">
                <a:solidFill>
                  <a:srgbClr val="002060"/>
                </a:solidFill>
              </a:rPr>
              <a:t>Williams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Operations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60178" y="4348490"/>
            <a:ext cx="1503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Eddy </a:t>
            </a:r>
            <a:r>
              <a:rPr lang="en-US" sz="1400" dirty="0" smtClean="0">
                <a:solidFill>
                  <a:srgbClr val="002060"/>
                </a:solidFill>
              </a:rPr>
              <a:t>Cue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Software Service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01411" y="6229350"/>
            <a:ext cx="2008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Dan </a:t>
            </a:r>
            <a:r>
              <a:rPr lang="en-US" sz="1400" dirty="0" smtClean="0">
                <a:solidFill>
                  <a:srgbClr val="002060"/>
                </a:solidFill>
              </a:rPr>
              <a:t>Riccio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Hardware Engineering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76400" y="6172200"/>
            <a:ext cx="1901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Graig </a:t>
            </a:r>
            <a:r>
              <a:rPr lang="en-US" sz="1400" dirty="0" smtClean="0">
                <a:solidFill>
                  <a:srgbClr val="002060"/>
                </a:solidFill>
              </a:rPr>
              <a:t>Federighi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Software Engineering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9796" y="4348490"/>
            <a:ext cx="1956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Philip </a:t>
            </a:r>
            <a:r>
              <a:rPr lang="en-US" sz="1400" dirty="0" smtClean="0">
                <a:solidFill>
                  <a:srgbClr val="002060"/>
                </a:solidFill>
              </a:rPr>
              <a:t>Schiller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Worldwide Marketing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4667" y="2926973"/>
            <a:ext cx="1183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Jonathan </a:t>
            </a:r>
            <a:r>
              <a:rPr lang="en-US" sz="1400" dirty="0" smtClean="0">
                <a:solidFill>
                  <a:srgbClr val="002060"/>
                </a:solidFill>
              </a:rPr>
              <a:t>Ive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Design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22122" y="1600200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Bruce </a:t>
            </a:r>
            <a:r>
              <a:rPr lang="en-US" sz="1400" dirty="0" smtClean="0">
                <a:solidFill>
                  <a:srgbClr val="002060"/>
                </a:solidFill>
              </a:rPr>
              <a:t>Sewell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General Counsel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334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81600" y="1600201"/>
            <a:ext cx="3048000" cy="36576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Bill Campbell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Andrea Jung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Millard Drexler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Ronald D. Sugar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371600" y="1600200"/>
            <a:ext cx="3035808" cy="36576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Tim Cook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Arthur D. Levinson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Albert Gore Jr.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Robert A. </a:t>
            </a:r>
            <a:r>
              <a:rPr lang="en-US" dirty="0" smtClean="0">
                <a:solidFill>
                  <a:srgbClr val="002060"/>
                </a:solidFill>
              </a:rPr>
              <a:t>Iger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0108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Statements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392779"/>
              </p:ext>
            </p:extLst>
          </p:nvPr>
        </p:nvGraphicFramePr>
        <p:xfrm>
          <a:off x="888206" y="1484876"/>
          <a:ext cx="7367588" cy="4955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Worksheet" r:id="rId4" imgW="8639122" imgH="5810130" progId="Excel.Sheet.12">
                  <p:link updateAutomatic="1"/>
                </p:oleObj>
              </mc:Choice>
              <mc:Fallback>
                <p:oleObj name="Worksheet" r:id="rId4" imgW="8639122" imgH="581013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88206" y="1484876"/>
                        <a:ext cx="7367588" cy="4955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562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Performance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80822"/>
              </p:ext>
            </p:extLst>
          </p:nvPr>
        </p:nvGraphicFramePr>
        <p:xfrm>
          <a:off x="1143000" y="1628775"/>
          <a:ext cx="685800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Worksheet" r:id="rId4" imgW="6858135" imgH="3600450" progId="Excel.Sheet.12">
                  <p:link updateAutomatic="1"/>
                </p:oleObj>
              </mc:Choice>
              <mc:Fallback>
                <p:oleObj name="Worksheet" r:id="rId4" imgW="6858135" imgH="3600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1628775"/>
                        <a:ext cx="6858000" cy="360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858809"/>
            <a:ext cx="1828800" cy="1574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66918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4114800" cy="22764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602B"/>
                </a:solidFill>
              </a:rPr>
              <a:t>Strengths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00602B"/>
                </a:solidFill>
              </a:rPr>
              <a:t>Brand loyalty Innovative technology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00602B"/>
                </a:solidFill>
              </a:rPr>
              <a:t>Low manufacturing costs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00602B"/>
                </a:solidFill>
              </a:rPr>
              <a:t>Environmental policies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00602B"/>
                </a:solidFill>
              </a:rPr>
              <a:t>Strong financial position</a:t>
            </a:r>
            <a:endParaRPr lang="en-US" sz="1800" dirty="0">
              <a:solidFill>
                <a:srgbClr val="00602B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9725"/>
            <a:ext cx="4114800" cy="227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Weaknesses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C00000"/>
                </a:solidFill>
              </a:rPr>
              <a:t>Market share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C00000"/>
                </a:solidFill>
              </a:rPr>
              <a:t>Marketing strategy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C00000"/>
                </a:solidFill>
              </a:rPr>
              <a:t>Technology compatibility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962400"/>
            <a:ext cx="41148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70C0"/>
                </a:solidFill>
              </a:rPr>
              <a:t>Opportunities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0070C0"/>
                </a:solidFill>
              </a:rPr>
              <a:t>Increase market share</a:t>
            </a:r>
            <a:endParaRPr lang="en-US" sz="18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0070C0"/>
                </a:solidFill>
              </a:rPr>
              <a:t>Innovation leader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3962400"/>
            <a:ext cx="41148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DE8604"/>
                </a:solidFill>
              </a:rPr>
              <a:t>Threats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DE8604"/>
                </a:solidFill>
              </a:rPr>
              <a:t>Market competition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609725"/>
            <a:ext cx="4038600" cy="22764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0" y="1609725"/>
            <a:ext cx="4114800" cy="22764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3971925"/>
            <a:ext cx="4038600" cy="2276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3971925"/>
            <a:ext cx="4114800" cy="2276475"/>
          </a:xfrm>
          <a:prstGeom prst="rect">
            <a:avLst/>
          </a:prstGeom>
          <a:noFill/>
          <a:ln>
            <a:solidFill>
              <a:srgbClr val="DE86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41454" y="1609725"/>
            <a:ext cx="6543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31550" cmpd="sng">
                  <a:solidFill>
                    <a:srgbClr val="00602B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n-US" sz="6000" b="1" cap="none" spc="0" dirty="0">
              <a:ln w="31550" cmpd="sng">
                <a:solidFill>
                  <a:srgbClr val="00602B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32692" y="1609724"/>
            <a:ext cx="9541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endParaRPr lang="en-US" sz="60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9932" y="3971925"/>
            <a:ext cx="8258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n-US" sz="60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79647" y="3971925"/>
            <a:ext cx="69762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31550" cmpd="sng">
                  <a:solidFill>
                    <a:srgbClr val="DE860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n-US" sz="6000" b="1" cap="none" spc="0" dirty="0">
              <a:ln w="31550" cmpd="sng">
                <a:solidFill>
                  <a:srgbClr val="DE8604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68355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&amp;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Focus on developing new models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Investments into research and development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Modifications to market strategy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Ethical leadership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971800"/>
            <a:ext cx="2553510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5867400" y="6172200"/>
            <a:ext cx="25535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2/24/55 – 10/5/11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747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Apple is committed to bringing the best personal computing experience to students, creative professionals and consumers around the world through its innovative hardware, software and Internet offerings.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808434"/>
            <a:ext cx="1232502" cy="1317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3048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249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393787"/>
              </p:ext>
            </p:extLst>
          </p:nvPr>
        </p:nvGraphicFramePr>
        <p:xfrm>
          <a:off x="1330325" y="2036763"/>
          <a:ext cx="6481763" cy="365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Worksheet" r:id="rId5" imgW="4819712" imgH="2714580" progId="Excel.Sheet.12">
                  <p:embed/>
                </p:oleObj>
              </mc:Choice>
              <mc:Fallback>
                <p:oleObj name="Worksheet" r:id="rId5" imgW="4819712" imgH="27145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0325" y="2036763"/>
                        <a:ext cx="6481763" cy="365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90988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3810000"/>
            <a:ext cx="83058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IBIS Industry Report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8321040" cy="2133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United States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Macro-environment</a:t>
            </a:r>
          </a:p>
          <a:p>
            <a:pPr marL="0" indent="0" algn="ctr">
              <a:buNone/>
            </a:pPr>
            <a:endParaRPr lang="en-US" sz="1200" dirty="0" smtClean="0">
              <a:solidFill>
                <a:srgbClr val="002060"/>
              </a:solidFill>
            </a:endParaRPr>
          </a:p>
          <a:p>
            <a:pPr algn="ctr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</a:rPr>
              <a:t>Gross Domestic Product  15.68 trillion</a:t>
            </a:r>
          </a:p>
          <a:p>
            <a:pPr algn="ctr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</a:rPr>
              <a:t>Growth Rate                                    2.8</a:t>
            </a:r>
          </a:p>
          <a:p>
            <a:pPr algn="ctr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</a:rPr>
              <a:t>Inflation Rate                                  1.51</a:t>
            </a:r>
          </a:p>
          <a:p>
            <a:pPr algn="ctr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</a:rPr>
              <a:t>Unemployment Rate                    7.3%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710269"/>
              </p:ext>
            </p:extLst>
          </p:nvPr>
        </p:nvGraphicFramePr>
        <p:xfrm>
          <a:off x="914400" y="4343400"/>
          <a:ext cx="7362825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Worksheet" r:id="rId5" imgW="7362743" imgH="1781190" progId="Excel.Sheet.12">
                  <p:embed/>
                </p:oleObj>
              </mc:Choice>
              <mc:Fallback>
                <p:oleObj name="Worksheet" r:id="rId5" imgW="7362743" imgH="17811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4343400"/>
                        <a:ext cx="7362825" cy="181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27887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227832"/>
              </p:ext>
            </p:extLst>
          </p:nvPr>
        </p:nvGraphicFramePr>
        <p:xfrm>
          <a:off x="914400" y="2133600"/>
          <a:ext cx="7324725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Worksheet" r:id="rId5" imgW="7324655" imgH="3600450" progId="Excel.Sheet.12">
                  <p:embed/>
                </p:oleObj>
              </mc:Choice>
              <mc:Fallback>
                <p:oleObj name="Worksheet" r:id="rId5" imgW="7324655" imgH="3600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2133600"/>
                        <a:ext cx="7324725" cy="360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733800" y="1525458"/>
            <a:ext cx="1683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Prices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4598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628320"/>
              </p:ext>
            </p:extLst>
          </p:nvPr>
        </p:nvGraphicFramePr>
        <p:xfrm>
          <a:off x="533400" y="2362200"/>
          <a:ext cx="81153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Worksheet" r:id="rId5" imgW="8115334" imgH="2248020" progId="Excel.Sheet.12">
                  <p:embed/>
                </p:oleObj>
              </mc:Choice>
              <mc:Fallback>
                <p:oleObj name="Worksheet" r:id="rId5" imgW="8115334" imgH="22480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2362200"/>
                        <a:ext cx="8115300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743200" y="1524000"/>
            <a:ext cx="37248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specifications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128" y="4819117"/>
            <a:ext cx="5143795" cy="139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045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733" y="228600"/>
            <a:ext cx="1761317" cy="20574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Apple relies on brand loyalty</a:t>
            </a:r>
          </a:p>
          <a:p>
            <a:pPr marL="0" indent="0">
              <a:buClr>
                <a:srgbClr val="002060"/>
              </a:buClr>
              <a:buNone/>
            </a:pPr>
            <a:endParaRPr lang="en-US" sz="12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Media publicity is a form of advertising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Celebrity appeal and product placement in movies and television shows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8570"/>
            <a:ext cx="1771650" cy="130492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733800"/>
            <a:ext cx="2314575" cy="241272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012920"/>
            <a:ext cx="3616271" cy="21336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7316928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688684"/>
            <a:ext cx="1733333" cy="188571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&amp;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05000" y="3657601"/>
            <a:ext cx="6781800" cy="2057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Apple’s innovation is embodied in its Intellectual Property, including Patents, Trademarks, and </a:t>
            </a:r>
            <a:r>
              <a:rPr lang="en-US" dirty="0" smtClean="0">
                <a:solidFill>
                  <a:srgbClr val="002060"/>
                </a:solidFill>
              </a:rPr>
              <a:t>Copyrights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Protects intellectual property aggressively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905652" y="1600200"/>
            <a:ext cx="6781147" cy="1905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Apple’s current R&amp;D is secretive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Rumors of an iPad 6 in development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2013 R&amp;D budget was $4,475,000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99516" y="1600200"/>
            <a:ext cx="4041648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9613130">
            <a:off x="80806" y="4277598"/>
            <a:ext cx="22012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Intellectual</a:t>
            </a: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property</a:t>
            </a:r>
          </a:p>
        </p:txBody>
      </p:sp>
      <p:sp>
        <p:nvSpPr>
          <p:cNvPr id="7" name="Rectangle 6"/>
          <p:cNvSpPr/>
          <p:nvPr/>
        </p:nvSpPr>
        <p:spPr>
          <a:xfrm rot="19613130">
            <a:off x="467244" y="2158541"/>
            <a:ext cx="17331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Current</a:t>
            </a:r>
          </a:p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R&amp;d</a:t>
            </a:r>
            <a:endParaRPr lang="en-U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2768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676525"/>
            <a:ext cx="2638425" cy="154883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56613"/>
            <a:ext cx="2238375" cy="16766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56503"/>
            <a:ext cx="1819275" cy="19621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2607755"/>
            <a:ext cx="1905000" cy="1617607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399" y="4449516"/>
            <a:ext cx="1990725" cy="19907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7" y="4524375"/>
            <a:ext cx="1714500" cy="1714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37" y="4667250"/>
            <a:ext cx="1615162" cy="1676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334" y="4553196"/>
            <a:ext cx="1685679" cy="168567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062037" y="6051262"/>
            <a:ext cx="70532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customers</a:t>
            </a:r>
            <a:endParaRPr lang="en-US" sz="2800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100" y="5362819"/>
            <a:ext cx="7463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Governments    Schools        Families       Businesses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304800" y="1771703"/>
            <a:ext cx="30412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management</a:t>
            </a:r>
            <a:endParaRPr lang="en-US" sz="2800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29013" y="1800407"/>
            <a:ext cx="22028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investors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0" y="2892290"/>
            <a:ext cx="2438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employees</a:t>
            </a:r>
            <a:endParaRPr lang="en-US" sz="2800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58872" y="2927723"/>
            <a:ext cx="20746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suppliers</a:t>
            </a:r>
            <a:endParaRPr lang="en-US" sz="2800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47642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</TotalTime>
  <Words>361</Words>
  <Application>Microsoft Office PowerPoint</Application>
  <PresentationFormat>On-screen Show (4:3)</PresentationFormat>
  <Paragraphs>154</Paragraphs>
  <Slides>17</Slides>
  <Notes>17</Notes>
  <HiddenSlides>0</HiddenSlides>
  <MMClips>0</MMClips>
  <ScaleCrop>false</ScaleCrop>
  <HeadingPairs>
    <vt:vector size="10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Palatino Linotype</vt:lpstr>
      <vt:lpstr>Wingdings</vt:lpstr>
      <vt:lpstr>Executive</vt:lpstr>
      <vt:lpstr>C:\Users\Maryann\Documents\Education\MGMT 489\Projects\PowperPoint\Financial Data for PowerPoint.xlsx!Sheet2!R1C1:R19C6</vt:lpstr>
      <vt:lpstr>C:\Users\Maryann\Documents\Education\MGMT 489\Projects\PowperPoint\Financial Data for PowerPoint.xlsx!Sheet1!R1C1:R13C5</vt:lpstr>
      <vt:lpstr>Worksheet</vt:lpstr>
      <vt:lpstr>Apple and the iPad® </vt:lpstr>
      <vt:lpstr>Mission</vt:lpstr>
      <vt:lpstr>History</vt:lpstr>
      <vt:lpstr>Market Analysis</vt:lpstr>
      <vt:lpstr>Product</vt:lpstr>
      <vt:lpstr>Product</vt:lpstr>
      <vt:lpstr>Marketing</vt:lpstr>
      <vt:lpstr>Research &amp; Development</vt:lpstr>
      <vt:lpstr>Stakeholders</vt:lpstr>
      <vt:lpstr>Environmental &amp; Social Impact</vt:lpstr>
      <vt:lpstr>Regulatory Compliance</vt:lpstr>
      <vt:lpstr>Corporate Structure</vt:lpstr>
      <vt:lpstr>Board of Directors</vt:lpstr>
      <vt:lpstr>Financial Statements</vt:lpstr>
      <vt:lpstr>Financial Performance</vt:lpstr>
      <vt:lpstr>SWOT Analysis</vt:lpstr>
      <vt:lpstr>Objectives &amp; Strategies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</dc:creator>
  <cp:lastModifiedBy>Ortiz, Luis</cp:lastModifiedBy>
  <cp:revision>59</cp:revision>
  <dcterms:created xsi:type="dcterms:W3CDTF">2013-12-04T21:39:23Z</dcterms:created>
  <dcterms:modified xsi:type="dcterms:W3CDTF">2014-10-22T19:18:07Z</dcterms:modified>
</cp:coreProperties>
</file>