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BA5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5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1457C5-FD3F-47E8-AC8C-ED9ACCD1A1F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427272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457C5-FD3F-47E8-AC8C-ED9ACCD1A1F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1496182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457C5-FD3F-47E8-AC8C-ED9ACCD1A1F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5322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457C5-FD3F-47E8-AC8C-ED9ACCD1A1F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152314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457C5-FD3F-47E8-AC8C-ED9ACCD1A1F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151394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1457C5-FD3F-47E8-AC8C-ED9ACCD1A1FA}"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308099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1457C5-FD3F-47E8-AC8C-ED9ACCD1A1FA}"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93988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1457C5-FD3F-47E8-AC8C-ED9ACCD1A1FA}"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222438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457C5-FD3F-47E8-AC8C-ED9ACCD1A1FA}"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399186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457C5-FD3F-47E8-AC8C-ED9ACCD1A1FA}"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97686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457C5-FD3F-47E8-AC8C-ED9ACCD1A1FA}"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52FDC-A161-42FC-B8BB-6DCDF2471704}" type="slidenum">
              <a:rPr lang="en-US" smtClean="0"/>
              <a:t>‹#›</a:t>
            </a:fld>
            <a:endParaRPr lang="en-US"/>
          </a:p>
        </p:txBody>
      </p:sp>
    </p:spTree>
    <p:extLst>
      <p:ext uri="{BB962C8B-B14F-4D97-AF65-F5344CB8AC3E}">
        <p14:creationId xmlns:p14="http://schemas.microsoft.com/office/powerpoint/2010/main" val="2214272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19000">
              <a:srgbClr val="7D8496"/>
            </a:gs>
            <a:gs pos="47000">
              <a:srgbClr val="E6E6E6"/>
            </a:gs>
            <a:gs pos="98000">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457C5-FD3F-47E8-AC8C-ED9ACCD1A1FA}" type="datetimeFigureOut">
              <a:rPr lang="en-US" smtClean="0"/>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52FDC-A161-42FC-B8BB-6DCDF2471704}" type="slidenum">
              <a:rPr lang="en-US" smtClean="0"/>
              <a:t>‹#›</a:t>
            </a:fld>
            <a:endParaRPr lang="en-US"/>
          </a:p>
        </p:txBody>
      </p:sp>
    </p:spTree>
    <p:extLst>
      <p:ext uri="{BB962C8B-B14F-4D97-AF65-F5344CB8AC3E}">
        <p14:creationId xmlns:p14="http://schemas.microsoft.com/office/powerpoint/2010/main" val="292971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threePt" dir="t"/>
            </a:scene3d>
            <a:sp3d extrusionH="57150">
              <a:bevelT w="38100" h="38100"/>
              <a:bevelB w="69850" h="38100" prst="cross"/>
            </a:sp3d>
          </a:bodyPr>
          <a:lstStyle/>
          <a:p>
            <a:r>
              <a:rPr lang="en-US" sz="6600" b="1" spc="600" dirty="0" smtClean="0">
                <a:solidFill>
                  <a:schemeClr val="accent5">
                    <a:lumMod val="50000"/>
                  </a:schemeClr>
                </a:solidFill>
                <a:effectLst>
                  <a:glow rad="139700">
                    <a:schemeClr val="accent1">
                      <a:satMod val="175000"/>
                      <a:alpha val="40000"/>
                    </a:schemeClr>
                  </a:glow>
                  <a:outerShdw blurRad="50800" dist="38100" dir="10800000" algn="r" rotWithShape="0">
                    <a:prstClr val="black">
                      <a:alpha val="40000"/>
                    </a:prstClr>
                  </a:outerShdw>
                  <a:reflection endPos="0" dist="50800" dir="5400000" sy="-100000" algn="bl" rotWithShape="0"/>
                </a:effectLst>
                <a:latin typeface="Comic Sans MS" panose="030F0702030302020204" pitchFamily="66" charset="0"/>
              </a:rPr>
              <a:t>SMUCKERS</a:t>
            </a:r>
            <a:endParaRPr lang="en-US" sz="6600" b="1" spc="600" dirty="0">
              <a:solidFill>
                <a:schemeClr val="accent5">
                  <a:lumMod val="50000"/>
                </a:schemeClr>
              </a:solidFill>
              <a:effectLst>
                <a:glow rad="139700">
                  <a:schemeClr val="accent1">
                    <a:satMod val="175000"/>
                    <a:alpha val="40000"/>
                  </a:schemeClr>
                </a:glow>
                <a:outerShdw blurRad="50800" dist="38100" dir="10800000" algn="r" rotWithShape="0">
                  <a:prstClr val="black">
                    <a:alpha val="40000"/>
                  </a:prstClr>
                </a:outerShdw>
                <a:reflection endPos="0" dist="50800" dir="5400000" sy="-100000" algn="bl" rotWithShape="0"/>
              </a:effectLst>
              <a:latin typeface="Comic Sans MS" panose="030F0702030302020204" pitchFamily="66" charset="0"/>
            </a:endParaRPr>
          </a:p>
        </p:txBody>
      </p:sp>
      <p:sp>
        <p:nvSpPr>
          <p:cNvPr id="3" name="Subtitle 2"/>
          <p:cNvSpPr>
            <a:spLocks noGrp="1"/>
          </p:cNvSpPr>
          <p:nvPr>
            <p:ph type="subTitle" idx="1"/>
          </p:nvPr>
        </p:nvSpPr>
        <p:spPr/>
        <p:txBody>
          <a:bodyPr>
            <a:normAutofit/>
          </a:bodyPr>
          <a:lstStyle/>
          <a:p>
            <a:r>
              <a:rPr lang="en-US" sz="4400" b="1" dirty="0" smtClean="0">
                <a:effectLst>
                  <a:outerShdw blurRad="38100" dist="38100" dir="2700000" algn="tl">
                    <a:srgbClr val="000000">
                      <a:alpha val="43137"/>
                    </a:srgbClr>
                  </a:outerShdw>
                </a:effectLst>
              </a:rPr>
              <a:t>Strategic Plan</a:t>
            </a:r>
          </a:p>
          <a:p>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872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chemeClr val="accent1"/>
                  </a:solidFill>
                </a:ln>
                <a:solidFill>
                  <a:srgbClr val="9933FF"/>
                </a:solidFill>
              </a:rPr>
              <a:t>EXTERNAL ANALYSIS</a:t>
            </a:r>
            <a:endParaRPr lang="en-US" dirty="0">
              <a:solidFill>
                <a:srgbClr val="9933FF"/>
              </a:solidFill>
            </a:endParaRPr>
          </a:p>
        </p:txBody>
      </p:sp>
      <p:sp>
        <p:nvSpPr>
          <p:cNvPr id="3" name="Content Placeholder 2"/>
          <p:cNvSpPr>
            <a:spLocks noGrp="1"/>
          </p:cNvSpPr>
          <p:nvPr>
            <p:ph idx="1"/>
          </p:nvPr>
        </p:nvSpPr>
        <p:spPr/>
        <p:txBody>
          <a:bodyPr/>
          <a:lstStyle/>
          <a:p>
            <a:pPr lvl="0"/>
            <a:r>
              <a:rPr lang="en-US" dirty="0"/>
              <a:t>Threats</a:t>
            </a:r>
            <a:endParaRPr lang="en-US" sz="2800" dirty="0"/>
          </a:p>
          <a:p>
            <a:pPr lvl="1"/>
            <a:r>
              <a:rPr lang="en-US" dirty="0"/>
              <a:t>Competitors’</a:t>
            </a:r>
            <a:endParaRPr lang="en-US" sz="2400" dirty="0"/>
          </a:p>
          <a:p>
            <a:pPr lvl="1"/>
            <a:r>
              <a:rPr lang="en-US" dirty="0"/>
              <a:t>Increase prices from growers which lead to less fruit in the products</a:t>
            </a:r>
            <a:endParaRPr lang="en-US" sz="2400" dirty="0"/>
          </a:p>
          <a:p>
            <a:pPr lvl="1"/>
            <a:r>
              <a:rPr lang="en-US" dirty="0"/>
              <a:t>Increase prices: coffee, peanut butter…</a:t>
            </a:r>
            <a:r>
              <a:rPr lang="en-US" dirty="0" err="1"/>
              <a:t>ect</a:t>
            </a:r>
            <a:endParaRPr lang="en-US" sz="2400" dirty="0"/>
          </a:p>
          <a:p>
            <a:pPr lvl="1"/>
            <a:r>
              <a:rPr lang="en-US" dirty="0"/>
              <a:t>Substitute spreads such as butter and cream </a:t>
            </a:r>
            <a:r>
              <a:rPr lang="en-US" dirty="0" smtClean="0"/>
              <a:t>cheese</a:t>
            </a:r>
            <a:endParaRPr lang="en-US" sz="2400" dirty="0"/>
          </a:p>
        </p:txBody>
      </p:sp>
    </p:spTree>
    <p:extLst>
      <p:ext uri="{BB962C8B-B14F-4D97-AF65-F5344CB8AC3E}">
        <p14:creationId xmlns:p14="http://schemas.microsoft.com/office/powerpoint/2010/main" val="303986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prst="relaxedInset"/>
              <a:bevelB w="38100" h="38100" prst="slope"/>
            </a:sp3d>
          </a:bodyPr>
          <a:lstStyle/>
          <a:p>
            <a:r>
              <a:rPr lang="en-US" b="1" dirty="0" smtClean="0">
                <a:solidFill>
                  <a:schemeClr val="bg2">
                    <a:lumMod val="25000"/>
                  </a:schemeClr>
                </a:solidFill>
                <a:effectLst>
                  <a:outerShdw blurRad="50800" dist="38100" dir="18900000" algn="bl" rotWithShape="0">
                    <a:prstClr val="black">
                      <a:alpha val="40000"/>
                    </a:prstClr>
                  </a:outerShdw>
                </a:effectLst>
              </a:rPr>
              <a:t>EXECUTIVE SUMMARY</a:t>
            </a:r>
            <a:endParaRPr lang="en-US" b="1" dirty="0">
              <a:solidFill>
                <a:schemeClr val="bg2">
                  <a:lumMod val="25000"/>
                </a:schemeClr>
              </a:solidFill>
              <a:effectLst>
                <a:outerShdw blurRad="50800" dist="38100" dir="18900000" algn="bl" rotWithShape="0">
                  <a:prstClr val="black">
                    <a:alpha val="40000"/>
                  </a:prstClr>
                </a:outerShdw>
              </a:effectLst>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	Smuckers </a:t>
            </a:r>
            <a:r>
              <a:rPr lang="en-US" dirty="0"/>
              <a:t>started from the fruit of Johnny Appleseed’s trees, Jerome Monroe Smuckers was the resident in Orrville, Ohio. From the last 115 years </a:t>
            </a:r>
            <a:r>
              <a:rPr lang="en-US" dirty="0" err="1"/>
              <a:t>smuckers</a:t>
            </a:r>
            <a:r>
              <a:rPr lang="en-US" dirty="0"/>
              <a:t> have been serving to homes and restaurants. The first fruit that was pressed was cider at a mill he opened in 1897. </a:t>
            </a:r>
            <a:r>
              <a:rPr lang="en-US" i="1" dirty="0"/>
              <a:t>“Our Purpose of helping to bring families together to share memorable meals and moments”. </a:t>
            </a:r>
            <a:r>
              <a:rPr lang="en-US" dirty="0"/>
              <a:t>We follow our purpose with helping our employees. This is means more to make high quality products and inspiring our employees than financial performance. Our key to success is following these few basic steps thank you for a job well done, Listening with your full attention, looking for the good in others, and sense of humor. We follow by our employees and to room to grow. Our growth comes from our community.</a:t>
            </a:r>
          </a:p>
          <a:p>
            <a:pPr marL="0" indent="0">
              <a:buNone/>
            </a:pPr>
            <a:endParaRPr lang="en-US" dirty="0" smtClean="0"/>
          </a:p>
          <a:p>
            <a:pPr marL="0" indent="0">
              <a:buNone/>
            </a:pPr>
            <a:r>
              <a:rPr lang="en-US" dirty="0" smtClean="0"/>
              <a:t>Our </a:t>
            </a:r>
            <a:r>
              <a:rPr lang="en-US" dirty="0"/>
              <a:t>Sustainability Strategy calls for us to create a better tomorrow by focusing on:</a:t>
            </a:r>
          </a:p>
          <a:p>
            <a:pPr lvl="0"/>
            <a:r>
              <a:rPr lang="en-US" dirty="0"/>
              <a:t>Preserving our culture;</a:t>
            </a:r>
          </a:p>
          <a:p>
            <a:pPr lvl="0"/>
            <a:r>
              <a:rPr lang="en-US" dirty="0"/>
              <a:t>Ensuring our long-term </a:t>
            </a:r>
            <a:r>
              <a:rPr lang="en-US" b="1" i="1" dirty="0"/>
              <a:t>Economic</a:t>
            </a:r>
            <a:r>
              <a:rPr lang="en-US" dirty="0"/>
              <a:t> viability</a:t>
            </a:r>
          </a:p>
          <a:p>
            <a:pPr lvl="0"/>
            <a:r>
              <a:rPr lang="en-US" dirty="0"/>
              <a:t>Limiting our </a:t>
            </a:r>
            <a:r>
              <a:rPr lang="en-US" b="1" i="1" dirty="0"/>
              <a:t>Environmental</a:t>
            </a:r>
            <a:r>
              <a:rPr lang="en-US" dirty="0"/>
              <a:t> impact</a:t>
            </a:r>
          </a:p>
          <a:p>
            <a:pPr lvl="0"/>
            <a:r>
              <a:rPr lang="en-US" dirty="0"/>
              <a:t>Being </a:t>
            </a:r>
            <a:r>
              <a:rPr lang="en-US" b="1" i="1" dirty="0"/>
              <a:t>Socially</a:t>
            </a:r>
            <a:r>
              <a:rPr lang="en-US" dirty="0"/>
              <a:t> responsible</a:t>
            </a:r>
          </a:p>
          <a:p>
            <a:endParaRPr lang="en-US" dirty="0"/>
          </a:p>
        </p:txBody>
      </p:sp>
    </p:spTree>
    <p:extLst>
      <p:ext uri="{BB962C8B-B14F-4D97-AF65-F5344CB8AC3E}">
        <p14:creationId xmlns:p14="http://schemas.microsoft.com/office/powerpoint/2010/main" val="238143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sz="4000" b="1" u="sng" dirty="0" smtClean="0">
                <a:solidFill>
                  <a:schemeClr val="accent2">
                    <a:lumMod val="75000"/>
                  </a:schemeClr>
                </a:solidFill>
              </a:rPr>
              <a:t>IMPLEMENTATION </a:t>
            </a:r>
            <a:br>
              <a:rPr lang="en-US" sz="4000" b="1" u="sng" dirty="0" smtClean="0">
                <a:solidFill>
                  <a:schemeClr val="accent2">
                    <a:lumMod val="75000"/>
                  </a:schemeClr>
                </a:solidFill>
              </a:rPr>
            </a:br>
            <a:r>
              <a:rPr lang="en-US" sz="4000" b="1" u="sng" dirty="0" smtClean="0">
                <a:solidFill>
                  <a:schemeClr val="accent2">
                    <a:lumMod val="75000"/>
                  </a:schemeClr>
                </a:solidFill>
              </a:rPr>
              <a:t>of </a:t>
            </a:r>
            <a:br>
              <a:rPr lang="en-US" sz="4000" b="1" u="sng" dirty="0" smtClean="0">
                <a:solidFill>
                  <a:schemeClr val="accent2">
                    <a:lumMod val="75000"/>
                  </a:schemeClr>
                </a:solidFill>
              </a:rPr>
            </a:br>
            <a:r>
              <a:rPr lang="en-US" sz="4000" b="1" u="sng" dirty="0" smtClean="0">
                <a:solidFill>
                  <a:schemeClr val="accent2">
                    <a:lumMod val="75000"/>
                  </a:schemeClr>
                </a:solidFill>
              </a:rPr>
              <a:t>STRATEGIC PLAN</a:t>
            </a:r>
            <a:endParaRPr lang="en-US" dirty="0"/>
          </a:p>
        </p:txBody>
      </p:sp>
      <p:sp>
        <p:nvSpPr>
          <p:cNvPr id="3" name="Content Placeholder 2"/>
          <p:cNvSpPr>
            <a:spLocks noGrp="1"/>
          </p:cNvSpPr>
          <p:nvPr>
            <p:ph idx="1"/>
          </p:nvPr>
        </p:nvSpPr>
        <p:spPr>
          <a:xfrm>
            <a:off x="457200" y="2209800"/>
            <a:ext cx="8229600" cy="3916363"/>
          </a:xfrm>
        </p:spPr>
        <p:txBody>
          <a:bodyPr>
            <a:normAutofit fontScale="70000" lnSpcReduction="20000"/>
          </a:bodyPr>
          <a:lstStyle/>
          <a:p>
            <a:pPr marL="0" indent="0">
              <a:buNone/>
            </a:pPr>
            <a:r>
              <a:rPr lang="en-US" dirty="0" smtClean="0"/>
              <a:t>1</a:t>
            </a:r>
            <a:r>
              <a:rPr lang="en-US" dirty="0"/>
              <a:t>) </a:t>
            </a:r>
            <a:r>
              <a:rPr lang="en-US" b="1" dirty="0"/>
              <a:t>Marketing </a:t>
            </a:r>
            <a:r>
              <a:rPr lang="en-US" dirty="0"/>
              <a:t/>
            </a:r>
            <a:br>
              <a:rPr lang="en-US" dirty="0"/>
            </a:br>
            <a:r>
              <a:rPr lang="en-US" dirty="0"/>
              <a:t>		</a:t>
            </a:r>
          </a:p>
          <a:p>
            <a:pPr lvl="1"/>
            <a:r>
              <a:rPr lang="en-US" dirty="0"/>
              <a:t>a) Customer Engagement – Hold national taste testing promotions and allow customers to vote on the newest flavor of fruit spread. Vote using social media (Facebook and Twitter).</a:t>
            </a:r>
          </a:p>
          <a:p>
            <a:pPr marL="0" indent="0">
              <a:buNone/>
            </a:pPr>
            <a:r>
              <a:rPr lang="en-US" dirty="0"/>
              <a:t>	</a:t>
            </a:r>
          </a:p>
          <a:p>
            <a:pPr marL="0" indent="0">
              <a:buNone/>
            </a:pPr>
            <a:r>
              <a:rPr lang="en-US" dirty="0"/>
              <a:t>2) </a:t>
            </a:r>
            <a:r>
              <a:rPr lang="en-US" b="1" dirty="0"/>
              <a:t>MIS </a:t>
            </a:r>
            <a:r>
              <a:rPr lang="en-US" dirty="0"/>
              <a:t>(technology, use of new technology)</a:t>
            </a:r>
          </a:p>
          <a:p>
            <a:pPr lvl="1"/>
            <a:r>
              <a:rPr lang="en-US" dirty="0" smtClean="0"/>
              <a:t>a</a:t>
            </a:r>
            <a:r>
              <a:rPr lang="en-US" dirty="0"/>
              <a:t>) Internet – Create an online market/website where customers can invent their own flavor or make personalized fruit spreads.</a:t>
            </a:r>
          </a:p>
          <a:p>
            <a:pPr marL="0" indent="0">
              <a:buNone/>
            </a:pPr>
            <a:r>
              <a:rPr lang="en-US" dirty="0"/>
              <a:t> </a:t>
            </a:r>
          </a:p>
          <a:p>
            <a:pPr lvl="1"/>
            <a:r>
              <a:rPr lang="en-US" dirty="0"/>
              <a:t>b) Smartphone App – Create an application that both consumers and business can use for the ordering process. The app will also aid in the creation/personalization of fruit spreads. One touch ordering.</a:t>
            </a:r>
          </a:p>
          <a:p>
            <a:endParaRPr lang="en-US" dirty="0"/>
          </a:p>
        </p:txBody>
      </p:sp>
    </p:spTree>
    <p:extLst>
      <p:ext uri="{BB962C8B-B14F-4D97-AF65-F5344CB8AC3E}">
        <p14:creationId xmlns:p14="http://schemas.microsoft.com/office/powerpoint/2010/main" val="2236620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convex"/>
            </a:sp3d>
          </a:bodyPr>
          <a:lstStyle/>
          <a:p>
            <a:r>
              <a:rPr lang="en-US" sz="4800" b="1" dirty="0" smtClean="0">
                <a:solidFill>
                  <a:srgbClr val="99BA56"/>
                </a:solidFill>
                <a:effectLst>
                  <a:outerShdw blurRad="60007" dist="310007" dir="7680000" sy="30000" kx="1300200" algn="ctr" rotWithShape="0">
                    <a:schemeClr val="tx1">
                      <a:alpha val="32000"/>
                    </a:schemeClr>
                  </a:outerShdw>
                </a:effectLst>
              </a:rPr>
              <a:t>CONCLUSION</a:t>
            </a:r>
            <a:r>
              <a:rPr lang="en-US" b="1" dirty="0" smtClean="0">
                <a:solidFill>
                  <a:srgbClr val="99BA56"/>
                </a:solidFill>
                <a:effectLst>
                  <a:outerShdw blurRad="60007" dist="310007" dir="7680000" sy="30000" kx="1300200" algn="ctr" rotWithShape="0">
                    <a:schemeClr val="tx1">
                      <a:alpha val="32000"/>
                    </a:schemeClr>
                  </a:outerShdw>
                </a:effectLst>
              </a:rPr>
              <a:t> </a:t>
            </a:r>
            <a:endParaRPr lang="en-US" b="1" dirty="0">
              <a:solidFill>
                <a:srgbClr val="99BA56"/>
              </a:solidFill>
              <a:effectLst>
                <a:outerShdw blurRad="60007" dist="310007" dir="7680000" sy="30000" kx="1300200" algn="ctr" rotWithShape="0">
                  <a:schemeClr val="tx1">
                    <a:alpha val="32000"/>
                  </a:schemeClr>
                </a:outerShdw>
              </a:effectLst>
            </a:endParaRPr>
          </a:p>
        </p:txBody>
      </p:sp>
      <p:sp>
        <p:nvSpPr>
          <p:cNvPr id="3" name="Content Placeholder 2"/>
          <p:cNvSpPr>
            <a:spLocks noGrp="1"/>
          </p:cNvSpPr>
          <p:nvPr>
            <p:ph idx="1"/>
          </p:nvPr>
        </p:nvSpPr>
        <p:spPr/>
        <p:txBody>
          <a:bodyPr>
            <a:normAutofit/>
          </a:bodyPr>
          <a:lstStyle/>
          <a:p>
            <a:r>
              <a:rPr lang="en-US" dirty="0"/>
              <a:t>Where will the company be 3 years from now:</a:t>
            </a:r>
          </a:p>
          <a:p>
            <a:pPr lvl="1"/>
            <a:r>
              <a:rPr lang="en-US" sz="2400" dirty="0" smtClean="0"/>
              <a:t>Primarily </a:t>
            </a:r>
            <a:r>
              <a:rPr lang="en-US" sz="2400" dirty="0"/>
              <a:t>use USA grown produce in fruit </a:t>
            </a:r>
            <a:r>
              <a:rPr lang="en-US" sz="2400" dirty="0" smtClean="0"/>
              <a:t>spreads.</a:t>
            </a:r>
            <a:endParaRPr lang="en-US" sz="2400" dirty="0"/>
          </a:p>
          <a:p>
            <a:pPr lvl="1"/>
            <a:r>
              <a:rPr lang="en-US" sz="2400" dirty="0"/>
              <a:t>Further explore and be the front runner for organically grown produce in fruit </a:t>
            </a:r>
            <a:r>
              <a:rPr lang="en-US" sz="2400" dirty="0" smtClean="0"/>
              <a:t>spreads.</a:t>
            </a:r>
            <a:endParaRPr lang="en-US" sz="2400" dirty="0"/>
          </a:p>
          <a:p>
            <a:pPr lvl="1"/>
            <a:r>
              <a:rPr lang="en-US" sz="2400" dirty="0"/>
              <a:t>Joint ventures with compliment companies (peanut butter, bread, cream cheese) to produce products that will appeal to the global </a:t>
            </a:r>
            <a:r>
              <a:rPr lang="en-US" sz="2400" dirty="0" smtClean="0"/>
              <a:t>market.</a:t>
            </a:r>
            <a:endParaRPr lang="en-US" sz="2400" dirty="0"/>
          </a:p>
          <a:p>
            <a:endParaRPr lang="en-US" dirty="0"/>
          </a:p>
        </p:txBody>
      </p:sp>
    </p:spTree>
    <p:extLst>
      <p:ext uri="{BB962C8B-B14F-4D97-AF65-F5344CB8AC3E}">
        <p14:creationId xmlns:p14="http://schemas.microsoft.com/office/powerpoint/2010/main" val="423833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295400"/>
            <a:ext cx="6705600" cy="3970318"/>
          </a:xfrm>
          <a:prstGeom prst="rect">
            <a:avLst/>
          </a:prstGeom>
        </p:spPr>
        <p:txBody>
          <a:bodyPr wrap="square">
            <a:spAutoFit/>
          </a:bodyPr>
          <a:lstStyle/>
          <a:p>
            <a:pPr algn="ctr"/>
            <a:r>
              <a:rPr lang="en-US" sz="3600" b="1" u="sng" dirty="0" smtClean="0"/>
              <a:t>SMUCKERS STRENGTH</a:t>
            </a:r>
            <a:endParaRPr lang="en-US" sz="3600" dirty="0" smtClean="0"/>
          </a:p>
          <a:p>
            <a:pPr algn="ctr"/>
            <a:r>
              <a:rPr lang="en-US" dirty="0" smtClean="0"/>
              <a:t>One </a:t>
            </a:r>
            <a:r>
              <a:rPr lang="en-US" dirty="0"/>
              <a:t>of Smuckers greatest strength is to effectively manage their investment in human capital which has contributed to their continued success. They believe that, “every employee makes a difference.” The company compensate their employees well by offering great benefits such as: complete healthcare package, employee assistance program (EAP), disability benefits, life insurance options, 401(k) Savings plan, holiday bonus, tuition costs reimbursement, scholarship program for employees’ children, adoption assistance, paid vacation, paid holiday  and paid personal time off. The company is also committed to providing equal opportunity to all employees and applicants.  Smuckers offers variety of training; design to enable employees to move up and grow within the company.   </a:t>
            </a:r>
          </a:p>
        </p:txBody>
      </p:sp>
    </p:spTree>
    <p:extLst>
      <p:ext uri="{BB962C8B-B14F-4D97-AF65-F5344CB8AC3E}">
        <p14:creationId xmlns:p14="http://schemas.microsoft.com/office/powerpoint/2010/main" val="171942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97"/>
            <a:ext cx="8229600" cy="863097"/>
          </a:xfrm>
        </p:spPr>
        <p:txBody>
          <a:bodyPr>
            <a:normAutofit/>
          </a:bodyPr>
          <a:lstStyle/>
          <a:p>
            <a:r>
              <a:rPr lang="en-US" sz="3600" b="1" dirty="0" smtClean="0">
                <a:ln>
                  <a:solidFill>
                    <a:schemeClr val="tx1">
                      <a:alpha val="48000"/>
                    </a:schemeClr>
                  </a:solidFill>
                </a:ln>
                <a:solidFill>
                  <a:srgbClr val="FFFF66"/>
                </a:solidFill>
              </a:rPr>
              <a:t>WORKING AT SMUCKERS</a:t>
            </a:r>
            <a:endParaRPr lang="en-US" sz="3600" b="1" dirty="0">
              <a:ln>
                <a:solidFill>
                  <a:schemeClr val="tx1">
                    <a:alpha val="48000"/>
                  </a:schemeClr>
                </a:solidFill>
              </a:ln>
              <a:solidFill>
                <a:srgbClr val="FFFF66"/>
              </a:solidFill>
            </a:endParaRPr>
          </a:p>
        </p:txBody>
      </p:sp>
      <p:sp>
        <p:nvSpPr>
          <p:cNvPr id="3" name="Content Placeholder 2"/>
          <p:cNvSpPr>
            <a:spLocks noGrp="1"/>
          </p:cNvSpPr>
          <p:nvPr>
            <p:ph idx="1"/>
          </p:nvPr>
        </p:nvSpPr>
        <p:spPr>
          <a:xfrm>
            <a:off x="457200" y="685800"/>
            <a:ext cx="8229600" cy="6019800"/>
          </a:xfrm>
        </p:spPr>
        <p:txBody>
          <a:bodyPr>
            <a:noAutofit/>
          </a:bodyPr>
          <a:lstStyle/>
          <a:p>
            <a:pPr marL="0" indent="0">
              <a:buNone/>
            </a:pPr>
            <a:r>
              <a:rPr lang="en-US" sz="1300" b="1" u="sng" dirty="0"/>
              <a:t>A Career at </a:t>
            </a:r>
            <a:r>
              <a:rPr lang="en-US" sz="1300" b="1" u="sng" dirty="0" smtClean="0"/>
              <a:t>Smucker</a:t>
            </a:r>
            <a:endParaRPr lang="en-US" sz="1300" dirty="0"/>
          </a:p>
          <a:p>
            <a:r>
              <a:rPr lang="en-US" sz="1300" dirty="0" smtClean="0"/>
              <a:t>Our </a:t>
            </a:r>
            <a:r>
              <a:rPr lang="en-US" sz="1300" dirty="0"/>
              <a:t>employees are passionate about preserving and strengthening our unique culture where every employee is proud to work and makes a </a:t>
            </a:r>
            <a:r>
              <a:rPr lang="en-US" sz="1300" dirty="0" smtClean="0"/>
              <a:t>difference.</a:t>
            </a:r>
          </a:p>
          <a:p>
            <a:r>
              <a:rPr lang="en-US" sz="1300" dirty="0" smtClean="0"/>
              <a:t>Ours </a:t>
            </a:r>
            <a:r>
              <a:rPr lang="en-US" sz="1300" dirty="0"/>
              <a:t>is a simple but effective management approach that has stood the test of time, weathered complex business environments, and evolved with our business through the years.</a:t>
            </a:r>
          </a:p>
          <a:p>
            <a:r>
              <a:rPr lang="en-US" sz="1300" dirty="0"/>
              <a:t> </a:t>
            </a:r>
            <a:r>
              <a:rPr lang="en-US" sz="1300" dirty="0" smtClean="0"/>
              <a:t>This </a:t>
            </a:r>
            <a:r>
              <a:rPr lang="en-US" sz="1300" dirty="0"/>
              <a:t>management approach is rooted in our People Basic Belief. We firmly believe </a:t>
            </a:r>
            <a:r>
              <a:rPr lang="en-US" sz="1300" dirty="0" smtClean="0"/>
              <a:t>that:</a:t>
            </a:r>
          </a:p>
          <a:p>
            <a:r>
              <a:rPr lang="en-US" sz="1300" dirty="0" smtClean="0"/>
              <a:t>Every </a:t>
            </a:r>
            <a:r>
              <a:rPr lang="en-US" sz="1300" dirty="0"/>
              <a:t>employee makes a </a:t>
            </a:r>
            <a:r>
              <a:rPr lang="en-US" sz="1300" dirty="0" smtClean="0"/>
              <a:t>difference.</a:t>
            </a:r>
          </a:p>
          <a:p>
            <a:r>
              <a:rPr lang="en-US" sz="1300" dirty="0" smtClean="0"/>
              <a:t>An </a:t>
            </a:r>
            <a:r>
              <a:rPr lang="en-US" sz="1300" dirty="0"/>
              <a:t>inclusive environment and diverse organization strengthens our Company and enables every employee to reach their full </a:t>
            </a:r>
            <a:r>
              <a:rPr lang="en-US" sz="1300" dirty="0" smtClean="0"/>
              <a:t>potential.</a:t>
            </a:r>
          </a:p>
          <a:p>
            <a:r>
              <a:rPr lang="en-US" sz="1300" dirty="0" smtClean="0"/>
              <a:t>Highest </a:t>
            </a:r>
            <a:r>
              <a:rPr lang="en-US" sz="1300" dirty="0"/>
              <a:t>quality people produce the highest quality products and </a:t>
            </a:r>
            <a:r>
              <a:rPr lang="en-US" sz="1300" dirty="0" smtClean="0"/>
              <a:t>services.</a:t>
            </a:r>
          </a:p>
          <a:p>
            <a:r>
              <a:rPr lang="en-US" sz="1300" dirty="0" smtClean="0"/>
              <a:t>Highest </a:t>
            </a:r>
            <a:r>
              <a:rPr lang="en-US" sz="1300" dirty="0"/>
              <a:t>business ethics require the highest personal </a:t>
            </a:r>
            <a:r>
              <a:rPr lang="en-US" sz="1300" dirty="0" smtClean="0"/>
              <a:t>ethics.</a:t>
            </a:r>
          </a:p>
          <a:p>
            <a:r>
              <a:rPr lang="en-US" sz="1300" dirty="0" smtClean="0"/>
              <a:t>Responsible </a:t>
            </a:r>
            <a:r>
              <a:rPr lang="en-US" sz="1300" dirty="0"/>
              <a:t>people produce exceptional results.</a:t>
            </a:r>
          </a:p>
          <a:p>
            <a:r>
              <a:rPr lang="en-US" sz="1300" dirty="0"/>
              <a:t> </a:t>
            </a:r>
            <a:r>
              <a:rPr lang="en-US" sz="1300" dirty="0" smtClean="0"/>
              <a:t>Our </a:t>
            </a:r>
            <a:r>
              <a:rPr lang="en-US" sz="1300" dirty="0"/>
              <a:t>culture is sustained and brought to life every day by the people of Smucker.</a:t>
            </a:r>
          </a:p>
          <a:p>
            <a:pPr marL="0" indent="0">
              <a:buNone/>
            </a:pPr>
            <a:r>
              <a:rPr lang="en-US" sz="1300" b="1" dirty="0"/>
              <a:t> </a:t>
            </a:r>
            <a:r>
              <a:rPr lang="en-US" sz="1300" b="1" u="sng" dirty="0" smtClean="0"/>
              <a:t>Our </a:t>
            </a:r>
            <a:r>
              <a:rPr lang="en-US" sz="1300" b="1" u="sng" dirty="0"/>
              <a:t>Benefits</a:t>
            </a:r>
            <a:endParaRPr lang="en-US" sz="1300" dirty="0"/>
          </a:p>
          <a:p>
            <a:r>
              <a:rPr lang="en-US" sz="1300" dirty="0"/>
              <a:t>Personal well being is a way of life that leads to a more balanced, healthier, and happier you. It is a path shaped by daily choices and it means something different for every individual. Well being is important because it enables us to perform at our best — both at work and at home.</a:t>
            </a:r>
          </a:p>
          <a:p>
            <a:r>
              <a:rPr lang="en-US" sz="1300" dirty="0"/>
              <a:t> </a:t>
            </a:r>
          </a:p>
          <a:p>
            <a:r>
              <a:rPr lang="en-US" sz="1300" dirty="0"/>
              <a:t>Our focus as a Company is to:</a:t>
            </a:r>
          </a:p>
          <a:p>
            <a:pPr lvl="0"/>
            <a:r>
              <a:rPr lang="en-US" sz="1300" dirty="0"/>
              <a:t>Help employees and their families improve their physical, emotional, and financial well being,</a:t>
            </a:r>
          </a:p>
          <a:p>
            <a:pPr lvl="0"/>
            <a:r>
              <a:rPr lang="en-US" sz="1300" dirty="0"/>
              <a:t>Care for employees and families by providing the tools and resources to help you actively take responsibility, share in the cost, and make the best decisions regarding your personal well being, and</a:t>
            </a:r>
          </a:p>
          <a:p>
            <a:pPr lvl="0"/>
            <a:r>
              <a:rPr lang="en-US" sz="1300" dirty="0"/>
              <a:t>Provide programs and resources that are competitive, offer protection, and that respond to the changing needs of employees throughout their careers</a:t>
            </a:r>
            <a:r>
              <a:rPr lang="en-US" sz="1300" dirty="0" smtClean="0"/>
              <a:t>.</a:t>
            </a:r>
            <a:endParaRPr lang="en-US" sz="1300" dirty="0"/>
          </a:p>
          <a:p>
            <a:r>
              <a:rPr lang="en-US" sz="1300" dirty="0"/>
              <a:t>We believe in the value of investing in an overall environment of health and well being because employee performance and business performance are so closely linked</a:t>
            </a:r>
            <a:r>
              <a:rPr lang="en-US" sz="1300" dirty="0" smtClean="0"/>
              <a:t>.</a:t>
            </a:r>
            <a:endParaRPr lang="en-US" sz="1300" dirty="0"/>
          </a:p>
        </p:txBody>
      </p:sp>
    </p:spTree>
    <p:extLst>
      <p:ext uri="{BB962C8B-B14F-4D97-AF65-F5344CB8AC3E}">
        <p14:creationId xmlns:p14="http://schemas.microsoft.com/office/powerpoint/2010/main" val="244008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effectLst>
                  <a:outerShdw blurRad="50800" dist="50800" dir="5400000" algn="ctr" rotWithShape="0">
                    <a:srgbClr val="00B0F0"/>
                  </a:outerShdw>
                </a:effectLst>
              </a:rPr>
              <a:t>HEALTH &amp; WELL BEING</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marL="0" indent="0">
              <a:buNone/>
            </a:pPr>
            <a:r>
              <a:rPr lang="en-US" sz="2600" dirty="0"/>
              <a:t>Smucker provides benefit opportunities that are focused on leading healthy lifestyles and that support the long-term health and well being of our employees and their families. We offer a range of plans that include benefits such as</a:t>
            </a:r>
            <a:r>
              <a:rPr lang="en-US" sz="2600" dirty="0" smtClean="0"/>
              <a:t>:</a:t>
            </a:r>
          </a:p>
          <a:p>
            <a:pPr marL="914400" lvl="1" indent="-514350">
              <a:buFont typeface="+mj-lt"/>
              <a:buAutoNum type="arabicPeriod"/>
            </a:pPr>
            <a:r>
              <a:rPr lang="en-US" sz="1900" dirty="0" smtClean="0"/>
              <a:t>Heath </a:t>
            </a:r>
            <a:r>
              <a:rPr lang="en-US" sz="1900" dirty="0"/>
              <a:t>care (including preventive)</a:t>
            </a:r>
          </a:p>
          <a:p>
            <a:pPr marL="914400" lvl="1" indent="-514350">
              <a:buFont typeface="+mj-lt"/>
              <a:buAutoNum type="arabicPeriod"/>
            </a:pPr>
            <a:r>
              <a:rPr lang="en-US" sz="1900" dirty="0"/>
              <a:t>Prescription drug coverage</a:t>
            </a:r>
          </a:p>
          <a:p>
            <a:pPr marL="914400" lvl="1" indent="-514350">
              <a:buFont typeface="+mj-lt"/>
              <a:buAutoNum type="arabicPeriod"/>
            </a:pPr>
            <a:r>
              <a:rPr lang="en-US" sz="1900" dirty="0"/>
              <a:t>Dental and vision</a:t>
            </a:r>
          </a:p>
          <a:p>
            <a:pPr marL="914400" lvl="1" indent="-514350">
              <a:buFont typeface="+mj-lt"/>
              <a:buAutoNum type="arabicPeriod"/>
            </a:pPr>
            <a:r>
              <a:rPr lang="en-US" sz="1900" dirty="0"/>
              <a:t>Flexible Spending Account (FSA)</a:t>
            </a:r>
          </a:p>
          <a:p>
            <a:pPr marL="914400" lvl="1" indent="-514350">
              <a:buFont typeface="+mj-lt"/>
              <a:buAutoNum type="arabicPeriod"/>
            </a:pPr>
            <a:r>
              <a:rPr lang="en-US" sz="1900" dirty="0"/>
              <a:t>Employee Assistance Program (EAP)</a:t>
            </a:r>
          </a:p>
          <a:p>
            <a:pPr marL="914400" lvl="1" indent="-514350">
              <a:buFont typeface="+mj-lt"/>
              <a:buAutoNum type="arabicPeriod"/>
            </a:pPr>
            <a:r>
              <a:rPr lang="en-US" sz="1900" dirty="0"/>
              <a:t>Disability benefits</a:t>
            </a:r>
          </a:p>
          <a:p>
            <a:pPr marL="914400" lvl="1" indent="-514350">
              <a:buFont typeface="+mj-lt"/>
              <a:buAutoNum type="arabicPeriod"/>
            </a:pPr>
            <a:r>
              <a:rPr lang="en-US" sz="1900" dirty="0"/>
              <a:t>Life insurance options</a:t>
            </a:r>
          </a:p>
          <a:p>
            <a:pPr marL="0" indent="0">
              <a:buNone/>
            </a:pPr>
            <a:r>
              <a:rPr lang="en-US" sz="2600" dirty="0"/>
              <a:t>As part of our focus on well being, we emphasize the need for employees to embrace healthy life-styles. We offer a variety of on-site programs such as medical resources health fairs, annual health screenings, and wellness education opportunities. In addition, Smucker is a tobacco-free workplace. To underscore the importance of leading a healthy lifestyle, we offer a financial incentive for employees who participate in our healthy lifestyle program.</a:t>
            </a:r>
          </a:p>
          <a:p>
            <a:pPr marL="0" indent="0">
              <a:buNone/>
            </a:pPr>
            <a:endParaRPr lang="en-US" dirty="0"/>
          </a:p>
          <a:p>
            <a:endParaRPr lang="en-US" dirty="0"/>
          </a:p>
        </p:txBody>
      </p:sp>
    </p:spTree>
    <p:extLst>
      <p:ext uri="{BB962C8B-B14F-4D97-AF65-F5344CB8AC3E}">
        <p14:creationId xmlns:p14="http://schemas.microsoft.com/office/powerpoint/2010/main" val="101413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smtClean="0">
                <a:effectLst>
                  <a:outerShdw blurRad="60007" dir="2000400" sy="-30000" kx="-800400" algn="bl" rotWithShape="0">
                    <a:prstClr val="black">
                      <a:alpha val="20000"/>
                    </a:prstClr>
                  </a:outerShdw>
                </a:effectLst>
              </a:rPr>
              <a:t>FINANCIAL WELL BEING</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pPr marL="0" indent="0">
              <a:buNone/>
            </a:pPr>
            <a:r>
              <a:rPr lang="en-US" dirty="0"/>
              <a:t>We offer several benefits and resources to help employees plan for an enriched career and achieve a financially secure retirement.</a:t>
            </a:r>
          </a:p>
          <a:p>
            <a:pPr lvl="0"/>
            <a:r>
              <a:rPr lang="en-US" dirty="0"/>
              <a:t>401(k) Savings Plan, which matches 100% of your contribution up to 6% of your pay. That means you’ll receive one dollar from Smucker for every dollar you contribute, up to 6%. The match is invested in company stock.</a:t>
            </a:r>
          </a:p>
          <a:p>
            <a:pPr lvl="0"/>
            <a:r>
              <a:rPr lang="en-US" dirty="0"/>
              <a:t>Holiday bonus of 2% of your base pay.</a:t>
            </a:r>
          </a:p>
          <a:p>
            <a:pPr lvl="0"/>
            <a:r>
              <a:rPr lang="en-US" dirty="0"/>
              <a:t>Employee Stock Purchase Plan, which provides an opportunity to purchase shares of Smucker common stock.</a:t>
            </a:r>
          </a:p>
          <a:p>
            <a:pPr lvl="0"/>
            <a:r>
              <a:rPr lang="en-US" dirty="0"/>
              <a:t>Up to 100% reimbursement of tuition costs for Company-approved college courses.</a:t>
            </a:r>
          </a:p>
          <a:p>
            <a:pPr lvl="0"/>
            <a:r>
              <a:rPr lang="en-US" dirty="0"/>
              <a:t>Scholarship program for children of employees, which awards a $3,000 renewable scholarship to up to ten recipients each year.</a:t>
            </a:r>
          </a:p>
          <a:p>
            <a:pPr lvl="0"/>
            <a:r>
              <a:rPr lang="en-US" dirty="0"/>
              <a:t>Adoption assistance, which covers up to $5,000 in eligible adoption expenses.</a:t>
            </a:r>
          </a:p>
          <a:p>
            <a:pPr marL="0" indent="0">
              <a:buNone/>
            </a:pPr>
            <a:endParaRPr lang="en-US" dirty="0" smtClean="0"/>
          </a:p>
          <a:p>
            <a:pPr marL="0" indent="0">
              <a:buNone/>
            </a:pPr>
            <a:r>
              <a:rPr lang="en-US" dirty="0" smtClean="0"/>
              <a:t>Maintaining </a:t>
            </a:r>
            <a:r>
              <a:rPr lang="en-US" dirty="0"/>
              <a:t>Balance Throughout Your Career</a:t>
            </a:r>
          </a:p>
          <a:p>
            <a:pPr marL="0" indent="0">
              <a:buNone/>
            </a:pPr>
            <a:r>
              <a:rPr lang="en-US" dirty="0"/>
              <a:t> </a:t>
            </a:r>
            <a:endParaRPr lang="en-US" dirty="0" smtClean="0"/>
          </a:p>
          <a:p>
            <a:pPr marL="0" indent="0">
              <a:buNone/>
            </a:pPr>
            <a:r>
              <a:rPr lang="en-US" dirty="0" smtClean="0"/>
              <a:t>Smucker </a:t>
            </a:r>
            <a:r>
              <a:rPr lang="en-US" dirty="0"/>
              <a:t>believes in providing support to our employees to help maintain balance and quality of life throughout all stages of our careers. Our employees are offered a variety of benefits that help support work and life balance.</a:t>
            </a:r>
          </a:p>
          <a:p>
            <a:pPr marL="0" indent="0">
              <a:buNone/>
            </a:pPr>
            <a:r>
              <a:rPr lang="en-US" dirty="0"/>
              <a:t> </a:t>
            </a:r>
          </a:p>
          <a:p>
            <a:pPr marL="0" indent="0">
              <a:buNone/>
            </a:pPr>
            <a:r>
              <a:rPr lang="en-US" dirty="0"/>
              <a:t>All of our full-time employees are provided with paid vacation, holiday, and personal time benefits for time away from work for rest, relaxation, and the flexibility to care for personal needs. We also provide maternity, paternity, and adoption </a:t>
            </a:r>
            <a:r>
              <a:rPr lang="en-US" dirty="0" smtClean="0"/>
              <a:t>leave.</a:t>
            </a:r>
          </a:p>
          <a:p>
            <a:pPr marL="0" indent="0">
              <a:buNone/>
            </a:pPr>
            <a:endParaRPr lang="en-US" dirty="0"/>
          </a:p>
          <a:p>
            <a:pPr marL="0" indent="0">
              <a:buNone/>
            </a:pPr>
            <a:r>
              <a:rPr lang="en-US" dirty="0" smtClean="0"/>
              <a:t>Employee </a:t>
            </a:r>
            <a:r>
              <a:rPr lang="en-US" dirty="0"/>
              <a:t>Development — A Culture of Growth</a:t>
            </a:r>
          </a:p>
          <a:p>
            <a:pPr marL="0" indent="0">
              <a:buNone/>
            </a:pPr>
            <a:endParaRPr lang="en-US" dirty="0"/>
          </a:p>
        </p:txBody>
      </p:sp>
    </p:spTree>
    <p:extLst>
      <p:ext uri="{BB962C8B-B14F-4D97-AF65-F5344CB8AC3E}">
        <p14:creationId xmlns:p14="http://schemas.microsoft.com/office/powerpoint/2010/main" val="292298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effectLst>
                  <a:outerShdw blurRad="50800" dist="38100" dir="10800000" algn="r" rotWithShape="0">
                    <a:prstClr val="black">
                      <a:alpha val="40000"/>
                    </a:prstClr>
                  </a:outerShdw>
                </a:effectLst>
              </a:rPr>
              <a:t>WORK ENVIRONMENT</a:t>
            </a:r>
            <a:r>
              <a:rPr lang="en-US" dirty="0"/>
              <a:t/>
            </a:r>
            <a:br>
              <a:rPr lang="en-US" dirty="0"/>
            </a:br>
            <a:endParaRPr lang="en-US" dirty="0"/>
          </a:p>
        </p:txBody>
      </p:sp>
      <p:sp>
        <p:nvSpPr>
          <p:cNvPr id="3" name="Content Placeholder 2"/>
          <p:cNvSpPr>
            <a:spLocks noGrp="1"/>
          </p:cNvSpPr>
          <p:nvPr>
            <p:ph idx="1"/>
          </p:nvPr>
        </p:nvSpPr>
        <p:spPr>
          <a:xfrm>
            <a:off x="533400" y="990600"/>
            <a:ext cx="8229600" cy="5211763"/>
          </a:xfrm>
        </p:spPr>
        <p:txBody>
          <a:bodyPr>
            <a:normAutofit fontScale="47500" lnSpcReduction="20000"/>
          </a:bodyPr>
          <a:lstStyle/>
          <a:p>
            <a:pPr marL="0" indent="0">
              <a:buNone/>
            </a:pPr>
            <a:r>
              <a:rPr lang="en-US" sz="3400" dirty="0"/>
              <a:t>We seek to create a warm, welcoming environment that facilitates open communication and interaction. Our facilities provide a sense of community where people will be proud to gather, work, and learn from one another. We will achieve our vision by focusing on preserving our culture, limiting our environmental impact, and being socially responsible.</a:t>
            </a:r>
          </a:p>
          <a:p>
            <a:pPr marL="0" indent="0">
              <a:buNone/>
            </a:pPr>
            <a:r>
              <a:rPr lang="en-US" sz="3400" dirty="0"/>
              <a:t> </a:t>
            </a:r>
          </a:p>
          <a:p>
            <a:pPr marL="0" indent="0">
              <a:buNone/>
            </a:pPr>
            <a:r>
              <a:rPr lang="en-US" sz="3400" dirty="0"/>
              <a:t>At Smucker, our work environment vision is centered on the idea of facilitating communication, community, and culture. We know open and direct communication with and between our employees strengthens Relationships and our Ability to Implement. Transparent communication builds trust, and we make communication a priority with all employees and at all levels of the organization.</a:t>
            </a:r>
          </a:p>
          <a:p>
            <a:pPr marL="0" indent="0">
              <a:buNone/>
            </a:pPr>
            <a:r>
              <a:rPr lang="en-US" sz="3400" dirty="0"/>
              <a:t> </a:t>
            </a:r>
          </a:p>
          <a:p>
            <a:pPr marL="0" indent="0">
              <a:buNone/>
            </a:pPr>
            <a:r>
              <a:rPr lang="en-US" sz="3400" dirty="0"/>
              <a:t>Relationship building is further supported through day-to-day interactions and the practice of “Management by Walking Around” wherever practical. At Smucker, a face-to-face conversation is always preferable to relying solely on a report or an email.</a:t>
            </a:r>
          </a:p>
          <a:p>
            <a:pPr marL="0" indent="0">
              <a:buNone/>
            </a:pPr>
            <a:r>
              <a:rPr lang="en-US" sz="3400" dirty="0"/>
              <a:t> </a:t>
            </a:r>
          </a:p>
          <a:p>
            <a:pPr marL="0" indent="0">
              <a:buNone/>
            </a:pPr>
            <a:r>
              <a:rPr lang="en-US" sz="3400" dirty="0"/>
              <a:t>We are intentional about referring to both diversity and inclusion. We believe that an inclusive environment and diverse organization strengthens our Company and enables every employee to reach their full potential. We also believe that diversity and inclusion lead to better business results.</a:t>
            </a:r>
          </a:p>
          <a:p>
            <a:pPr marL="0" indent="0">
              <a:buNone/>
            </a:pPr>
            <a:r>
              <a:rPr lang="en-US" sz="3400" dirty="0"/>
              <a:t> </a:t>
            </a:r>
          </a:p>
          <a:p>
            <a:pPr marL="0" indent="0">
              <a:buNone/>
            </a:pPr>
            <a:r>
              <a:rPr lang="en-US" sz="3400" dirty="0"/>
              <a:t>Our approach to addressing business opportunities and challenges is inclusive and drives us to seek a wide range of perspectives and differing viewpoints. When faced with business opportunities and challenges, we encourage our organization to ask, </a:t>
            </a:r>
            <a:r>
              <a:rPr lang="en-US" sz="3400" b="1" u="sng" dirty="0"/>
              <a:t>“What do you think?”</a:t>
            </a:r>
          </a:p>
          <a:p>
            <a:pPr marL="0" indent="0">
              <a:buNone/>
            </a:pPr>
            <a:endParaRPr lang="en-US" dirty="0"/>
          </a:p>
        </p:txBody>
      </p:sp>
    </p:spTree>
    <p:extLst>
      <p:ext uri="{BB962C8B-B14F-4D97-AF65-F5344CB8AC3E}">
        <p14:creationId xmlns:p14="http://schemas.microsoft.com/office/powerpoint/2010/main" val="306137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scene3d>
              <a:camera prst="orthographicFront"/>
              <a:lightRig rig="threePt" dir="t"/>
            </a:scene3d>
            <a:sp3d extrusionH="57150">
              <a:bevelT w="38100" h="38100" prst="angle"/>
            </a:sp3d>
          </a:bodyPr>
          <a:lstStyle/>
          <a:p>
            <a:r>
              <a:rPr lang="en-US" b="1" dirty="0" smtClean="0">
                <a:ln>
                  <a:solidFill>
                    <a:schemeClr val="accent1"/>
                  </a:solidFill>
                </a:ln>
                <a:solidFill>
                  <a:schemeClr val="accent6">
                    <a:lumMod val="75000"/>
                  </a:schemeClr>
                </a:solidFill>
              </a:rPr>
              <a:t>INTERNAL ANALYSIS</a:t>
            </a:r>
            <a:endParaRPr lang="en-US" b="1" dirty="0">
              <a:ln>
                <a:solidFill>
                  <a:schemeClr val="accent1"/>
                </a:solidFill>
              </a:ln>
              <a:solidFill>
                <a:schemeClr val="accent6">
                  <a:lumMod val="75000"/>
                </a:schemeClr>
              </a:solidFill>
            </a:endParaRPr>
          </a:p>
        </p:txBody>
      </p:sp>
      <p:sp>
        <p:nvSpPr>
          <p:cNvPr id="3" name="Content Placeholder 2"/>
          <p:cNvSpPr>
            <a:spLocks noGrp="1"/>
          </p:cNvSpPr>
          <p:nvPr>
            <p:ph idx="1"/>
          </p:nvPr>
        </p:nvSpPr>
        <p:spPr/>
        <p:txBody>
          <a:bodyPr/>
          <a:lstStyle/>
          <a:p>
            <a:pPr lvl="0"/>
            <a:r>
              <a:rPr lang="en-US" dirty="0"/>
              <a:t>Strengths </a:t>
            </a:r>
            <a:endParaRPr lang="en-US" sz="2800" dirty="0"/>
          </a:p>
          <a:p>
            <a:pPr lvl="1"/>
            <a:r>
              <a:rPr lang="en-US" dirty="0"/>
              <a:t>Being the market leader in fruit </a:t>
            </a:r>
            <a:r>
              <a:rPr lang="en-US" dirty="0" smtClean="0"/>
              <a:t>jams</a:t>
            </a:r>
            <a:r>
              <a:rPr lang="en-US" sz="2400" dirty="0" smtClean="0"/>
              <a:t> </a:t>
            </a:r>
          </a:p>
          <a:p>
            <a:pPr lvl="1"/>
            <a:r>
              <a:rPr lang="en-US" dirty="0" smtClean="0"/>
              <a:t>Sold </a:t>
            </a:r>
            <a:r>
              <a:rPr lang="en-US" dirty="0"/>
              <a:t>in every grocery store</a:t>
            </a:r>
            <a:endParaRPr lang="en-US" sz="2800" dirty="0"/>
          </a:p>
          <a:p>
            <a:pPr lvl="1"/>
            <a:r>
              <a:rPr lang="en-US" dirty="0"/>
              <a:t>A well-established name</a:t>
            </a:r>
            <a:endParaRPr lang="en-US" sz="2400" dirty="0"/>
          </a:p>
          <a:p>
            <a:pPr lvl="1"/>
            <a:r>
              <a:rPr lang="en-US" dirty="0"/>
              <a:t>Employee satisfaction</a:t>
            </a:r>
            <a:endParaRPr lang="en-US" sz="2400" dirty="0"/>
          </a:p>
          <a:p>
            <a:pPr lvl="1"/>
            <a:r>
              <a:rPr lang="en-US" dirty="0"/>
              <a:t>A well develop supply chain in Restaurants </a:t>
            </a:r>
            <a:endParaRPr lang="en-US" sz="2400" dirty="0"/>
          </a:p>
          <a:p>
            <a:endParaRPr lang="en-US" dirty="0"/>
          </a:p>
        </p:txBody>
      </p:sp>
    </p:spTree>
    <p:extLst>
      <p:ext uri="{BB962C8B-B14F-4D97-AF65-F5344CB8AC3E}">
        <p14:creationId xmlns:p14="http://schemas.microsoft.com/office/powerpoint/2010/main" val="2628255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Weaknesses</a:t>
            </a:r>
            <a:endParaRPr lang="en-US" sz="2800" dirty="0"/>
          </a:p>
          <a:p>
            <a:pPr lvl="1"/>
            <a:r>
              <a:rPr lang="en-US" dirty="0"/>
              <a:t>Decline in revenue for 2 quarter by 4%</a:t>
            </a:r>
            <a:endParaRPr lang="en-US" sz="2400" dirty="0"/>
          </a:p>
          <a:p>
            <a:pPr lvl="1"/>
            <a:r>
              <a:rPr lang="en-US" dirty="0"/>
              <a:t>Weakness in volume</a:t>
            </a:r>
            <a:endParaRPr lang="en-US" sz="2400" dirty="0"/>
          </a:p>
          <a:p>
            <a:pPr lvl="1"/>
            <a:r>
              <a:rPr lang="en-US" dirty="0"/>
              <a:t>Stock shares down 10% from Octobers high of $112.92</a:t>
            </a:r>
            <a:endParaRPr lang="en-US" sz="2400" dirty="0"/>
          </a:p>
        </p:txBody>
      </p:sp>
      <p:sp>
        <p:nvSpPr>
          <p:cNvPr id="4" name="Title 3"/>
          <p:cNvSpPr>
            <a:spLocks noGrp="1"/>
          </p:cNvSpPr>
          <p:nvPr>
            <p:ph type="title"/>
          </p:nvPr>
        </p:nvSpPr>
        <p:spPr/>
        <p:txBody>
          <a:bodyPr>
            <a:scene3d>
              <a:camera prst="orthographicFront"/>
              <a:lightRig rig="threePt" dir="t"/>
            </a:scene3d>
            <a:sp3d extrusionH="57150">
              <a:bevelT w="38100" h="38100" prst="angle"/>
            </a:sp3d>
          </a:bodyPr>
          <a:lstStyle/>
          <a:p>
            <a:r>
              <a:rPr lang="en-US" b="1" dirty="0" smtClean="0">
                <a:ln>
                  <a:solidFill>
                    <a:schemeClr val="accent1"/>
                  </a:solidFill>
                </a:ln>
                <a:solidFill>
                  <a:schemeClr val="accent6">
                    <a:lumMod val="75000"/>
                  </a:schemeClr>
                </a:solidFill>
              </a:rPr>
              <a:t>INTERNAL ANALYSIS</a:t>
            </a:r>
            <a:endParaRPr lang="en-US" dirty="0"/>
          </a:p>
        </p:txBody>
      </p:sp>
    </p:spTree>
    <p:extLst>
      <p:ext uri="{BB962C8B-B14F-4D97-AF65-F5344CB8AC3E}">
        <p14:creationId xmlns:p14="http://schemas.microsoft.com/office/powerpoint/2010/main" val="152856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chemeClr val="accent1"/>
                  </a:solidFill>
                </a:ln>
                <a:solidFill>
                  <a:srgbClr val="9933FF"/>
                </a:solidFill>
              </a:rPr>
              <a:t>EXTERNAL ANALYSIS</a:t>
            </a:r>
            <a:endParaRPr lang="en-US" dirty="0">
              <a:solidFill>
                <a:srgbClr val="9933FF"/>
              </a:solidFill>
            </a:endParaRPr>
          </a:p>
        </p:txBody>
      </p:sp>
      <p:sp>
        <p:nvSpPr>
          <p:cNvPr id="3" name="Content Placeholder 2"/>
          <p:cNvSpPr>
            <a:spLocks noGrp="1"/>
          </p:cNvSpPr>
          <p:nvPr>
            <p:ph idx="1"/>
          </p:nvPr>
        </p:nvSpPr>
        <p:spPr/>
        <p:txBody>
          <a:bodyPr>
            <a:normAutofit lnSpcReduction="10000"/>
          </a:bodyPr>
          <a:lstStyle/>
          <a:p>
            <a:pPr lvl="0"/>
            <a:r>
              <a:rPr lang="en-US" dirty="0"/>
              <a:t>Opportunities </a:t>
            </a:r>
            <a:endParaRPr lang="en-US" sz="2800" dirty="0"/>
          </a:p>
          <a:p>
            <a:pPr lvl="1"/>
            <a:r>
              <a:rPr lang="en-US" dirty="0"/>
              <a:t>Co-branding with companies which use fruit filler</a:t>
            </a:r>
            <a:endParaRPr lang="en-US" sz="2400" dirty="0"/>
          </a:p>
          <a:p>
            <a:pPr lvl="1"/>
            <a:r>
              <a:rPr lang="en-US" dirty="0"/>
              <a:t>Increase in the market share of the younger consumers</a:t>
            </a:r>
            <a:endParaRPr lang="en-US" sz="2400" dirty="0"/>
          </a:p>
          <a:p>
            <a:pPr lvl="2"/>
            <a:r>
              <a:rPr lang="en-US" dirty="0"/>
              <a:t>Contracts with </a:t>
            </a:r>
            <a:r>
              <a:rPr lang="en-US" dirty="0" smtClean="0"/>
              <a:t>schools</a:t>
            </a:r>
            <a:endParaRPr lang="en-US" sz="2000" dirty="0"/>
          </a:p>
          <a:p>
            <a:pPr lvl="1"/>
            <a:r>
              <a:rPr lang="en-US" dirty="0" smtClean="0"/>
              <a:t>Offering </a:t>
            </a:r>
            <a:r>
              <a:rPr lang="en-US" dirty="0"/>
              <a:t>Sugar-free </a:t>
            </a:r>
            <a:endParaRPr lang="en-US" dirty="0" smtClean="0"/>
          </a:p>
          <a:p>
            <a:pPr lvl="1"/>
            <a:r>
              <a:rPr lang="en-US" dirty="0" smtClean="0"/>
              <a:t>Targeting baby-boomers and Health conscious people </a:t>
            </a:r>
            <a:endParaRPr lang="en-US" dirty="0"/>
          </a:p>
          <a:p>
            <a:pPr lvl="1"/>
            <a:r>
              <a:rPr lang="en-US" dirty="0"/>
              <a:t>Gluten Free </a:t>
            </a:r>
            <a:endParaRPr lang="en-US" sz="2400" dirty="0"/>
          </a:p>
          <a:p>
            <a:pPr lvl="1"/>
            <a:r>
              <a:rPr lang="en-US" dirty="0"/>
              <a:t>Organic </a:t>
            </a:r>
            <a:endParaRPr lang="en-US" sz="2400" dirty="0"/>
          </a:p>
          <a:p>
            <a:endParaRPr lang="en-US" dirty="0"/>
          </a:p>
        </p:txBody>
      </p:sp>
    </p:spTree>
    <p:extLst>
      <p:ext uri="{BB962C8B-B14F-4D97-AF65-F5344CB8AC3E}">
        <p14:creationId xmlns:p14="http://schemas.microsoft.com/office/powerpoint/2010/main" val="3368972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742</Words>
  <Application>Microsoft Office PowerPoint</Application>
  <PresentationFormat>On-screen Show (4:3)</PresentationFormat>
  <Paragraphs>107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Comic Sans MS</vt:lpstr>
      <vt:lpstr>Office Theme</vt:lpstr>
      <vt:lpstr>SMUCKERS</vt:lpstr>
      <vt:lpstr>PowerPoint Presentation</vt:lpstr>
      <vt:lpstr>WORKING AT SMUCKERS</vt:lpstr>
      <vt:lpstr>HEALTH &amp; WELL BEING </vt:lpstr>
      <vt:lpstr>FINANCIAL WELL BEING </vt:lpstr>
      <vt:lpstr>WORK ENVIRONMENT </vt:lpstr>
      <vt:lpstr>INTERNAL ANALYSIS</vt:lpstr>
      <vt:lpstr>INTERNAL ANALYSIS</vt:lpstr>
      <vt:lpstr>EXTERNAL ANALYSIS</vt:lpstr>
      <vt:lpstr>EXTERNAL ANALYSIS</vt:lpstr>
      <vt:lpstr>EXECUTIVE SUMMARY</vt:lpstr>
      <vt:lpstr>IMPLEMENTATION  of  STRATEGIC PLAN</vt:lpstr>
      <vt:lpstr>CONCLUSION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SMUCKERS</dc:title>
  <dc:creator>MM</dc:creator>
  <cp:lastModifiedBy>Ortiz, Luis</cp:lastModifiedBy>
  <cp:revision>6</cp:revision>
  <dcterms:created xsi:type="dcterms:W3CDTF">2014-03-10T03:27:32Z</dcterms:created>
  <dcterms:modified xsi:type="dcterms:W3CDTF">2014-10-22T19:51:16Z</dcterms:modified>
</cp:coreProperties>
</file>