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4F2B495-E216-4F37-8034-5A84F341E1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5D92-E427-4FEA-BF91-B0EB2C1BF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430F-A5C9-4130-894E-36E7E7419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C52D-13EA-4D06-BC7F-57F20ACB9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EED-1D8B-4683-8DAC-0D6E1ECEF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DB35-9860-44FC-BE8C-7982A8277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7E09-A6A6-4549-B8E9-ACE370ACE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668-EC8B-4AA8-A930-81EE18B0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E078-B4F9-48E3-9F83-A877601AB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A6DB-8FA4-415C-9E26-065F693D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6E0E-FAB3-4F5D-AD80-4FDB096C4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B73A6B-1F57-4F0E-8F30-1F97DAB383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900F1B-52BC-40C1-995D-5D12B6936F6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>
                <a:latin typeface="Tahoma" pitchFamily="34" charset="0"/>
              </a:rPr>
              <a:t>Essentials of Management</a:t>
            </a:r>
            <a:r>
              <a:rPr lang="en-US" sz="5400" dirty="0" smtClean="0">
                <a:latin typeface="Tahoma" pitchFamily="34" charset="0"/>
              </a:rPr>
              <a:t/>
            </a:r>
            <a:br>
              <a:rPr lang="en-US" sz="5400" dirty="0" smtClean="0">
                <a:latin typeface="Tahoma" pitchFamily="34" charset="0"/>
              </a:rPr>
            </a:br>
            <a:r>
              <a:rPr lang="en-US" sz="5400" dirty="0" smtClean="0">
                <a:latin typeface="Tahoma" pitchFamily="34" charset="0"/>
              </a:rPr>
              <a:t>Chapter </a:t>
            </a:r>
            <a:r>
              <a:rPr lang="en-US" sz="5400" dirty="0">
                <a:latin typeface="Tahoma" pitchFamily="34" charset="0"/>
              </a:rPr>
              <a:t>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>
                <a:latin typeface="Tahoma" pitchFamily="34" charset="0"/>
              </a:rPr>
              <a:t>Motivation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Tahoma" pitchFamily="34" charset="0"/>
              </a:rPr>
              <a:t>Motivation through Goal Setting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ahoma" pitchFamily="34" charset="0"/>
              </a:rPr>
              <a:t>Goal setting plays important role in most motivational programs and managerial methods of motivating employees.</a:t>
            </a:r>
          </a:p>
          <a:p>
            <a:r>
              <a:rPr lang="en-US">
                <a:latin typeface="Tahoma" pitchFamily="34" charset="0"/>
              </a:rPr>
              <a:t>Goal theory states that behavior is regulated by values and goals.</a:t>
            </a:r>
          </a:p>
          <a:p>
            <a:r>
              <a:rPr lang="en-US">
                <a:latin typeface="Tahoma" pitchFamily="34" charset="0"/>
              </a:rPr>
              <a:t>Goal is overall condition one is trying to achieve, or conscious intention to act.</a:t>
            </a:r>
          </a:p>
          <a:p>
            <a:r>
              <a:rPr lang="en-US">
                <a:latin typeface="Tahoma" pitchFamily="34" charset="0"/>
              </a:rPr>
              <a:t>Key findings about goals presented next.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>
                <a:latin typeface="Tahoma" pitchFamily="34" charset="0"/>
              </a:rPr>
              <a:t>Motivation through Goal Setting, continued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>
                <a:latin typeface="Tahoma" pitchFamily="34" charset="0"/>
              </a:rPr>
              <a:t>Specific goals lead to higher performance than do generalized goals.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ahoma" pitchFamily="34" charset="0"/>
              </a:rPr>
              <a:t>Performance generally increases in direct proportion to goal difficulty.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ahoma" pitchFamily="34" charset="0"/>
              </a:rPr>
              <a:t>For goals to improve performance, employee must accept them.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ahoma" pitchFamily="34" charset="0"/>
              </a:rPr>
              <a:t>Goals are more important when they are used to evaluate performance.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sz="3200" i="1">
                <a:latin typeface="Tahoma" pitchFamily="34" charset="0"/>
              </a:rPr>
              <a:t>Motivation through Goal Setting, continued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5"/>
            </a:pPr>
            <a:r>
              <a:rPr lang="en-US">
                <a:latin typeface="Tahoma" pitchFamily="34" charset="0"/>
              </a:rPr>
              <a:t>Goals should be linked to feedback and rewards.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5"/>
            </a:pPr>
            <a:r>
              <a:rPr lang="en-US">
                <a:latin typeface="Tahoma" pitchFamily="34" charset="0"/>
              </a:rPr>
              <a:t>Group goal setting is as important as individual goal setting. 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latin typeface="Tahoma" pitchFamily="34" charset="0"/>
              </a:rPr>
              <a:t>Pygmalion effect states that people live up to expectations set for them.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latin typeface="Tahoma" pitchFamily="34" charset="0"/>
              </a:rPr>
              <a:t>A key problem with goals is that workers might use unethical means to attain them. (Method of attainment counts.)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latin typeface="Tahoma" pitchFamily="34" charset="0"/>
              </a:rPr>
              <a:t>Positive Reinforcement and Recognition Programs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ahoma" pitchFamily="34" charset="0"/>
              </a:rPr>
              <a:t>Behavior modification changes behavior by rewarding right responses and punishing or ignoring wrong response.</a:t>
            </a:r>
          </a:p>
          <a:p>
            <a:r>
              <a:rPr lang="en-US">
                <a:latin typeface="Tahoma" pitchFamily="34" charset="0"/>
              </a:rPr>
              <a:t>Positive reinforcement increases probability that behavior will be repeated by rewarding people for right response.</a:t>
            </a:r>
          </a:p>
          <a:p>
            <a:r>
              <a:rPr lang="en-US">
                <a:latin typeface="Tahoma" pitchFamily="34" charset="0"/>
              </a:rPr>
              <a:t>Positive reinforcement is the most effective behavior modification strategy.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latin typeface="Tahoma" pitchFamily="34" charset="0"/>
              </a:rPr>
              <a:t>Rules for Application of Positive Reinforcement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>
                <a:latin typeface="Tahoma" pitchFamily="34" charset="0"/>
              </a:rPr>
              <a:t>State clearly what behavior will lead to a reward, and supply ample feedback.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ahoma" pitchFamily="34" charset="0"/>
              </a:rPr>
              <a:t>Use appropriate (effective) rewards.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ahoma" pitchFamily="34" charset="0"/>
              </a:rPr>
              <a:t>Make rewards contingent on good performance. 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ahoma" pitchFamily="34" charset="0"/>
              </a:rPr>
              <a:t>Administer rewards intermittently.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ahoma" pitchFamily="34" charset="0"/>
              </a:rPr>
              <a:t>Administer rewards promptly.</a:t>
            </a:r>
          </a:p>
          <a:p>
            <a:pPr marL="609600" indent="-609600">
              <a:buFontTx/>
              <a:buAutoNum type="arabicPeriod"/>
            </a:pPr>
            <a:endParaRPr lang="en-US">
              <a:latin typeface="Tahoma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>
                <a:latin typeface="Tahoma" pitchFamily="34" charset="0"/>
              </a:rPr>
              <a:t>Rules for Application of Positive Reinforcement, continued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6"/>
            </a:pPr>
            <a:r>
              <a:rPr lang="en-US">
                <a:latin typeface="Tahoma" pitchFamily="34" charset="0"/>
              </a:rPr>
              <a:t>Change rewards periodically (reward repeated too often becomes stale).</a:t>
            </a:r>
          </a:p>
          <a:p>
            <a:pPr marL="609600" indent="-609600">
              <a:buFontTx/>
              <a:buAutoNum type="arabicPeriod" startAt="6"/>
            </a:pPr>
            <a:r>
              <a:rPr lang="en-US">
                <a:latin typeface="Tahoma" pitchFamily="34" charset="0"/>
              </a:rPr>
              <a:t>Make the rewards visible (seen by others and noticeable to recipient).</a:t>
            </a:r>
          </a:p>
          <a:p>
            <a:pPr marL="609600" indent="-609600">
              <a:buFontTx/>
              <a:buAutoNum type="arabicPeriod" startAt="6"/>
            </a:pPr>
            <a:r>
              <a:rPr lang="en-US">
                <a:latin typeface="Tahoma" pitchFamily="34" charset="0"/>
              </a:rPr>
              <a:t>Reward the team as well as individuals. </a:t>
            </a:r>
          </a:p>
          <a:p>
            <a:pPr marL="609600" indent="-609600"/>
            <a:r>
              <a:rPr lang="en-US">
                <a:latin typeface="Tahoma" pitchFamily="34" charset="0"/>
              </a:rPr>
              <a:t>Positive reinforcement has long history of improving productivity on job including control of absenteeism.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ahoma" pitchFamily="34" charset="0"/>
              </a:rPr>
              <a:t>Recognition and Reward Programs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ahoma" pitchFamily="34" charset="0"/>
              </a:rPr>
              <a:t>Recognition programs are popular for employee retention. </a:t>
            </a:r>
          </a:p>
          <a:p>
            <a:r>
              <a:rPr lang="en-US">
                <a:latin typeface="Tahoma" pitchFamily="34" charset="0"/>
              </a:rPr>
              <a:t>More sophisticated programs attempt to link recognition awards to performance and behavior tied to corporate objectives. </a:t>
            </a:r>
          </a:p>
          <a:p>
            <a:r>
              <a:rPr lang="en-US">
                <a:latin typeface="Tahoma" pitchFamily="34" charset="0"/>
              </a:rPr>
              <a:t>Recognition rewards sometimes used as substitutes for salary increases, bonuses.</a:t>
            </a:r>
          </a:p>
          <a:p>
            <a:r>
              <a:rPr lang="en-US">
                <a:latin typeface="Tahoma" pitchFamily="34" charset="0"/>
              </a:rPr>
              <a:t>Teams should also receive recognition.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latin typeface="Tahoma" pitchFamily="34" charset="0"/>
              </a:rPr>
              <a:t>Informal Recognition Including Praise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ahoma" pitchFamily="34" charset="0"/>
              </a:rPr>
              <a:t>Praising workers for good performance is major type of informal recognition. </a:t>
            </a:r>
          </a:p>
          <a:p>
            <a:r>
              <a:rPr lang="en-US">
                <a:latin typeface="Tahoma" pitchFamily="34" charset="0"/>
              </a:rPr>
              <a:t>Praise should describe performance rather than merely making an evaluation.</a:t>
            </a:r>
          </a:p>
          <a:p>
            <a:r>
              <a:rPr lang="en-US">
                <a:latin typeface="Tahoma" pitchFamily="34" charset="0"/>
              </a:rPr>
              <a:t>Individualized praise better than generic.</a:t>
            </a:r>
          </a:p>
          <a:p>
            <a:r>
              <a:rPr lang="en-US">
                <a:latin typeface="Tahoma" pitchFamily="34" charset="0"/>
              </a:rPr>
              <a:t>Praise does not cost money or much time, yet most workers feel they do not receive enough praise.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latin typeface="Tahoma" pitchFamily="34" charset="0"/>
              </a:rPr>
              <a:t>Cross-Cultural Differences in Needs and Suitable Recognition Awards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Tahoma" pitchFamily="34" charset="0"/>
              </a:rPr>
              <a:t>Person’s culture can influence which needs are strongest, and the most effective motivational approach to him or her.</a:t>
            </a:r>
          </a:p>
          <a:p>
            <a:pPr>
              <a:lnSpc>
                <a:spcPct val="90000"/>
              </a:lnSpc>
            </a:pPr>
            <a:r>
              <a:rPr lang="en-US">
                <a:latin typeface="Tahoma" pitchFamily="34" charset="0"/>
              </a:rPr>
              <a:t>Cultural differences are helpful but should be supplemented by observations at work.</a:t>
            </a:r>
          </a:p>
          <a:p>
            <a:pPr>
              <a:lnSpc>
                <a:spcPct val="90000"/>
              </a:lnSpc>
            </a:pPr>
            <a:r>
              <a:rPr lang="en-US">
                <a:latin typeface="Tahoma" pitchFamily="34" charset="0"/>
              </a:rPr>
              <a:t>One cross-cultural difference is that Americans favor gift certificates.</a:t>
            </a:r>
          </a:p>
          <a:p>
            <a:pPr>
              <a:lnSpc>
                <a:spcPct val="90000"/>
              </a:lnSpc>
            </a:pPr>
            <a:r>
              <a:rPr lang="en-US">
                <a:latin typeface="Tahoma" pitchFamily="34" charset="0"/>
              </a:rPr>
              <a:t>Standard of living can influence effectiveness of given recognition award.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ahoma" pitchFamily="34" charset="0"/>
              </a:rPr>
              <a:t>Basic Model of Expectancy Theory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>
                <a:latin typeface="Tahoma" pitchFamily="34" charset="0"/>
              </a:rPr>
              <a:t>Motivated behavior occurs when: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ahoma" pitchFamily="34" charset="0"/>
              </a:rPr>
              <a:t>Person believes effort will lead to favorable performance (</a:t>
            </a:r>
            <a:r>
              <a:rPr lang="en-US" i="1">
                <a:latin typeface="Tahoma" pitchFamily="34" charset="0"/>
              </a:rPr>
              <a:t>E</a:t>
            </a:r>
            <a:r>
              <a:rPr lang="en-US" i="1">
                <a:latin typeface="Tahoma" pitchFamily="34" charset="0"/>
                <a:sym typeface="Wingdings" pitchFamily="2" charset="2"/>
              </a:rPr>
              <a:t> O</a:t>
            </a:r>
            <a:r>
              <a:rPr lang="en-US">
                <a:latin typeface="Tahoma" pitchFamily="34" charset="0"/>
                <a:sym typeface="Wingdings" pitchFamily="2" charset="2"/>
              </a:rPr>
              <a:t>)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ahoma" pitchFamily="34" charset="0"/>
                <a:sym typeface="Wingdings" pitchFamily="2" charset="2"/>
              </a:rPr>
              <a:t>Person believes performance will lead to a favorable outcome (</a:t>
            </a:r>
            <a:r>
              <a:rPr lang="en-US" i="1">
                <a:latin typeface="Tahoma" pitchFamily="34" charset="0"/>
                <a:sym typeface="Wingdings" pitchFamily="2" charset="2"/>
              </a:rPr>
              <a:t>P O)</a:t>
            </a:r>
          </a:p>
          <a:p>
            <a:pPr marL="609600" indent="-609600">
              <a:buFontTx/>
              <a:buAutoNum type="arabicPeriod" startAt="3"/>
            </a:pPr>
            <a:r>
              <a:rPr lang="en-US">
                <a:latin typeface="Tahoma" pitchFamily="34" charset="0"/>
              </a:rPr>
              <a:t>Outcome or reward satisfies an important need.</a:t>
            </a:r>
          </a:p>
          <a:p>
            <a:pPr marL="609600" indent="-609600">
              <a:buFontTx/>
              <a:buAutoNum type="arabicPeriod" startAt="3"/>
            </a:pPr>
            <a:r>
              <a:rPr lang="en-US">
                <a:latin typeface="Tahoma" pitchFamily="34" charset="0"/>
              </a:rPr>
              <a:t>Need satisfaction intense enough.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latin typeface="Tahoma" pitchFamily="34" charset="0"/>
              </a:rPr>
              <a:t>Relationship between Motivation and Engagement, and Performance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ahoma" pitchFamily="34" charset="0"/>
              </a:rPr>
              <a:t>Motivation alone does not lead to high productivity and performance.</a:t>
            </a:r>
          </a:p>
          <a:p>
            <a:r>
              <a:rPr lang="en-US" i="1">
                <a:latin typeface="Tahoma" pitchFamily="34" charset="0"/>
              </a:rPr>
              <a:t>P = M x A</a:t>
            </a:r>
            <a:r>
              <a:rPr lang="en-US">
                <a:latin typeface="Tahoma" pitchFamily="34" charset="0"/>
              </a:rPr>
              <a:t> ( </a:t>
            </a:r>
            <a:r>
              <a:rPr lang="en-US" i="1">
                <a:latin typeface="Tahoma" pitchFamily="34" charset="0"/>
              </a:rPr>
              <a:t>P</a:t>
            </a:r>
            <a:r>
              <a:rPr lang="en-US">
                <a:latin typeface="Tahoma" pitchFamily="34" charset="0"/>
              </a:rPr>
              <a:t> is performance, </a:t>
            </a:r>
            <a:r>
              <a:rPr lang="en-US" i="1">
                <a:latin typeface="Tahoma" pitchFamily="34" charset="0"/>
              </a:rPr>
              <a:t>M</a:t>
            </a:r>
            <a:r>
              <a:rPr lang="en-US">
                <a:latin typeface="Tahoma" pitchFamily="34" charset="0"/>
              </a:rPr>
              <a:t> is motivation, and </a:t>
            </a:r>
            <a:r>
              <a:rPr lang="en-US" i="1">
                <a:latin typeface="Tahoma" pitchFamily="34" charset="0"/>
              </a:rPr>
              <a:t>A </a:t>
            </a:r>
            <a:r>
              <a:rPr lang="en-US">
                <a:latin typeface="Tahoma" pitchFamily="34" charset="0"/>
              </a:rPr>
              <a:t>is ability). </a:t>
            </a:r>
          </a:p>
          <a:p>
            <a:r>
              <a:rPr lang="en-US">
                <a:latin typeface="Tahoma" pitchFamily="34" charset="0"/>
              </a:rPr>
              <a:t>Skill and technology contribute to ability.</a:t>
            </a:r>
          </a:p>
          <a:p>
            <a:r>
              <a:rPr lang="en-US">
                <a:latin typeface="Tahoma" pitchFamily="34" charset="0"/>
              </a:rPr>
              <a:t>Engagement is level of commitment workers make to their employer.</a:t>
            </a:r>
          </a:p>
          <a:p>
            <a:r>
              <a:rPr lang="en-US">
                <a:latin typeface="Tahoma" pitchFamily="34" charset="0"/>
              </a:rPr>
              <a:t>Commitment enhances performance.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>
                <a:latin typeface="Tahoma" pitchFamily="34" charset="0"/>
              </a:rPr>
              <a:t>Basic Model of Expectancy Theory, continued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ahoma" pitchFamily="34" charset="0"/>
              </a:rPr>
              <a:t>Expectancies and instrumentalities are subjective hunches, ranging from 0.0 to 1.0.</a:t>
            </a:r>
          </a:p>
          <a:p>
            <a:r>
              <a:rPr lang="en-US">
                <a:latin typeface="Tahoma" pitchFamily="34" charset="0"/>
              </a:rPr>
              <a:t>Valences range (in version presented here) from -100 to +100.</a:t>
            </a:r>
          </a:p>
          <a:p>
            <a:r>
              <a:rPr lang="en-US">
                <a:latin typeface="Tahoma" pitchFamily="34" charset="0"/>
              </a:rPr>
              <a:t>In most work situations there are several possible outcomes with different valences attached to them. (Example is positive and negative aspects of promotion.)</a:t>
            </a:r>
          </a:p>
          <a:p>
            <a:pPr>
              <a:buFontTx/>
              <a:buNone/>
            </a:pPr>
            <a:r>
              <a:rPr lang="en-US">
                <a:latin typeface="Tahoma" pitchFamily="34" charset="0"/>
              </a:rPr>
              <a:t>	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latin typeface="Tahoma" pitchFamily="34" charset="0"/>
              </a:rPr>
              <a:t>Implications for Management (of Expectancy Theory)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>
                <a:latin typeface="Tahoma" pitchFamily="34" charset="0"/>
              </a:rPr>
              <a:t>Take into account individual differences.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ahoma" pitchFamily="34" charset="0"/>
              </a:rPr>
              <a:t>Help workers feel they are making progress toward their goals.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ahoma" pitchFamily="34" charset="0"/>
              </a:rPr>
              <a:t>Tie rewards to worthwhile actions.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ahoma" pitchFamily="34" charset="0"/>
              </a:rPr>
              <a:t>Give employees appropriate training and encouragement.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ahoma" pitchFamily="34" charset="0"/>
              </a:rPr>
              <a:t>Show that performance leads to rewards.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ahoma" pitchFamily="34" charset="0"/>
              </a:rPr>
              <a:t>Explain the meaning of outcomes.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latin typeface="Tahoma" pitchFamily="34" charset="0"/>
              </a:rPr>
              <a:t>Linking Pay to Performance Including Bonuses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Tahoma" pitchFamily="34" charset="0"/>
              </a:rPr>
              <a:t>Financial incentives more effective when linked to good performance.</a:t>
            </a:r>
          </a:p>
          <a:p>
            <a:pPr>
              <a:lnSpc>
                <a:spcPct val="90000"/>
              </a:lnSpc>
            </a:pPr>
            <a:r>
              <a:rPr lang="en-US">
                <a:latin typeface="Tahoma" pitchFamily="34" charset="0"/>
              </a:rPr>
              <a:t>Merit pay links pay to performance. </a:t>
            </a:r>
          </a:p>
          <a:p>
            <a:pPr>
              <a:lnSpc>
                <a:spcPct val="90000"/>
              </a:lnSpc>
            </a:pPr>
            <a:r>
              <a:rPr lang="en-US">
                <a:latin typeface="Tahoma" pitchFamily="34" charset="0"/>
              </a:rPr>
              <a:t>Granting lump sums rather than percentage increases can be more fair.</a:t>
            </a:r>
          </a:p>
          <a:p>
            <a:pPr>
              <a:lnSpc>
                <a:spcPct val="90000"/>
              </a:lnSpc>
            </a:pPr>
            <a:r>
              <a:rPr lang="en-US">
                <a:latin typeface="Tahoma" pitchFamily="34" charset="0"/>
              </a:rPr>
              <a:t>Current trend is to link pay to performance that reflects business strategy.</a:t>
            </a:r>
          </a:p>
          <a:p>
            <a:pPr>
              <a:lnSpc>
                <a:spcPct val="90000"/>
              </a:lnSpc>
            </a:pPr>
            <a:r>
              <a:rPr lang="en-US">
                <a:latin typeface="Tahoma" pitchFamily="34" charset="0"/>
              </a:rPr>
              <a:t>Pay for performance helps recognize, motivate, and retain best employees.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Tahoma" pitchFamily="34" charset="0"/>
              </a:rPr>
              <a:t>Profit Sharing and Gainsharing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>
                <a:latin typeface="Tahoma" pitchFamily="34" charset="0"/>
              </a:rPr>
              <a:t>Profit sharing gives workers supplemental income based on profitability of firm or a selected unit. (Motivation is therefore high to improve profits.)</a:t>
            </a:r>
          </a:p>
          <a:p>
            <a:r>
              <a:rPr lang="en-US" dirty="0" err="1">
                <a:latin typeface="Tahoma" pitchFamily="34" charset="0"/>
              </a:rPr>
              <a:t>Gainsharing</a:t>
            </a:r>
            <a:r>
              <a:rPr lang="en-US" dirty="0">
                <a:latin typeface="Tahoma" pitchFamily="34" charset="0"/>
              </a:rPr>
              <a:t> allows employees to participate financially in gains they have achieved. </a:t>
            </a:r>
          </a:p>
          <a:p>
            <a:r>
              <a:rPr lang="en-US" dirty="0" err="1">
                <a:latin typeface="Tahoma" pitchFamily="34" charset="0"/>
              </a:rPr>
              <a:t>Gainsharing</a:t>
            </a:r>
            <a:r>
              <a:rPr lang="en-US" dirty="0">
                <a:latin typeface="Tahoma" pitchFamily="34" charset="0"/>
              </a:rPr>
              <a:t> includes employee idea submission, and cooperation to improve productivity.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latin typeface="Tahoma" pitchFamily="34" charset="0"/>
              </a:rPr>
              <a:t>Employee Stock Ownership and Stock Option Plans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Tahoma" pitchFamily="34" charset="0"/>
              </a:rPr>
              <a:t>Possible to motivate workers by making them part-owners of the business through stock ownership.</a:t>
            </a:r>
          </a:p>
          <a:p>
            <a:pPr>
              <a:lnSpc>
                <a:spcPct val="90000"/>
              </a:lnSpc>
            </a:pPr>
            <a:r>
              <a:rPr lang="en-US">
                <a:latin typeface="Tahoma" pitchFamily="34" charset="0"/>
              </a:rPr>
              <a:t>Under employee stock ownership plan (ESOP) all employees given stock.</a:t>
            </a:r>
          </a:p>
          <a:p>
            <a:pPr>
              <a:lnSpc>
                <a:spcPct val="90000"/>
              </a:lnSpc>
            </a:pPr>
            <a:r>
              <a:rPr lang="en-US">
                <a:latin typeface="Tahoma" pitchFamily="34" charset="0"/>
              </a:rPr>
              <a:t>Stock options enable employees to purchase company stock at specified price at sometime in future. Many backdating scandals associated with options.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latin typeface="Tahoma" pitchFamily="34" charset="0"/>
              </a:rPr>
              <a:t>Problems Associated with Financial Incentives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Tahoma" pitchFamily="34" charset="0"/>
              </a:rPr>
              <a:t>Workers might not agree with managers about their level of contribution.</a:t>
            </a:r>
          </a:p>
          <a:p>
            <a:pPr>
              <a:lnSpc>
                <a:spcPct val="90000"/>
              </a:lnSpc>
            </a:pPr>
            <a:r>
              <a:rPr lang="en-US">
                <a:latin typeface="Tahoma" pitchFamily="34" charset="0"/>
              </a:rPr>
              <a:t>Individuals are pitted against the group.</a:t>
            </a:r>
          </a:p>
          <a:p>
            <a:pPr>
              <a:lnSpc>
                <a:spcPct val="90000"/>
              </a:lnSpc>
            </a:pPr>
            <a:r>
              <a:rPr lang="en-US">
                <a:latin typeface="Tahoma" pitchFamily="34" charset="0"/>
              </a:rPr>
              <a:t>Perhaps business executive siphon off too much money for themselves.</a:t>
            </a:r>
          </a:p>
          <a:p>
            <a:pPr>
              <a:lnSpc>
                <a:spcPct val="90000"/>
              </a:lnSpc>
            </a:pPr>
            <a:r>
              <a:rPr lang="en-US">
                <a:latin typeface="Tahoma" pitchFamily="34" charset="0"/>
              </a:rPr>
              <a:t>Focus on compensation detracts from joy in accomplishment.</a:t>
            </a:r>
          </a:p>
          <a:p>
            <a:pPr>
              <a:lnSpc>
                <a:spcPct val="90000"/>
              </a:lnSpc>
            </a:pPr>
            <a:r>
              <a:rPr lang="en-US">
                <a:latin typeface="Tahoma" pitchFamily="34" charset="0"/>
              </a:rPr>
              <a:t>Financial rewards may not lead to lasting commitment.</a:t>
            </a:r>
          </a:p>
          <a:p>
            <a:pPr>
              <a:lnSpc>
                <a:spcPct val="90000"/>
              </a:lnSpc>
            </a:pPr>
            <a:endParaRPr lang="en-US">
              <a:latin typeface="Tahoma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latin typeface="Tahoma" pitchFamily="34" charset="0"/>
              </a:rPr>
              <a:t>Motivation through Need Satisfaction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ahoma" pitchFamily="34" charset="0"/>
              </a:rPr>
              <a:t>People expend effort toward goal because it satisfies one or more important needs.</a:t>
            </a:r>
          </a:p>
          <a:p>
            <a:r>
              <a:rPr lang="en-US">
                <a:latin typeface="Tahoma" pitchFamily="34" charset="0"/>
              </a:rPr>
              <a:t>A need is a deficit within an individual.</a:t>
            </a:r>
          </a:p>
          <a:p>
            <a:r>
              <a:rPr lang="en-US">
                <a:latin typeface="Tahoma" pitchFamily="34" charset="0"/>
              </a:rPr>
              <a:t>Self-interest is a driving force, referred to as “What’s in it for me?” or WIIFM.</a:t>
            </a:r>
          </a:p>
          <a:p>
            <a:r>
              <a:rPr lang="en-US">
                <a:latin typeface="Tahoma" pitchFamily="34" charset="0"/>
              </a:rPr>
              <a:t>Need theory is incorporated into many explanations of motivation, including the classic ones of Maslow and Herzberg.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pitchFamily="34" charset="0"/>
              </a:rPr>
              <a:t>Maslow’s Need Hierarchy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Tahoma" pitchFamily="34" charset="0"/>
              </a:rPr>
              <a:t>Arranges needs into pyramid-shaped model with basic physiological needs at bottom and self-actualization at top.</a:t>
            </a:r>
          </a:p>
          <a:p>
            <a:pPr>
              <a:lnSpc>
                <a:spcPct val="90000"/>
              </a:lnSpc>
            </a:pPr>
            <a:r>
              <a:rPr lang="en-US">
                <a:latin typeface="Tahoma" pitchFamily="34" charset="0"/>
              </a:rPr>
              <a:t>Lower-order needs are deficiency needs, and higher order needs are growth needs.</a:t>
            </a:r>
          </a:p>
          <a:p>
            <a:pPr>
              <a:lnSpc>
                <a:spcPct val="90000"/>
              </a:lnSpc>
            </a:pPr>
            <a:r>
              <a:rPr lang="en-US">
                <a:latin typeface="Tahoma" pitchFamily="34" charset="0"/>
              </a:rPr>
              <a:t>People seek to satisfy needs at one level before moving on, in this order: physiological</a:t>
            </a:r>
            <a:r>
              <a:rPr lang="en-US">
                <a:latin typeface="Tahoma" pitchFamily="34" charset="0"/>
                <a:sym typeface="Wingdings" pitchFamily="2" charset="2"/>
              </a:rPr>
              <a:t> safety social esteem self-actualization. </a:t>
            </a:r>
            <a:endParaRPr lang="en-US">
              <a:latin typeface="Tahoma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>
                <a:latin typeface="Tahoma" pitchFamily="34" charset="0"/>
              </a:rPr>
              <a:t>Maslow’s Need Hierarchy, continued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ahoma" pitchFamily="34" charset="0"/>
              </a:rPr>
              <a:t>Maslow’s need hierarchy recognized importance of satisfying worker needs for motivation.</a:t>
            </a:r>
          </a:p>
          <a:p>
            <a:r>
              <a:rPr lang="en-US">
                <a:latin typeface="Tahoma" pitchFamily="34" charset="0"/>
              </a:rPr>
              <a:t>Helps explain that it is normal to be constantly searching for new satisfactions.</a:t>
            </a:r>
          </a:p>
          <a:p>
            <a:r>
              <a:rPr lang="en-US">
                <a:latin typeface="Tahoma" pitchFamily="34" charset="0"/>
              </a:rPr>
              <a:t>Need hierarchy relevant in current era because so many workers have to worry about satisfying lower-level needs.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latin typeface="Tahoma" pitchFamily="34" charset="0"/>
              </a:rPr>
              <a:t>Specific Needs People Attempt to Satisfy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>
                <a:latin typeface="Tahoma" pitchFamily="34" charset="0"/>
              </a:rPr>
              <a:t>Achievement, power, and affiliation (explains much of job behavior)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ahoma" pitchFamily="34" charset="0"/>
              </a:rPr>
              <a:t>Recognition (workplace provides natural opportunity for attaining recognition)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ahoma" pitchFamily="34" charset="0"/>
              </a:rPr>
              <a:t>Need to be proud (stems from needs for self-esteem and self-fulfillment)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Tahoma" pitchFamily="34" charset="0"/>
              </a:rPr>
              <a:t>Risk taking and thrill seeking (grown in importance in high-technology era)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>
                <a:latin typeface="Tahoma" pitchFamily="34" charset="0"/>
              </a:rPr>
              <a:t>Specific Needs People Attempt to Satisfy, continued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>
                <a:latin typeface="Tahoma" pitchFamily="34" charset="0"/>
              </a:rPr>
              <a:t>5. Four drives or needs hardwired into our brains (extent of satisfaction influences our emotions and behavior):</a:t>
            </a:r>
          </a:p>
          <a:p>
            <a:pPr marL="609600" indent="-609600">
              <a:lnSpc>
                <a:spcPct val="90000"/>
              </a:lnSpc>
              <a:buFontTx/>
              <a:buAutoNum type="alphaLcPeriod"/>
            </a:pPr>
            <a:r>
              <a:rPr lang="en-US">
                <a:latin typeface="Tahoma" pitchFamily="34" charset="0"/>
              </a:rPr>
              <a:t>Acquire scarce goods</a:t>
            </a:r>
          </a:p>
          <a:p>
            <a:pPr marL="609600" indent="-609600">
              <a:lnSpc>
                <a:spcPct val="90000"/>
              </a:lnSpc>
              <a:buFontTx/>
              <a:buAutoNum type="alphaLcPeriod"/>
            </a:pPr>
            <a:r>
              <a:rPr lang="en-US">
                <a:latin typeface="Tahoma" pitchFamily="34" charset="0"/>
              </a:rPr>
              <a:t>Bond with people and organizations.</a:t>
            </a:r>
          </a:p>
          <a:p>
            <a:pPr marL="609600" indent="-609600">
              <a:lnSpc>
                <a:spcPct val="90000"/>
              </a:lnSpc>
              <a:buFontTx/>
              <a:buAutoNum type="alphaLcPeriod"/>
            </a:pPr>
            <a:r>
              <a:rPr lang="en-US">
                <a:latin typeface="Tahoma" pitchFamily="34" charset="0"/>
              </a:rPr>
              <a:t>Comprehend or make sense of our corner of the world</a:t>
            </a:r>
          </a:p>
          <a:p>
            <a:pPr marL="609600" indent="-609600">
              <a:lnSpc>
                <a:spcPct val="90000"/>
              </a:lnSpc>
              <a:buFontTx/>
              <a:buAutoNum type="alphaLcPeriod"/>
            </a:pPr>
            <a:r>
              <a:rPr lang="en-US">
                <a:latin typeface="Tahoma" pitchFamily="34" charset="0"/>
              </a:rPr>
              <a:t>Defend ourselves, people we care about, and our ideas from external threats.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Tahoma" pitchFamily="34" charset="0"/>
              </a:rPr>
              <a:t>Herzberg’s Two-Factor Theory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Job factors that satisfy and motivate people are different from those that prevent dissatisfaction.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Satisfier is job factor that if present leads to satisfaction. Similarly, a motivator leads to motivation.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Internal aspects of job tend to be satisfiers and motivators. </a:t>
            </a:r>
          </a:p>
          <a:p>
            <a:pPr>
              <a:lnSpc>
                <a:spcPct val="90000"/>
              </a:lnSpc>
            </a:pPr>
            <a:r>
              <a:rPr lang="en-US" dirty="0" err="1">
                <a:latin typeface="Tahoma" pitchFamily="34" charset="0"/>
              </a:rPr>
              <a:t>Dissatisfiers</a:t>
            </a:r>
            <a:r>
              <a:rPr lang="en-US" dirty="0">
                <a:latin typeface="Tahoma" pitchFamily="34" charset="0"/>
              </a:rPr>
              <a:t> or hygiene factors are noticed primarily by their absence.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>
                <a:latin typeface="Tahoma" pitchFamily="34" charset="0"/>
              </a:rPr>
              <a:t>Herzberg’s Two-Factor Theory, continued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Prompted managers to ask what really motivates workers, yet not entirely true.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Theory glosses over individual differences and may overstate the case for people’s interest in work.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Some people are motivated and satisfied by hygiene factors such as job security and pleasant working conditions.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Benefits play major role in attracting and retaining some employees.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298</TotalTime>
  <Words>2136</Words>
  <Application>Microsoft Office PowerPoint</Application>
  <PresentationFormat>On-screen Show (4:3)</PresentationFormat>
  <Paragraphs>150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Essentials of Management Chapter 11</vt:lpstr>
      <vt:lpstr>Relationship between Motivation and Engagement, and Performance</vt:lpstr>
      <vt:lpstr>Motivation through Need Satisfaction</vt:lpstr>
      <vt:lpstr>Maslow’s Need Hierarchy</vt:lpstr>
      <vt:lpstr>Maslow’s Need Hierarchy, continued</vt:lpstr>
      <vt:lpstr>Specific Needs People Attempt to Satisfy</vt:lpstr>
      <vt:lpstr>Specific Needs People Attempt to Satisfy, continued</vt:lpstr>
      <vt:lpstr>Herzberg’s Two-Factor Theory</vt:lpstr>
      <vt:lpstr>Herzberg’s Two-Factor Theory, continued</vt:lpstr>
      <vt:lpstr>Motivation through Goal Setting</vt:lpstr>
      <vt:lpstr>Motivation through Goal Setting, continued</vt:lpstr>
      <vt:lpstr>Motivation through Goal Setting, continued</vt:lpstr>
      <vt:lpstr>Positive Reinforcement and Recognition Programs</vt:lpstr>
      <vt:lpstr>Rules for Application of Positive Reinforcement</vt:lpstr>
      <vt:lpstr>Rules for Application of Positive Reinforcement, continued</vt:lpstr>
      <vt:lpstr>Recognition and Reward Programs</vt:lpstr>
      <vt:lpstr>Informal Recognition Including Praise</vt:lpstr>
      <vt:lpstr>Cross-Cultural Differences in Needs and Suitable Recognition Awards</vt:lpstr>
      <vt:lpstr>Basic Model of Expectancy Theory </vt:lpstr>
      <vt:lpstr>Basic Model of Expectancy Theory, continued</vt:lpstr>
      <vt:lpstr>Implications for Management (of Expectancy Theory)</vt:lpstr>
      <vt:lpstr>Linking Pay to Performance Including Bonuses</vt:lpstr>
      <vt:lpstr>Profit Sharing and Gainsharing</vt:lpstr>
      <vt:lpstr>Employee Stock Ownership and Stock Option Plans</vt:lpstr>
      <vt:lpstr>Problems Associated with Financial Incentives </vt:lpstr>
    </vt:vector>
  </TitlesOfParts>
  <Company>DuBrin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Du</dc:creator>
  <cp:lastModifiedBy>CL User</cp:lastModifiedBy>
  <cp:revision>10</cp:revision>
  <dcterms:created xsi:type="dcterms:W3CDTF">2010-09-12T12:41:59Z</dcterms:created>
  <dcterms:modified xsi:type="dcterms:W3CDTF">2010-10-22T17:15:29Z</dcterms:modified>
</cp:coreProperties>
</file>