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notesMasterIdLst>
    <p:notesMasterId r:id="rId24"/>
  </p:notesMasterIdLst>
  <p:sldIdLst>
    <p:sldId id="262" r:id="rId2"/>
    <p:sldId id="260" r:id="rId3"/>
    <p:sldId id="257" r:id="rId4"/>
    <p:sldId id="256" r:id="rId5"/>
    <p:sldId id="258" r:id="rId6"/>
    <p:sldId id="259" r:id="rId7"/>
    <p:sldId id="261" r:id="rId8"/>
    <p:sldId id="278" r:id="rId9"/>
    <p:sldId id="279" r:id="rId10"/>
    <p:sldId id="280" r:id="rId11"/>
    <p:sldId id="281" r:id="rId12"/>
    <p:sldId id="263" r:id="rId13"/>
    <p:sldId id="266" r:id="rId14"/>
    <p:sldId id="272" r:id="rId15"/>
    <p:sldId id="271" r:id="rId16"/>
    <p:sldId id="267" r:id="rId17"/>
    <p:sldId id="277" r:id="rId18"/>
    <p:sldId id="270" r:id="rId19"/>
    <p:sldId id="269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 snapToGrid="0">
      <p:cViewPr>
        <p:scale>
          <a:sx n="100" d="100"/>
          <a:sy n="100" d="100"/>
        </p:scale>
        <p:origin x="11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E9912-91D1-46FA-BA9E-3E1C2F2D60B1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C7D36-D170-4911-AD1C-DD57B9217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Fabiola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Product – full Nike gear – clothes, shoes, watch/heart rate monitor, caps, socks.    Jerrod</a:t>
            </a:r>
          </a:p>
          <a:p>
            <a:r>
              <a:rPr lang="en-US" dirty="0"/>
              <a:t>             Promotion: Kevin Hart – celebrity.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60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2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Jerrod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3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Fabiola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3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6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Karla/Nsedu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Karla/Nsedu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4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9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0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C7D36-D170-4911-AD1C-DD57B9217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8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3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9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6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1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3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8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5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4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4771" y="654341"/>
            <a:ext cx="5298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AR DELANEY" panose="02000000000000000000" pitchFamily="2" charset="0"/>
              </a:rPr>
              <a:t>NIKE,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12" y="4957069"/>
            <a:ext cx="37000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Nsedu U. Onyile </a:t>
            </a: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Fabiola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Mbenkum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 DELANEY" panose="02000000000000000000" pitchFamily="2" charset="0"/>
            </a:endParaRP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Karla Castellanos</a:t>
            </a:r>
          </a:p>
          <a:p>
            <a:pPr algn="ctr">
              <a:lnSpc>
                <a:spcPts val="216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Jerrod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Motton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R DELANEY" panose="02000000000000000000" pitchFamily="2" charset="0"/>
            </a:endParaRPr>
          </a:p>
          <a:p>
            <a:pPr algn="ctr">
              <a:lnSpc>
                <a:spcPts val="2160"/>
              </a:lnSpc>
            </a:pPr>
            <a:endParaRPr lang="en-US" dirty="0">
              <a:solidFill>
                <a:schemeClr val="tx1">
                  <a:lumMod val="75000"/>
                </a:schemeClr>
              </a:solidFill>
              <a:latin typeface="AR DELANEY" panose="02000000000000000000" pitchFamily="2" charset="0"/>
            </a:endParaRPr>
          </a:p>
          <a:p>
            <a:pPr>
              <a:lnSpc>
                <a:spcPts val="216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 DELANEY" panose="02000000000000000000" pitchFamily="2" charset="0"/>
              </a:rPr>
              <a:t>New Mexico Highlands University</a:t>
            </a:r>
          </a:p>
        </p:txBody>
      </p:sp>
    </p:spTree>
    <p:extLst>
      <p:ext uri="{BB962C8B-B14F-4D97-AF65-F5344CB8AC3E}">
        <p14:creationId xmlns:p14="http://schemas.microsoft.com/office/powerpoint/2010/main" val="139033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193437" y="207500"/>
            <a:ext cx="6998563" cy="887194"/>
          </a:xfrm>
        </p:spPr>
        <p:txBody>
          <a:bodyPr>
            <a:noAutofit/>
          </a:bodyPr>
          <a:lstStyle/>
          <a:p>
            <a:r>
              <a:rPr lang="en-US" altLang="en-US" sz="5000" dirty="0">
                <a:latin typeface="AR CENA" panose="02000000000000000000" pitchFamily="2" charset="0"/>
              </a:rPr>
              <a:t>Technological influences</a:t>
            </a:r>
            <a:endParaRPr lang="en-US" sz="5000" dirty="0">
              <a:latin typeface="AR CENA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094694"/>
            <a:ext cx="9906000" cy="602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en-US" sz="2400" dirty="0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The new Nike </a:t>
            </a:r>
            <a:r>
              <a:rPr lang="en-US" altLang="en-US" sz="2400" dirty="0" err="1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HyperAdapt</a:t>
            </a:r>
            <a:r>
              <a:rPr lang="en-US" altLang="en-US" sz="2400" dirty="0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1.0.</a:t>
            </a:r>
          </a:p>
          <a:p>
            <a:endParaRPr lang="en-US" altLang="en-US" sz="2400" dirty="0">
              <a:latin typeface="AR CENA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dirty="0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Mercurial soccer cleat.</a:t>
            </a:r>
          </a:p>
          <a:p>
            <a:endParaRPr lang="en-US" altLang="en-US" sz="2400" dirty="0">
              <a:latin typeface="AR CENA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dirty="0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Nike has eliminated the need for the traditional foam midsole. Instead, the upper is placed directly on top of flexible, ‘</a:t>
            </a:r>
            <a:r>
              <a:rPr lang="en-US" altLang="en-US" sz="2400" dirty="0" err="1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pillowy</a:t>
            </a:r>
            <a:r>
              <a:rPr lang="en-US" altLang="en-US" sz="2400" dirty="0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’ air bags, which run the length of the shoe.</a:t>
            </a:r>
          </a:p>
          <a:p>
            <a:endParaRPr lang="en-US" altLang="en-US" sz="2400" dirty="0">
              <a:latin typeface="AR CENA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r>
              <a:rPr lang="en-US" altLang="en-US" sz="2400" dirty="0"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-  </a:t>
            </a:r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Nike app..                     - Nike free</a:t>
            </a: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Aeroloft</a:t>
            </a:r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                  - 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Hyperfuse</a:t>
            </a:r>
            <a:endParaRPr lang="en-US" altLang="en-US" sz="2400" dirty="0">
              <a:latin typeface="AR CENA" panose="02000000000000000000" pitchFamily="2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Air                         - Nike Max Air</a:t>
            </a: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DRI-FIT                   - Nike Shield</a:t>
            </a: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Dynamic fit              -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Shox</a:t>
            </a:r>
            <a:endParaRPr lang="en-US" altLang="en-US" sz="2400" dirty="0">
              <a:latin typeface="AR CENA" panose="02000000000000000000" pitchFamily="2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flyease</a:t>
            </a:r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                    - Nike storm fit</a:t>
            </a: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flyknit</a:t>
            </a:r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                     -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Therma</a:t>
            </a:r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 Fit</a:t>
            </a:r>
          </a:p>
          <a:p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- Nike </a:t>
            </a:r>
            <a:r>
              <a:rPr lang="en-US" altLang="en-US" sz="2400" dirty="0" err="1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Flywire</a:t>
            </a:r>
            <a:r>
              <a:rPr lang="en-US" altLang="en-US" sz="2400" dirty="0">
                <a:latin typeface="AR CENA" panose="02000000000000000000" pitchFamily="2" charset="0"/>
                <a:cs typeface="Helvetica" panose="020B0604020202020204" pitchFamily="34" charset="0"/>
                <a:sym typeface="Helvetica" panose="020B0604020202020204" pitchFamily="34" charset="0"/>
              </a:rPr>
              <a:t>                    - Nike Zoom</a:t>
            </a:r>
          </a:p>
          <a:p>
            <a:endParaRPr lang="en-US" altLang="en-US" sz="2400" dirty="0">
              <a:latin typeface="AR CENA" panose="02000000000000000000" pitchFamily="2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384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601200" y="207500"/>
            <a:ext cx="2590800" cy="887194"/>
          </a:xfrm>
        </p:spPr>
        <p:txBody>
          <a:bodyPr>
            <a:noAutofit/>
          </a:bodyPr>
          <a:lstStyle/>
          <a:p>
            <a:r>
              <a:rPr lang="en-US" altLang="en-US" sz="5000" dirty="0">
                <a:latin typeface="AR CENA" panose="02000000000000000000" pitchFamily="2" charset="0"/>
              </a:rPr>
              <a:t>ECONOMY</a:t>
            </a:r>
            <a:endParaRPr lang="en-US" sz="5000" dirty="0"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699" y="1634023"/>
            <a:ext cx="7476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-The companies recorded revenue increased 10.1% from 2014-2015 </a:t>
            </a:r>
          </a:p>
          <a:p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699" y="2386681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-The companies operating profits increased 13.5% from 2014-2015 </a:t>
            </a:r>
          </a:p>
          <a:p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899" y="3139339"/>
            <a:ext cx="6567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-The companies net profit increase 21.5% from 2014-2015 </a:t>
            </a:r>
          </a:p>
          <a:p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899" y="3891997"/>
            <a:ext cx="10868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 company shows a steady increase in revenue over the years, with dedicated marketing efforts. </a:t>
            </a:r>
          </a:p>
          <a:p>
            <a:endParaRPr lang="en-US" sz="24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1541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145710" y="335560"/>
            <a:ext cx="4046290" cy="855678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SWOT analysis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5637402" y="1191238"/>
            <a:ext cx="0" cy="431194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1781263" y="3305262"/>
            <a:ext cx="7516536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8970" y="1107347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 CENA" panose="02000000000000000000" pitchFamily="2" charset="0"/>
              </a:rPr>
              <a:t>Strengths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8385" y="1191238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 CENA" panose="02000000000000000000" pitchFamily="2" charset="0"/>
              </a:rPr>
              <a:t>Weaknesses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970" y="5760818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 CENA" panose="02000000000000000000" pitchFamily="2" charset="0"/>
              </a:rPr>
              <a:t>Opportunities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6837" y="5760817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 CENA" panose="02000000000000000000" pitchFamily="2" charset="0"/>
              </a:rPr>
              <a:t>Threats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5124" y="1981823"/>
            <a:ext cx="331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Strong Financial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Geographic Diversification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Wide Manufacturing Base </a:t>
            </a:r>
          </a:p>
          <a:p>
            <a:endParaRPr lang="en-US" sz="2000" dirty="0">
              <a:latin typeface="AR CENA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8847" y="2010419"/>
            <a:ext cx="12987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Lawsuits</a:t>
            </a:r>
          </a:p>
          <a:p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0237" y="3863626"/>
            <a:ext cx="42819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US Strategic Initiatives Product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Innovation Increase in Counterfeit Products </a:t>
            </a:r>
          </a:p>
          <a:p>
            <a:r>
              <a:rPr lang="en-US" sz="2000" dirty="0">
                <a:latin typeface="AR CENA" panose="02000000000000000000" pitchFamily="2" charset="0"/>
              </a:rPr>
              <a:t>   Exchange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 Expansion by Competitor</a:t>
            </a:r>
            <a:endParaRPr lang="en-US" sz="2000" dirty="0">
              <a:solidFill>
                <a:srgbClr val="FF0000"/>
              </a:solidFill>
              <a:latin typeface="AR CENA" panose="02000000000000000000" pitchFamily="2" charset="0"/>
            </a:endParaRPr>
          </a:p>
          <a:p>
            <a:endParaRPr lang="en-US" sz="2000" dirty="0">
              <a:latin typeface="AR CENA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5124" y="4171402"/>
            <a:ext cx="3589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Expanding Retail Market in the 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Strategic Initiatives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 CENA" panose="02000000000000000000" pitchFamily="2" charset="0"/>
              </a:rPr>
              <a:t>Product Innovation</a:t>
            </a:r>
          </a:p>
        </p:txBody>
      </p:sp>
    </p:spTree>
    <p:extLst>
      <p:ext uri="{BB962C8B-B14F-4D97-AF65-F5344CB8AC3E}">
        <p14:creationId xmlns:p14="http://schemas.microsoft.com/office/powerpoint/2010/main" val="1723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816877" y="349542"/>
            <a:ext cx="6375123" cy="808139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Marketing mix &amp; strategy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87229" y="54125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Promotion</a:t>
            </a:r>
            <a:endParaRPr lang="en-US" sz="2400" dirty="0">
              <a:latin typeface="AR CENA" panose="02000000000000000000" pitchFamily="2" charset="0"/>
            </a:endParaRPr>
          </a:p>
          <a:p>
            <a:r>
              <a:rPr lang="en-US" dirty="0">
                <a:latin typeface="AR CENA" panose="02000000000000000000" pitchFamily="2" charset="0"/>
              </a:rPr>
              <a:t>- social media, celebrities, commercials , and TV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229" y="1157681"/>
            <a:ext cx="53941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Price</a:t>
            </a:r>
          </a:p>
          <a:p>
            <a:r>
              <a:rPr lang="en-US" sz="2000" dirty="0">
                <a:latin typeface="AR CENA" panose="02000000000000000000" pitchFamily="2" charset="0"/>
              </a:rPr>
              <a:t>- Determine the price by which product is being sold, due to the many operations they operate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7229" y="2646799"/>
            <a:ext cx="59226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Product</a:t>
            </a:r>
            <a:endParaRPr lang="en-US" dirty="0">
              <a:latin typeface="AR CENA" panose="02000000000000000000" pitchFamily="2" charset="0"/>
            </a:endParaRPr>
          </a:p>
          <a:p>
            <a:r>
              <a:rPr lang="en-US" sz="2000" dirty="0">
                <a:latin typeface="AR CENA" panose="02000000000000000000" pitchFamily="2" charset="0"/>
              </a:rPr>
              <a:t>- Nike focuses on shoes, athletic gear, apparels and various sporting goods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229" y="4109028"/>
            <a:ext cx="65937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Place</a:t>
            </a:r>
          </a:p>
          <a:p>
            <a:r>
              <a:rPr lang="en-US" sz="2000" dirty="0">
                <a:latin typeface="AR CENA" panose="02000000000000000000" pitchFamily="2" charset="0"/>
              </a:rPr>
              <a:t>- Nike has location facilities in over 200 countries, where they produce some products and their  customer service reps</a:t>
            </a:r>
          </a:p>
          <a:p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387">
            <a:off x="6762530" y="1504641"/>
            <a:ext cx="5181864" cy="345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3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311828" y="55665"/>
            <a:ext cx="5880172" cy="1059809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Competitive strategy</a:t>
            </a:r>
          </a:p>
        </p:txBody>
      </p:sp>
      <p:pic>
        <p:nvPicPr>
          <p:cNvPr id="1028" name="Picture 4" descr="Image result for adi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" y="1195698"/>
            <a:ext cx="1981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14" y="1342239"/>
            <a:ext cx="2565710" cy="20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der arm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" y="3859027"/>
            <a:ext cx="2273528" cy="19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1813" y="1115474"/>
            <a:ext cx="198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 CENA" panose="02000000000000000000" pitchFamily="2" charset="0"/>
              </a:rPr>
              <a:t>NIKE Inc.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5408" y="2050702"/>
            <a:ext cx="331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 CENA" panose="02000000000000000000" pitchFamily="2" charset="0"/>
              </a:rPr>
              <a:t>Market leader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248292" y="1790028"/>
            <a:ext cx="0" cy="38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68" y="3859026"/>
            <a:ext cx="2235355" cy="22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3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51508" y="315987"/>
            <a:ext cx="6940492" cy="850084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Differentiation strategy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696285" y="1539055"/>
            <a:ext cx="2130804" cy="1082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 CENA" panose="02000000000000000000" pitchFamily="2" charset="0"/>
              </a:rPr>
              <a:t>Broad market target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3991061" y="1539055"/>
            <a:ext cx="2759979" cy="10821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 CENA" panose="02000000000000000000" pitchFamily="2" charset="0"/>
              </a:rPr>
              <a:t>Differentiation rather than Low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7011" y="189547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 CENA" panose="02000000000000000000" pitchFamily="2" charset="0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5064" y="18998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 CENA" panose="02000000000000000000" pitchFamily="2" charset="0"/>
              </a:rPr>
              <a:t>=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8063217" y="1543466"/>
            <a:ext cx="2590802" cy="10821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 CENA" panose="02000000000000000000" pitchFamily="2" charset="0"/>
              </a:rPr>
              <a:t>Broad Differentiation Strategy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4997740" y="2967337"/>
            <a:ext cx="1753300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Differentiation by: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3539079" y="5735334"/>
            <a:ext cx="831585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Girls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3539079" y="5180070"/>
            <a:ext cx="831585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Boys 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3539079" y="4599321"/>
            <a:ext cx="831585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Women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3539079" y="4018327"/>
            <a:ext cx="831585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Men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5371050" y="4018327"/>
            <a:ext cx="1165352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Shoes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5371050" y="5180070"/>
            <a:ext cx="1165352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Apparel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245064" y="4585629"/>
            <a:ext cx="934201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Jordan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7245064" y="5166623"/>
            <a:ext cx="934201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Converse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7245064" y="5747373"/>
            <a:ext cx="934201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Hurley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5371050" y="4599321"/>
            <a:ext cx="1176732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Accessories</a:t>
            </a:r>
          </a:p>
        </p:txBody>
      </p:sp>
      <p:sp>
        <p:nvSpPr>
          <p:cNvPr id="32" name="Arrow: Down 31"/>
          <p:cNvSpPr/>
          <p:nvPr/>
        </p:nvSpPr>
        <p:spPr>
          <a:xfrm>
            <a:off x="5697172" y="3360163"/>
            <a:ext cx="354435" cy="57915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/>
          <p:cNvSpPr/>
          <p:nvPr/>
        </p:nvSpPr>
        <p:spPr>
          <a:xfrm rot="2829973">
            <a:off x="4702319" y="3317987"/>
            <a:ext cx="354435" cy="57915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/>
          <p:cNvSpPr/>
          <p:nvPr/>
        </p:nvSpPr>
        <p:spPr>
          <a:xfrm rot="19014511">
            <a:off x="6686430" y="3320688"/>
            <a:ext cx="354435" cy="57915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296711" y="4523683"/>
            <a:ext cx="410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 CENA" panose="02000000000000000000" pitchFamily="2" charset="0"/>
              </a:rPr>
              <a:t> &amp;  Various sports and Activities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7245064" y="3984739"/>
            <a:ext cx="934201" cy="3103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AR CENA" panose="02000000000000000000" pitchFamily="2" charset="0"/>
              </a:rPr>
              <a:t>Nike</a:t>
            </a:r>
          </a:p>
        </p:txBody>
      </p:sp>
    </p:spTree>
    <p:extLst>
      <p:ext uri="{BB962C8B-B14F-4D97-AF65-F5344CB8AC3E}">
        <p14:creationId xmlns:p14="http://schemas.microsoft.com/office/powerpoint/2010/main" val="14571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38070" y="282430"/>
            <a:ext cx="6453930" cy="782972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Sustainable innovation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16" y="1753516"/>
            <a:ext cx="5857875" cy="50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6854" y="1209404"/>
            <a:ext cx="5913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anose="02000000000000000000" pitchFamily="2" charset="0"/>
              </a:rPr>
              <a:t>GOAL: Minimize Environmental Footprint, Maximize Performance</a:t>
            </a:r>
          </a:p>
        </p:txBody>
      </p:sp>
    </p:spTree>
    <p:extLst>
      <p:ext uri="{BB962C8B-B14F-4D97-AF65-F5344CB8AC3E}">
        <p14:creationId xmlns:p14="http://schemas.microsoft.com/office/powerpoint/2010/main" val="286456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99" y="170320"/>
            <a:ext cx="11915492" cy="65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02" y="211821"/>
            <a:ext cx="11539524" cy="64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55943" y="324375"/>
            <a:ext cx="9336057" cy="866862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International competing strategy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7987" y="1502442"/>
            <a:ext cx="74365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Distribution through over 100 countries plus thousands of retailers</a:t>
            </a:r>
          </a:p>
          <a:p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Production prices at a low cost and raise the price when selling is their main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Focusing on consumers needs and wants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Focusing on their main consumers which the mid-teens in athletics  </a:t>
            </a:r>
          </a:p>
          <a:p>
            <a:endParaRPr lang="en-US" sz="2400" dirty="0">
              <a:latin typeface="AR CENA" panose="02000000000000000000" pitchFamily="2" charset="0"/>
            </a:endParaRPr>
          </a:p>
          <a:p>
            <a:endParaRPr lang="en-US" sz="2400" dirty="0">
              <a:latin typeface="AR CENA" panose="02000000000000000000" pitchFamily="2" charset="0"/>
            </a:endParaRPr>
          </a:p>
          <a:p>
            <a:endParaRPr lang="en-US" sz="2400" dirty="0">
              <a:latin typeface="AR CENA" panose="02000000000000000000" pitchFamily="2" charset="0"/>
            </a:endParaRPr>
          </a:p>
        </p:txBody>
      </p:sp>
      <p:pic>
        <p:nvPicPr>
          <p:cNvPr id="6146" name="Picture 2" descr="Image result for nike around the 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83" y="4807889"/>
            <a:ext cx="2952658" cy="18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479" y="315850"/>
            <a:ext cx="5365068" cy="1115671"/>
          </a:xfrm>
        </p:spPr>
        <p:txBody>
          <a:bodyPr>
            <a:noAutofit/>
          </a:bodyPr>
          <a:lstStyle/>
          <a:p>
            <a:r>
              <a:rPr lang="en-US" sz="5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Mission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634" y="1632857"/>
            <a:ext cx="8125766" cy="169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Nike’s Mission is “To BRING INSPIRATION AND INNOVATION</a:t>
            </a:r>
          </a:p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 TO EVERY ATHLETE* IN THE WORLD.”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4162" y="4442325"/>
            <a:ext cx="896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cs typeface="Times New Roman" panose="02020603050405020304" pitchFamily="18" charset="0"/>
              </a:rPr>
              <a:t>*IF YOU HAVE A BODY, YOU ARE AN ATHLETE.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- Nike co-founder, Bill Bowerman</a:t>
            </a:r>
          </a:p>
        </p:txBody>
      </p:sp>
    </p:spTree>
    <p:extLst>
      <p:ext uri="{BB962C8B-B14F-4D97-AF65-F5344CB8AC3E}">
        <p14:creationId xmlns:p14="http://schemas.microsoft.com/office/powerpoint/2010/main" val="275984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897104" y="215318"/>
            <a:ext cx="2082376" cy="984308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Ethics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5530" y="1012380"/>
            <a:ext cx="7932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They work to reimage the role of waste and 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Disrupt how people think about their water footprint, and rethink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In 2015, 54 million pounds of factory waste was transformed into premium materials that was used</a:t>
            </a:r>
          </a:p>
          <a:p>
            <a:r>
              <a:rPr lang="en-US" sz="2400" dirty="0">
                <a:latin typeface="AR CENA" panose="02000000000000000000" pitchFamily="2" charset="0"/>
              </a:rPr>
              <a:t>   in Nike performance footwear and apparel</a:t>
            </a:r>
          </a:p>
          <a:p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The use lower-impact, high volume materials- such as recycled polyester and certified Better Cotton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 CENA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 CENA" panose="02000000000000000000" pitchFamily="2" charset="0"/>
              </a:rPr>
              <a:t>Developing new low-carbon impact materials that turns waste into new materials </a:t>
            </a:r>
          </a:p>
        </p:txBody>
      </p:sp>
    </p:spTree>
    <p:extLst>
      <p:ext uri="{BB962C8B-B14F-4D97-AF65-F5344CB8AC3E}">
        <p14:creationId xmlns:p14="http://schemas.microsoft.com/office/powerpoint/2010/main" val="184288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649050" y="315986"/>
            <a:ext cx="3280094" cy="866862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211" y="2509590"/>
            <a:ext cx="8669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Innovation and technology are key drivers in the company’s success.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597" y="1177838"/>
            <a:ext cx="6486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NIKE’s operations are very in line with its mission.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597" y="3613828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Success with sustainable innovation!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0462" y="4359552"/>
            <a:ext cx="597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 CENA" panose="02000000000000000000" pitchFamily="2" charset="0"/>
              </a:rPr>
              <a:t>* The company revolves around its customers.</a:t>
            </a:r>
          </a:p>
        </p:txBody>
      </p:sp>
    </p:spTree>
    <p:extLst>
      <p:ext uri="{BB962C8B-B14F-4D97-AF65-F5344CB8AC3E}">
        <p14:creationId xmlns:p14="http://schemas.microsoft.com/office/powerpoint/2010/main" val="9773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01" y="687000"/>
            <a:ext cx="8888029" cy="59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3942" y="0"/>
            <a:ext cx="2877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 CENA" panose="020000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06004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595" y="159391"/>
            <a:ext cx="4329405" cy="1119246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 CENA" panose="02000000000000000000" pitchFamily="2" charset="0"/>
              </a:rPr>
              <a:t>background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121" y="1278637"/>
            <a:ext cx="930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Nike’s forerunner was Blue Ribbon Sports (BRS). Started by Philip H. Knight in 1962.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121" y="1836406"/>
            <a:ext cx="557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Became a partnership in 1963 with Bill Bowerman.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121" y="2442734"/>
            <a:ext cx="7095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 1964, BRS grossed $8,000 with 1,300 sales - it’s first year.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121" y="3049062"/>
            <a:ext cx="574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 1968, the company was incorporated as BRS,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121" y="3606831"/>
            <a:ext cx="829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 1971, using financing from the Japanese trading company Nissho Iwai </a:t>
            </a: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Corporation, BRS was able to manufacture its own line of products overseas.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121" y="4533932"/>
            <a:ext cx="934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 1971, the company introduced its Swoosh trademark and the brand name Nike,</a:t>
            </a: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‘the Greek goddess of victory’. Their new symbols were initially put on soccer shoes, </a:t>
            </a: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the first Nike product to be sold.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121" y="5830365"/>
            <a:ext cx="8605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In early 1986, Nike announced expansion into a number of new lines, including </a:t>
            </a: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casual apparel for women, a less-expensive line of athletic shoes. </a:t>
            </a:r>
          </a:p>
        </p:txBody>
      </p:sp>
    </p:spTree>
    <p:extLst>
      <p:ext uri="{BB962C8B-B14F-4D97-AF65-F5344CB8AC3E}">
        <p14:creationId xmlns:p14="http://schemas.microsoft.com/office/powerpoint/2010/main" val="2069732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952" y="373226"/>
            <a:ext cx="6690048" cy="886408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Company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569" y="1416267"/>
            <a:ext cx="762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AR CENA" panose="02000000000000000000" pitchFamily="2" charset="0"/>
              </a:rPr>
              <a:t>NIKE, Inc. is the world’s leading sports footwear and apparel company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569" y="2034565"/>
            <a:ext cx="995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 sells shoes, apparel, equipment, and accessories for a wide range of sport activities, </a:t>
            </a: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such as basketball, football, soccer, running, fitness training and lifestyle.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569" y="4258011"/>
            <a:ext cx="943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 generates about 55% of its annual revenue from sales outside the United States.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569" y="3022975"/>
            <a:ext cx="988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 sells its merchandise through over 750 company owned stores and to other retailers.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0569" y="3640493"/>
            <a:ext cx="732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 has other major brands such as Converse, Jordan and Hurley.</a:t>
            </a:r>
          </a:p>
        </p:txBody>
      </p:sp>
    </p:spTree>
    <p:extLst>
      <p:ext uri="{BB962C8B-B14F-4D97-AF65-F5344CB8AC3E}">
        <p14:creationId xmlns:p14="http://schemas.microsoft.com/office/powerpoint/2010/main" val="3903597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775" y="326571"/>
            <a:ext cx="3125756" cy="1017037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leadership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0072" y="1343607"/>
            <a:ext cx="8848721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8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Founders of NIKE, Inc. are Bill Bowerman &amp; Philip H. Knight  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Philip Knight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is also the Chairman Emeritus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Mark Parker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Chairman, President and CEO, NIKE, Inc.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	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Trevor Edwards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President, NIKE Brand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		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Andy Campion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EVP, Chief Financial Officer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		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David Ayre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EVP, Global Human Resources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	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Michael Spillane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President, Product &amp; Merchandising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Hilary Krane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EVP, Chief Administrative officer &amp; General Counsel</a:t>
            </a: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John Slusher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EVP, Global Sports Marketing</a:t>
            </a:r>
          </a:p>
          <a:p>
            <a:pPr>
              <a:lnSpc>
                <a:spcPts val="3500"/>
              </a:lnSpc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Eric Sprunk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: Chief Operating Officer</a:t>
            </a:r>
          </a:p>
        </p:txBody>
      </p:sp>
    </p:spTree>
    <p:extLst>
      <p:ext uri="{BB962C8B-B14F-4D97-AF65-F5344CB8AC3E}">
        <p14:creationId xmlns:p14="http://schemas.microsoft.com/office/powerpoint/2010/main" val="11813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756" y="373224"/>
            <a:ext cx="6606039" cy="1268964"/>
          </a:xfrm>
        </p:spPr>
        <p:txBody>
          <a:bodyPr>
            <a:noAutofit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Organizational culture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117" y="1543574"/>
            <a:ext cx="404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NIKE, Inc. has an integrative 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117" y="2427020"/>
            <a:ext cx="575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 has a well-defined and thorough Code of Ethics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0386" y="3149058"/>
            <a:ext cx="10339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“Nike has an organizational culture that encourages human resources to behave in ways that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address business objectives. Training programs are designed to uphold such corporate culture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that aligns with the Nike brand image for sports footwear, apparel and equipment.”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117" y="5394592"/>
            <a:ext cx="775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NIKE, Inc. maintains a talented, diverse and inclusive corporate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17" y="4703839"/>
            <a:ext cx="753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 is known for cutting-edge sports shoes, apparel and equipment.</a:t>
            </a:r>
          </a:p>
        </p:txBody>
      </p:sp>
    </p:spTree>
    <p:extLst>
      <p:ext uri="{BB962C8B-B14F-4D97-AF65-F5344CB8AC3E}">
        <p14:creationId xmlns:p14="http://schemas.microsoft.com/office/powerpoint/2010/main" val="3470026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579" y="195943"/>
            <a:ext cx="4749247" cy="1091681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Company profile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899" y="1297909"/>
            <a:ext cx="647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NIKE, Inc. trades on the New York Stock Exchange (NYSE)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99" y="1788935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Ticker Symbol: NKE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899" y="2279961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2016 Total Revenue: $33.52 Billion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899" y="2770447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2016 Net Income: $3.89 Billion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899" y="5714903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Number of Employees: 70,700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899" y="3260933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Market cap: $95.30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899" y="3752959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(04/26/2017 end) Price/share: $55.16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899" y="4243445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Shares Outstanding: 1.33 billion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899" y="473393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EPS $2.70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99" y="5224417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Return on Equity: 30.22%</a:t>
            </a:r>
          </a:p>
        </p:txBody>
      </p:sp>
    </p:spTree>
    <p:extLst>
      <p:ext uri="{BB962C8B-B14F-4D97-AF65-F5344CB8AC3E}">
        <p14:creationId xmlns:p14="http://schemas.microsoft.com/office/powerpoint/2010/main" val="292382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506594" y="207500"/>
            <a:ext cx="4685406" cy="808139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R CENA" panose="02000000000000000000" pitchFamily="2" charset="0"/>
              </a:rPr>
              <a:t>COMPANY PORTFOLIO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3748" y="1418980"/>
            <a:ext cx="9959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FCFE"/>
                </a:solidFill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The brands include: the Nike brand, the Jordan brand, Hurley and Converse Inc. </a:t>
            </a:r>
          </a:p>
          <a:p>
            <a:pPr algn="ctr"/>
            <a:r>
              <a:rPr lang="en-US" altLang="en-US" sz="2400" dirty="0">
                <a:solidFill>
                  <a:srgbClr val="FFFCFE"/>
                </a:solidFill>
                <a:latin typeface="AR CENA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Each brand has its distinct style and addresses a different style and customer base.</a:t>
            </a:r>
          </a:p>
          <a:p>
            <a:pPr algn="ctr"/>
            <a:endParaRPr lang="en-US" sz="2400" dirty="0"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257" y="3064759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anose="02000000000000000000" pitchFamily="2" charset="0"/>
              </a:rPr>
              <a:t>NIKE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190" y="3727829"/>
            <a:ext cx="23102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Sports shoes. 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Athletic accessories.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Athletic apparel. 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Athletic training wear.</a:t>
            </a:r>
          </a:p>
          <a:p>
            <a:endParaRPr lang="en-US" sz="2000" dirty="0">
              <a:latin typeface="AR CEN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090" y="3066722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anose="02000000000000000000" pitchFamily="2" charset="0"/>
              </a:rPr>
              <a:t>JORDAN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3082" y="3064759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anose="02000000000000000000" pitchFamily="2" charset="0"/>
              </a:rPr>
              <a:t>HURLEY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4585" y="3064759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 CENA" panose="02000000000000000000" pitchFamily="2" charset="0"/>
              </a:rPr>
              <a:t>CONVERSE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1394" y="3752034"/>
            <a:ext cx="18694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Basketball shoes.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Athletic shoe.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Athletic apparel.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-Athletic training 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  accessories.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1595" y="3789155"/>
            <a:ext cx="20585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Casual everyday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  sneakers.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Casual accessories.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Casual apparel.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5743" y="3752034"/>
            <a:ext cx="20585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Casual everyday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  sneakers.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Casual accessories.</a:t>
            </a:r>
          </a:p>
          <a:p>
            <a:r>
              <a:rPr lang="en-US" altLang="en-US" sz="20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Casual apparel. </a:t>
            </a:r>
          </a:p>
          <a:p>
            <a:endParaRPr lang="en-US" sz="2000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162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23247" y="207500"/>
            <a:ext cx="5968753" cy="887194"/>
          </a:xfrm>
        </p:spPr>
        <p:txBody>
          <a:bodyPr>
            <a:noAutofit/>
          </a:bodyPr>
          <a:lstStyle/>
          <a:p>
            <a:r>
              <a:rPr lang="en-US" altLang="en-US" sz="5000" dirty="0">
                <a:latin typeface="AR CENA" panose="02000000000000000000" pitchFamily="2" charset="0"/>
              </a:rPr>
              <a:t>Sociocultural forces</a:t>
            </a:r>
            <a:endParaRPr lang="en-US" sz="5000" dirty="0"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7262" y="1536913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Trends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7262" y="2216835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Economy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7262" y="2881638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Ethics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87262" y="3546441"/>
            <a:ext cx="3169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Trade and Shipment Laws</a:t>
            </a: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7262" y="4192772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AR CENA" panose="02000000000000000000" pitchFamily="2" charset="0"/>
                <a:cs typeface="Lucida Grande" charset="0"/>
                <a:sym typeface="Lucida Grande" charset="0"/>
              </a:rPr>
              <a:t>- Technology</a:t>
            </a:r>
            <a:endParaRPr lang="en-US" sz="2400" dirty="0"/>
          </a:p>
        </p:txBody>
      </p:sp>
      <p:sp>
        <p:nvSpPr>
          <p:cNvPr id="19" name="Rectangle 2"/>
          <p:cNvSpPr>
            <a:spLocks/>
          </p:cNvSpPr>
          <p:nvPr/>
        </p:nvSpPr>
        <p:spPr bwMode="auto">
          <a:xfrm>
            <a:off x="2816848" y="4807475"/>
            <a:ext cx="6376241" cy="120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latin typeface="AR CENA" panose="02000000000000000000" pitchFamily="2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Nike’s business performance depends on the state of the economy of where its products are sold</a:t>
            </a:r>
          </a:p>
        </p:txBody>
      </p:sp>
    </p:spTree>
    <p:extLst>
      <p:ext uri="{BB962C8B-B14F-4D97-AF65-F5344CB8AC3E}">
        <p14:creationId xmlns:p14="http://schemas.microsoft.com/office/powerpoint/2010/main" val="2790834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  <p:bldP spid="17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2388</TotalTime>
  <Words>1142</Words>
  <Application>Microsoft Office PowerPoint</Application>
  <PresentationFormat>Widescreen</PresentationFormat>
  <Paragraphs>227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 CENA</vt:lpstr>
      <vt:lpstr>AR DELANEY</vt:lpstr>
      <vt:lpstr>Arial</vt:lpstr>
      <vt:lpstr>Calibri</vt:lpstr>
      <vt:lpstr>Century Gothic</vt:lpstr>
      <vt:lpstr>Helvetica</vt:lpstr>
      <vt:lpstr>Lucida Grande</vt:lpstr>
      <vt:lpstr>Times New Roman</vt:lpstr>
      <vt:lpstr>Verdana</vt:lpstr>
      <vt:lpstr>Mesh</vt:lpstr>
      <vt:lpstr>PowerPoint Presentation</vt:lpstr>
      <vt:lpstr>Mission statement</vt:lpstr>
      <vt:lpstr>background</vt:lpstr>
      <vt:lpstr>Company overview</vt:lpstr>
      <vt:lpstr>leadership</vt:lpstr>
      <vt:lpstr>Organizational culture</vt:lpstr>
      <vt:lpstr>Company profile</vt:lpstr>
      <vt:lpstr>COMPANY PORTFOLIO</vt:lpstr>
      <vt:lpstr>Sociocultural forces</vt:lpstr>
      <vt:lpstr>Technological influences</vt:lpstr>
      <vt:lpstr>ECONOMY</vt:lpstr>
      <vt:lpstr>SWOT analysis</vt:lpstr>
      <vt:lpstr>Marketing mix &amp; strategy</vt:lpstr>
      <vt:lpstr>Competitive strategy</vt:lpstr>
      <vt:lpstr>Differentiation strategy</vt:lpstr>
      <vt:lpstr>Sustainable innovation</vt:lpstr>
      <vt:lpstr>PowerPoint Presentation</vt:lpstr>
      <vt:lpstr>PowerPoint Presentation</vt:lpstr>
      <vt:lpstr>International competing strategy</vt:lpstr>
      <vt:lpstr>Ethics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Onyile, Nsedu U</dc:creator>
  <cp:lastModifiedBy>Onyile, Nsedu U</cp:lastModifiedBy>
  <cp:revision>67</cp:revision>
  <dcterms:created xsi:type="dcterms:W3CDTF">2017-03-16T04:06:10Z</dcterms:created>
  <dcterms:modified xsi:type="dcterms:W3CDTF">2017-04-27T19:39:39Z</dcterms:modified>
</cp:coreProperties>
</file>