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1" r:id="rId2"/>
    <p:sldId id="281" r:id="rId3"/>
    <p:sldId id="280" r:id="rId4"/>
    <p:sldId id="272" r:id="rId5"/>
    <p:sldId id="279" r:id="rId6"/>
    <p:sldId id="295" r:id="rId7"/>
    <p:sldId id="298" r:id="rId8"/>
    <p:sldId id="296" r:id="rId9"/>
    <p:sldId id="297" r:id="rId10"/>
    <p:sldId id="299" r:id="rId11"/>
    <p:sldId id="302" r:id="rId12"/>
    <p:sldId id="300" r:id="rId13"/>
    <p:sldId id="301" r:id="rId14"/>
    <p:sldId id="303" r:id="rId15"/>
    <p:sldId id="304" r:id="rId16"/>
    <p:sldId id="305" r:id="rId17"/>
    <p:sldId id="306" r:id="rId18"/>
    <p:sldId id="307" r:id="rId19"/>
    <p:sldId id="308" r:id="rId20"/>
    <p:sldId id="309" r:id="rId21"/>
    <p:sldId id="314" r:id="rId22"/>
    <p:sldId id="315" r:id="rId23"/>
    <p:sldId id="282" r:id="rId24"/>
    <p:sldId id="283" r:id="rId25"/>
    <p:sldId id="284" r:id="rId26"/>
    <p:sldId id="285" r:id="rId27"/>
    <p:sldId id="286" r:id="rId28"/>
    <p:sldId id="287" r:id="rId29"/>
    <p:sldId id="288" r:id="rId30"/>
    <p:sldId id="289" r:id="rId31"/>
    <p:sldId id="290" r:id="rId32"/>
    <p:sldId id="291" r:id="rId33"/>
    <p:sldId id="317" r:id="rId34"/>
    <p:sldId id="316" r:id="rId35"/>
    <p:sldId id="292" r:id="rId36"/>
    <p:sldId id="293" r:id="rId37"/>
    <p:sldId id="294" r:id="rId38"/>
    <p:sldId id="256" r:id="rId39"/>
    <p:sldId id="257" r:id="rId40"/>
    <p:sldId id="265" r:id="rId41"/>
    <p:sldId id="258" r:id="rId42"/>
    <p:sldId id="259" r:id="rId43"/>
    <p:sldId id="260" r:id="rId44"/>
    <p:sldId id="261" r:id="rId45"/>
    <p:sldId id="262" r:id="rId46"/>
    <p:sldId id="263" r:id="rId47"/>
    <p:sldId id="266" r:id="rId48"/>
    <p:sldId id="264" r:id="rId49"/>
    <p:sldId id="267" r:id="rId50"/>
    <p:sldId id="268" r:id="rId51"/>
    <p:sldId id="270" r:id="rId52"/>
    <p:sldId id="269" r:id="rId53"/>
    <p:sldId id="312" r:id="rId54"/>
    <p:sldId id="318" r:id="rId55"/>
    <p:sldId id="319" r:id="rId56"/>
    <p:sldId id="320" r:id="rId57"/>
    <p:sldId id="321" r:id="rId58"/>
    <p:sldId id="322" r:id="rId59"/>
    <p:sldId id="32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0" autoAdjust="0"/>
    <p:restoredTop sz="94671" autoAdjust="0"/>
  </p:normalViewPr>
  <p:slideViewPr>
    <p:cSldViewPr>
      <p:cViewPr varScale="1">
        <p:scale>
          <a:sx n="109" d="100"/>
          <a:sy n="109" d="100"/>
        </p:scale>
        <p:origin x="4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4000" dirty="0">
                <a:latin typeface="Stencil" panose="040409050D0802020404" pitchFamily="82" charset="0"/>
              </a:rPr>
              <a:t>Facebook Likes</a:t>
            </a:r>
          </a:p>
        </c:rich>
      </c:tx>
      <c:layout/>
      <c:overlay val="0"/>
    </c:title>
    <c:autoTitleDeleted val="0"/>
    <c:plotArea>
      <c:layout/>
      <c:barChart>
        <c:barDir val="col"/>
        <c:grouping val="clustered"/>
        <c:varyColors val="1"/>
        <c:ser>
          <c:idx val="0"/>
          <c:order val="0"/>
          <c:tx>
            <c:strRef>
              <c:f>Sheet1!$B$1</c:f>
              <c:strCache>
                <c:ptCount val="1"/>
                <c:pt idx="0">
                  <c:v>Subscribers</c:v>
                </c:pt>
              </c:strCache>
            </c:strRef>
          </c:tx>
          <c:spPr>
            <a:solidFill>
              <a:schemeClr val="bg2"/>
            </a:solidFill>
          </c:spPr>
          <c:invertIfNegative val="0"/>
          <c:dPt>
            <c:idx val="0"/>
            <c:invertIfNegative val="0"/>
            <c:bubble3D val="0"/>
          </c:dPt>
          <c:dPt>
            <c:idx val="1"/>
            <c:invertIfNegative val="0"/>
            <c:bubble3D val="0"/>
            <c:spPr>
              <a:solidFill>
                <a:srgbClr val="FF0000"/>
              </a:solidFill>
            </c:spPr>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Walmart</c:v>
                </c:pt>
                <c:pt idx="1">
                  <c:v>Target</c:v>
                </c:pt>
              </c:strCache>
            </c:strRef>
          </c:cat>
          <c:val>
            <c:numRef>
              <c:f>Sheet1!$B$2:$B$3</c:f>
              <c:numCache>
                <c:formatCode>#,##0</c:formatCode>
                <c:ptCount val="2"/>
                <c:pt idx="0">
                  <c:v>34000000</c:v>
                </c:pt>
                <c:pt idx="1">
                  <c:v>22000000</c:v>
                </c:pt>
              </c:numCache>
            </c:numRef>
          </c:val>
        </c:ser>
        <c:dLbls>
          <c:showLegendKey val="0"/>
          <c:showVal val="0"/>
          <c:showCatName val="0"/>
          <c:showSerName val="0"/>
          <c:showPercent val="0"/>
          <c:showBubbleSize val="0"/>
        </c:dLbls>
        <c:gapWidth val="75"/>
        <c:overlap val="40"/>
        <c:axId val="172012552"/>
        <c:axId val="172013728"/>
      </c:barChart>
      <c:catAx>
        <c:axId val="172012552"/>
        <c:scaling>
          <c:orientation val="minMax"/>
        </c:scaling>
        <c:delete val="1"/>
        <c:axPos val="b"/>
        <c:numFmt formatCode="General" sourceLinked="0"/>
        <c:majorTickMark val="none"/>
        <c:minorTickMark val="none"/>
        <c:tickLblPos val="nextTo"/>
        <c:crossAx val="172013728"/>
        <c:crosses val="autoZero"/>
        <c:auto val="1"/>
        <c:lblAlgn val="ctr"/>
        <c:lblOffset val="100"/>
        <c:noMultiLvlLbl val="0"/>
      </c:catAx>
      <c:valAx>
        <c:axId val="172013728"/>
        <c:scaling>
          <c:orientation val="minMax"/>
        </c:scaling>
        <c:delete val="0"/>
        <c:axPos val="l"/>
        <c:majorGridlines/>
        <c:numFmt formatCode="#,##0" sourceLinked="1"/>
        <c:majorTickMark val="none"/>
        <c:minorTickMark val="none"/>
        <c:tickLblPos val="nextTo"/>
        <c:crossAx val="172012552"/>
        <c:crosses val="autoZero"/>
        <c:crossBetween val="between"/>
      </c:valAx>
      <c:spPr>
        <a:noFill/>
      </c:spPr>
    </c:plotArea>
    <c:legend>
      <c:legendPos val="r"/>
      <c:layout>
        <c:manualLayout>
          <c:xMode val="edge"/>
          <c:yMode val="edge"/>
          <c:x val="0.77551408752477369"/>
          <c:y val="0.36835197813358905"/>
          <c:w val="0.19727502812148481"/>
          <c:h val="0.34733044424994131"/>
        </c:manualLayout>
      </c:layout>
      <c:overlay val="0"/>
    </c:legend>
    <c:plotVisOnly val="1"/>
    <c:dispBlanksAs val="gap"/>
    <c:showDLblsOverMax val="0"/>
  </c:chart>
  <c:spPr>
    <a:noFill/>
    <a:scene3d>
      <a:camera prst="orthographicFront"/>
      <a:lightRig rig="threePt" dir="t"/>
    </a:scene3d>
    <a:sp3d>
      <a:bevelT/>
    </a:sp3d>
  </c:spPr>
  <c:txPr>
    <a:bodyPr/>
    <a:lstStyle/>
    <a:p>
      <a:pPr>
        <a:defRPr sz="2400" b="1">
          <a:solidFill>
            <a:schemeClr val="bg1"/>
          </a:solidFill>
          <a:latin typeface="Baskerville Old Face" panose="02020602080505020303"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barChart>
        <c:barDir val="col"/>
        <c:grouping val="clustered"/>
        <c:varyColors val="0"/>
        <c:ser>
          <c:idx val="0"/>
          <c:order val="0"/>
          <c:tx>
            <c:strRef>
              <c:f>Sheet1!$B$1</c:f>
              <c:strCache>
                <c:ptCount val="1"/>
                <c:pt idx="0">
                  <c:v>Subscribers </c:v>
                </c:pt>
              </c:strCache>
            </c:strRef>
          </c:tx>
          <c:invertIfNegative val="0"/>
          <c:dPt>
            <c:idx val="1"/>
            <c:invertIfNegative val="0"/>
            <c:bubble3D val="0"/>
            <c:spPr>
              <a:solidFill>
                <a:srgbClr val="FF0000"/>
              </a:solidFill>
            </c:spPr>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Walmart</c:v>
                </c:pt>
                <c:pt idx="1">
                  <c:v>Target</c:v>
                </c:pt>
              </c:strCache>
            </c:strRef>
          </c:cat>
          <c:val>
            <c:numRef>
              <c:f>Sheet1!$B$2:$B$3</c:f>
              <c:numCache>
                <c:formatCode>#,##0</c:formatCode>
                <c:ptCount val="2"/>
                <c:pt idx="0">
                  <c:v>9488</c:v>
                </c:pt>
                <c:pt idx="1">
                  <c:v>19482</c:v>
                </c:pt>
              </c:numCache>
            </c:numRef>
          </c:val>
        </c:ser>
        <c:dLbls>
          <c:dLblPos val="ctr"/>
          <c:showLegendKey val="0"/>
          <c:showVal val="1"/>
          <c:showCatName val="0"/>
          <c:showSerName val="0"/>
          <c:showPercent val="0"/>
          <c:showBubbleSize val="0"/>
        </c:dLbls>
        <c:gapWidth val="150"/>
        <c:axId val="172015296"/>
        <c:axId val="172015688"/>
      </c:barChart>
      <c:catAx>
        <c:axId val="172015296"/>
        <c:scaling>
          <c:orientation val="minMax"/>
        </c:scaling>
        <c:delete val="0"/>
        <c:axPos val="b"/>
        <c:numFmt formatCode="General" sourceLinked="0"/>
        <c:majorTickMark val="out"/>
        <c:minorTickMark val="none"/>
        <c:tickLblPos val="nextTo"/>
        <c:crossAx val="172015688"/>
        <c:crosses val="autoZero"/>
        <c:auto val="1"/>
        <c:lblAlgn val="ctr"/>
        <c:lblOffset val="100"/>
        <c:noMultiLvlLbl val="0"/>
      </c:catAx>
      <c:valAx>
        <c:axId val="172015688"/>
        <c:scaling>
          <c:orientation val="minMax"/>
        </c:scaling>
        <c:delete val="0"/>
        <c:axPos val="l"/>
        <c:numFmt formatCode="#,##0" sourceLinked="1"/>
        <c:majorTickMark val="out"/>
        <c:minorTickMark val="none"/>
        <c:tickLblPos val="nextTo"/>
        <c:crossAx val="172015296"/>
        <c:crosses val="autoZero"/>
        <c:crossBetween val="between"/>
      </c:valAx>
      <c:spPr>
        <a:noFill/>
      </c:spPr>
    </c:plotArea>
    <c:plotVisOnly val="1"/>
    <c:dispBlanksAs val="gap"/>
    <c:showDLblsOverMax val="0"/>
  </c:chart>
  <c:txPr>
    <a:bodyPr/>
    <a:lstStyle/>
    <a:p>
      <a:pPr>
        <a:defRPr sz="1600" b="1">
          <a:latin typeface="Baskerville Old Face" panose="02020602080505020303"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3200">
              <a:latin typeface="Baskerville Old Face" panose="02020602080505020303" pitchFamily="18" charset="0"/>
            </a:defRPr>
          </a:pPr>
          <a:endParaRPr lang="en-US"/>
        </a:p>
      </c:txPr>
    </c:title>
    <c:autoTitleDeleted val="0"/>
    <c:plotArea>
      <c:layout/>
      <c:barChart>
        <c:barDir val="col"/>
        <c:grouping val="clustered"/>
        <c:varyColors val="0"/>
        <c:ser>
          <c:idx val="0"/>
          <c:order val="0"/>
          <c:tx>
            <c:strRef>
              <c:f>Sheet1!$B$15</c:f>
              <c:strCache>
                <c:ptCount val="1"/>
                <c:pt idx="0">
                  <c:v>Videos</c:v>
                </c:pt>
              </c:strCache>
            </c:strRef>
          </c:tx>
          <c:invertIfNegative val="0"/>
          <c:dPt>
            <c:idx val="1"/>
            <c:invertIfNegative val="0"/>
            <c:bubble3D val="0"/>
            <c:spPr>
              <a:solidFill>
                <a:srgbClr val="FF0000"/>
              </a:solidFill>
            </c:spPr>
          </c:dPt>
          <c:dLbls>
            <c:spPr>
              <a:noFill/>
              <a:ln>
                <a:noFill/>
              </a:ln>
              <a:effectLst/>
            </c:spPr>
            <c:txPr>
              <a:bodyPr/>
              <a:lstStyle/>
              <a:p>
                <a:pPr>
                  <a:defRPr sz="2000" b="1">
                    <a:latin typeface="Baskerville Old Face" panose="02020602080505020303"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Sheet1!$A$16:$A$17</c:f>
              <c:strCache>
                <c:ptCount val="2"/>
                <c:pt idx="0">
                  <c:v>Walmart</c:v>
                </c:pt>
                <c:pt idx="1">
                  <c:v>Target</c:v>
                </c:pt>
              </c:strCache>
            </c:strRef>
          </c:cat>
          <c:val>
            <c:numRef>
              <c:f>Sheet1!$B$16:$B$17</c:f>
              <c:numCache>
                <c:formatCode>General</c:formatCode>
                <c:ptCount val="2"/>
                <c:pt idx="0" formatCode="#,##0">
                  <c:v>1947</c:v>
                </c:pt>
                <c:pt idx="1">
                  <c:v>308</c:v>
                </c:pt>
              </c:numCache>
            </c:numRef>
          </c:val>
        </c:ser>
        <c:dLbls>
          <c:dLblPos val="ctr"/>
          <c:showLegendKey val="0"/>
          <c:showVal val="1"/>
          <c:showCatName val="0"/>
          <c:showSerName val="0"/>
          <c:showPercent val="0"/>
          <c:showBubbleSize val="0"/>
        </c:dLbls>
        <c:gapWidth val="150"/>
        <c:axId val="172016472"/>
        <c:axId val="172016864"/>
      </c:barChart>
      <c:catAx>
        <c:axId val="172016472"/>
        <c:scaling>
          <c:orientation val="minMax"/>
        </c:scaling>
        <c:delete val="0"/>
        <c:axPos val="b"/>
        <c:numFmt formatCode="General" sourceLinked="0"/>
        <c:majorTickMark val="out"/>
        <c:minorTickMark val="none"/>
        <c:tickLblPos val="nextTo"/>
        <c:txPr>
          <a:bodyPr/>
          <a:lstStyle/>
          <a:p>
            <a:pPr>
              <a:defRPr sz="2800" b="1">
                <a:latin typeface="Baskerville Old Face" panose="02020602080505020303" pitchFamily="18" charset="0"/>
              </a:defRPr>
            </a:pPr>
            <a:endParaRPr lang="en-US"/>
          </a:p>
        </c:txPr>
        <c:crossAx val="172016864"/>
        <c:crosses val="autoZero"/>
        <c:auto val="1"/>
        <c:lblAlgn val="ctr"/>
        <c:lblOffset val="100"/>
        <c:noMultiLvlLbl val="0"/>
      </c:catAx>
      <c:valAx>
        <c:axId val="172016864"/>
        <c:scaling>
          <c:orientation val="minMax"/>
        </c:scaling>
        <c:delete val="0"/>
        <c:axPos val="l"/>
        <c:numFmt formatCode="#,##0" sourceLinked="1"/>
        <c:majorTickMark val="out"/>
        <c:minorTickMark val="none"/>
        <c:tickLblPos val="nextTo"/>
        <c:txPr>
          <a:bodyPr/>
          <a:lstStyle/>
          <a:p>
            <a:pPr>
              <a:defRPr sz="1800" b="1">
                <a:latin typeface="Baskerville Old Face" panose="02020602080505020303" pitchFamily="18" charset="0"/>
              </a:defRPr>
            </a:pPr>
            <a:endParaRPr lang="en-US"/>
          </a:p>
        </c:txPr>
        <c:crossAx val="17201647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4000">
              <a:effectLst>
                <a:outerShdw blurRad="38100" dist="38100" dir="2700000" algn="tl">
                  <a:srgbClr val="000000">
                    <a:alpha val="43137"/>
                  </a:srgbClr>
                </a:outerShdw>
              </a:effectLst>
            </a:defRPr>
          </a:pPr>
          <a:endParaRPr lang="en-US"/>
        </a:p>
      </c:txPr>
    </c:title>
    <c:autoTitleDeleted val="0"/>
    <c:plotArea>
      <c:layout/>
      <c:barChart>
        <c:barDir val="col"/>
        <c:grouping val="clustered"/>
        <c:varyColors val="0"/>
        <c:ser>
          <c:idx val="0"/>
          <c:order val="0"/>
          <c:tx>
            <c:strRef>
              <c:f>Sheet1!$B$8</c:f>
              <c:strCache>
                <c:ptCount val="1"/>
                <c:pt idx="0">
                  <c:v>Views</c:v>
                </c:pt>
              </c:strCache>
            </c:strRef>
          </c:tx>
          <c:invertIfNegative val="0"/>
          <c:dPt>
            <c:idx val="1"/>
            <c:invertIfNegative val="0"/>
            <c:bubble3D val="0"/>
            <c:spPr>
              <a:solidFill>
                <a:srgbClr val="FF0000"/>
              </a:solidFill>
            </c:spPr>
          </c:dPt>
          <c:dLbls>
            <c:spPr>
              <a:noFill/>
              <a:ln>
                <a:noFill/>
              </a:ln>
              <a:effectLst/>
            </c:spPr>
            <c:txPr>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Sheet1!$A$9:$A$10</c:f>
              <c:strCache>
                <c:ptCount val="2"/>
                <c:pt idx="0">
                  <c:v>Walmart</c:v>
                </c:pt>
                <c:pt idx="1">
                  <c:v>Target</c:v>
                </c:pt>
              </c:strCache>
            </c:strRef>
          </c:cat>
          <c:val>
            <c:numRef>
              <c:f>Sheet1!$B$9:$B$10</c:f>
              <c:numCache>
                <c:formatCode>#,##0</c:formatCode>
                <c:ptCount val="2"/>
                <c:pt idx="0">
                  <c:v>17872638</c:v>
                </c:pt>
                <c:pt idx="1">
                  <c:v>5505880</c:v>
                </c:pt>
              </c:numCache>
            </c:numRef>
          </c:val>
        </c:ser>
        <c:dLbls>
          <c:dLblPos val="ctr"/>
          <c:showLegendKey val="0"/>
          <c:showVal val="1"/>
          <c:showCatName val="0"/>
          <c:showSerName val="0"/>
          <c:showPercent val="0"/>
          <c:showBubbleSize val="0"/>
        </c:dLbls>
        <c:gapWidth val="150"/>
        <c:axId val="172017648"/>
        <c:axId val="172018040"/>
      </c:barChart>
      <c:catAx>
        <c:axId val="172017648"/>
        <c:scaling>
          <c:orientation val="minMax"/>
        </c:scaling>
        <c:delete val="0"/>
        <c:axPos val="b"/>
        <c:numFmt formatCode="General" sourceLinked="0"/>
        <c:majorTickMark val="out"/>
        <c:minorTickMark val="none"/>
        <c:tickLblPos val="nextTo"/>
        <c:txPr>
          <a:bodyPr/>
          <a:lstStyle/>
          <a:p>
            <a:pPr>
              <a:defRPr sz="2800"/>
            </a:pPr>
            <a:endParaRPr lang="en-US"/>
          </a:p>
        </c:txPr>
        <c:crossAx val="172018040"/>
        <c:crosses val="autoZero"/>
        <c:auto val="1"/>
        <c:lblAlgn val="ctr"/>
        <c:lblOffset val="100"/>
        <c:noMultiLvlLbl val="0"/>
      </c:catAx>
      <c:valAx>
        <c:axId val="172018040"/>
        <c:scaling>
          <c:orientation val="minMax"/>
        </c:scaling>
        <c:delete val="0"/>
        <c:axPos val="l"/>
        <c:majorGridlines>
          <c:spPr>
            <a:ln>
              <a:solidFill>
                <a:schemeClr val="tx1">
                  <a:tint val="75000"/>
                  <a:shade val="95000"/>
                  <a:satMod val="105000"/>
                </a:schemeClr>
              </a:solidFill>
            </a:ln>
          </c:spPr>
        </c:majorGridlines>
        <c:numFmt formatCode="#,##0" sourceLinked="1"/>
        <c:majorTickMark val="out"/>
        <c:minorTickMark val="none"/>
        <c:tickLblPos val="nextTo"/>
        <c:txPr>
          <a:bodyPr/>
          <a:lstStyle/>
          <a:p>
            <a:pPr>
              <a:defRPr sz="1600"/>
            </a:pPr>
            <a:endParaRPr lang="en-US"/>
          </a:p>
        </c:txPr>
        <c:crossAx val="172017648"/>
        <c:crosses val="autoZero"/>
        <c:crossBetween val="between"/>
      </c:valAx>
    </c:plotArea>
    <c:plotVisOnly val="1"/>
    <c:dispBlanksAs val="gap"/>
    <c:showDLblsOverMax val="0"/>
  </c:chart>
  <c:txPr>
    <a:bodyPr/>
    <a:lstStyle/>
    <a:p>
      <a:pPr>
        <a:defRPr b="1">
          <a:latin typeface="Baskerville Old Face" panose="02020602080505020303"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b="1">
                <a:effectLst>
                  <a:outerShdw blurRad="38100" dist="38100" dir="2700000" algn="tl">
                    <a:srgbClr val="000000">
                      <a:alpha val="43137"/>
                    </a:srgbClr>
                  </a:outerShdw>
                </a:effectLst>
              </a:defRPr>
            </a:pPr>
            <a:r>
              <a:rPr lang="en-US" sz="2800" b="1">
                <a:effectLst>
                  <a:outerShdw blurRad="38100" dist="38100" dir="2700000" algn="tl">
                    <a:srgbClr val="000000">
                      <a:alpha val="43137"/>
                    </a:srgbClr>
                  </a:outerShdw>
                </a:effectLst>
              </a:rPr>
              <a:t>Tweets</a:t>
            </a:r>
          </a:p>
        </c:rich>
      </c:tx>
      <c:layout>
        <c:manualLayout>
          <c:xMode val="edge"/>
          <c:yMode val="edge"/>
          <c:x val="0.3373543202773378"/>
          <c:y val="0"/>
        </c:manualLayout>
      </c:layout>
      <c:overlay val="0"/>
    </c:title>
    <c:autoTitleDeleted val="0"/>
    <c:plotArea>
      <c:layout/>
      <c:barChart>
        <c:barDir val="col"/>
        <c:grouping val="clustered"/>
        <c:varyColors val="0"/>
        <c:ser>
          <c:idx val="0"/>
          <c:order val="0"/>
          <c:tx>
            <c:strRef>
              <c:f>Sheet1!$B$1</c:f>
              <c:strCache>
                <c:ptCount val="1"/>
                <c:pt idx="0">
                  <c:v>Tweets</c:v>
                </c:pt>
              </c:strCache>
            </c:strRef>
          </c:tx>
          <c:invertIfNegative val="0"/>
          <c:dPt>
            <c:idx val="1"/>
            <c:invertIfNegative val="0"/>
            <c:bubble3D val="0"/>
            <c:spPr>
              <a:solidFill>
                <a:srgbClr val="FF0000"/>
              </a:solidFill>
            </c:spPr>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Walmart</c:v>
                </c:pt>
                <c:pt idx="1">
                  <c:v>Target</c:v>
                </c:pt>
              </c:strCache>
            </c:strRef>
          </c:cat>
          <c:val>
            <c:numRef>
              <c:f>Sheet1!$B$2:$B$3</c:f>
              <c:numCache>
                <c:formatCode>#,##0</c:formatCode>
                <c:ptCount val="2"/>
                <c:pt idx="0">
                  <c:v>169690</c:v>
                </c:pt>
                <c:pt idx="1">
                  <c:v>12121</c:v>
                </c:pt>
              </c:numCache>
            </c:numRef>
          </c:val>
        </c:ser>
        <c:dLbls>
          <c:showLegendKey val="0"/>
          <c:showVal val="0"/>
          <c:showCatName val="0"/>
          <c:showSerName val="0"/>
          <c:showPercent val="0"/>
          <c:showBubbleSize val="0"/>
        </c:dLbls>
        <c:gapWidth val="150"/>
        <c:axId val="210635456"/>
        <c:axId val="210635848"/>
      </c:barChart>
      <c:catAx>
        <c:axId val="210635456"/>
        <c:scaling>
          <c:orientation val="minMax"/>
        </c:scaling>
        <c:delete val="0"/>
        <c:axPos val="b"/>
        <c:numFmt formatCode="General" sourceLinked="0"/>
        <c:majorTickMark val="out"/>
        <c:minorTickMark val="none"/>
        <c:tickLblPos val="nextTo"/>
        <c:crossAx val="210635848"/>
        <c:crosses val="autoZero"/>
        <c:auto val="1"/>
        <c:lblAlgn val="ctr"/>
        <c:lblOffset val="100"/>
        <c:noMultiLvlLbl val="0"/>
      </c:catAx>
      <c:valAx>
        <c:axId val="210635848"/>
        <c:scaling>
          <c:orientation val="minMax"/>
        </c:scaling>
        <c:delete val="0"/>
        <c:axPos val="l"/>
        <c:numFmt formatCode="#,##0" sourceLinked="1"/>
        <c:majorTickMark val="out"/>
        <c:minorTickMark val="none"/>
        <c:tickLblPos val="nextTo"/>
        <c:crossAx val="210635456"/>
        <c:crosses val="autoZero"/>
        <c:crossBetween val="between"/>
      </c:valAx>
    </c:plotArea>
    <c:plotVisOnly val="1"/>
    <c:dispBlanksAs val="gap"/>
    <c:showDLblsOverMax val="0"/>
  </c:chart>
  <c:txPr>
    <a:bodyPr/>
    <a:lstStyle/>
    <a:p>
      <a:pPr>
        <a:defRPr sz="1800" b="1">
          <a:latin typeface="Baskerville Old Face" panose="02020602080505020303"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36668571909665232"/>
          <c:y val="0"/>
        </c:manualLayout>
      </c:layout>
      <c:overlay val="0"/>
      <c:txPr>
        <a:bodyPr/>
        <a:lstStyle/>
        <a:p>
          <a:pPr>
            <a:defRPr sz="2800">
              <a:latin typeface="Baskerville Old Face" panose="02020602080505020303" pitchFamily="18" charset="0"/>
            </a:defRPr>
          </a:pPr>
          <a:endParaRPr lang="en-US"/>
        </a:p>
      </c:txPr>
    </c:title>
    <c:autoTitleDeleted val="0"/>
    <c:plotArea>
      <c:layout/>
      <c:barChart>
        <c:barDir val="col"/>
        <c:grouping val="clustered"/>
        <c:varyColors val="0"/>
        <c:ser>
          <c:idx val="0"/>
          <c:order val="0"/>
          <c:tx>
            <c:strRef>
              <c:f>Sheet1!$B$10</c:f>
              <c:strCache>
                <c:ptCount val="1"/>
                <c:pt idx="0">
                  <c:v>Following</c:v>
                </c:pt>
              </c:strCache>
            </c:strRef>
          </c:tx>
          <c:invertIfNegative val="0"/>
          <c:dPt>
            <c:idx val="1"/>
            <c:invertIfNegative val="0"/>
            <c:bubble3D val="0"/>
            <c:spPr>
              <a:solidFill>
                <a:srgbClr val="FF0000"/>
              </a:solidFill>
            </c:spPr>
          </c:dPt>
          <c:dLbls>
            <c:spPr>
              <a:noFill/>
              <a:ln>
                <a:noFill/>
              </a:ln>
              <a:effectLst/>
            </c:spPr>
            <c:txPr>
              <a:bodyPr/>
              <a:lstStyle/>
              <a:p>
                <a:pPr>
                  <a:defRPr b="1">
                    <a:latin typeface="Baskerville Old Face" panose="02020602080505020303"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Sheet1!$A$11:$A$12</c:f>
              <c:strCache>
                <c:ptCount val="2"/>
                <c:pt idx="0">
                  <c:v>Walmart</c:v>
                </c:pt>
                <c:pt idx="1">
                  <c:v>Target</c:v>
                </c:pt>
              </c:strCache>
            </c:strRef>
          </c:cat>
          <c:val>
            <c:numRef>
              <c:f>Sheet1!$B$11:$B$12</c:f>
              <c:numCache>
                <c:formatCode>#,##0</c:formatCode>
                <c:ptCount val="2"/>
                <c:pt idx="0">
                  <c:v>3153</c:v>
                </c:pt>
                <c:pt idx="1">
                  <c:v>1431</c:v>
                </c:pt>
              </c:numCache>
            </c:numRef>
          </c:val>
        </c:ser>
        <c:dLbls>
          <c:dLblPos val="ctr"/>
          <c:showLegendKey val="0"/>
          <c:showVal val="1"/>
          <c:showCatName val="0"/>
          <c:showSerName val="0"/>
          <c:showPercent val="0"/>
          <c:showBubbleSize val="0"/>
        </c:dLbls>
        <c:gapWidth val="150"/>
        <c:axId val="210636632"/>
        <c:axId val="210637024"/>
      </c:barChart>
      <c:catAx>
        <c:axId val="210636632"/>
        <c:scaling>
          <c:orientation val="minMax"/>
        </c:scaling>
        <c:delete val="0"/>
        <c:axPos val="b"/>
        <c:numFmt formatCode="General" sourceLinked="0"/>
        <c:majorTickMark val="out"/>
        <c:minorTickMark val="none"/>
        <c:tickLblPos val="nextTo"/>
        <c:txPr>
          <a:bodyPr/>
          <a:lstStyle/>
          <a:p>
            <a:pPr>
              <a:defRPr b="1">
                <a:latin typeface="Baskerville Old Face" panose="02020602080505020303" pitchFamily="18" charset="0"/>
              </a:defRPr>
            </a:pPr>
            <a:endParaRPr lang="en-US"/>
          </a:p>
        </c:txPr>
        <c:crossAx val="210637024"/>
        <c:crosses val="autoZero"/>
        <c:auto val="1"/>
        <c:lblAlgn val="ctr"/>
        <c:lblOffset val="100"/>
        <c:noMultiLvlLbl val="0"/>
      </c:catAx>
      <c:valAx>
        <c:axId val="210637024"/>
        <c:scaling>
          <c:orientation val="minMax"/>
        </c:scaling>
        <c:delete val="0"/>
        <c:axPos val="l"/>
        <c:numFmt formatCode="#,##0" sourceLinked="1"/>
        <c:majorTickMark val="out"/>
        <c:minorTickMark val="none"/>
        <c:tickLblPos val="nextTo"/>
        <c:txPr>
          <a:bodyPr/>
          <a:lstStyle/>
          <a:p>
            <a:pPr>
              <a:defRPr b="1">
                <a:latin typeface="Baskerville Old Face" panose="02020602080505020303" pitchFamily="18" charset="0"/>
              </a:defRPr>
            </a:pPr>
            <a:endParaRPr lang="en-US"/>
          </a:p>
        </c:txPr>
        <c:crossAx val="210636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layout/>
      <c:overlay val="0"/>
    </c:title>
    <c:autoTitleDeleted val="0"/>
    <c:plotArea>
      <c:layout/>
      <c:barChart>
        <c:barDir val="col"/>
        <c:grouping val="clustered"/>
        <c:varyColors val="0"/>
        <c:ser>
          <c:idx val="0"/>
          <c:order val="0"/>
          <c:tx>
            <c:strRef>
              <c:f>Sheet1!$B$16</c:f>
              <c:strCache>
                <c:ptCount val="1"/>
                <c:pt idx="0">
                  <c:v>Followers</c:v>
                </c:pt>
              </c:strCache>
            </c:strRef>
          </c:tx>
          <c:invertIfNegative val="0"/>
          <c:dPt>
            <c:idx val="1"/>
            <c:invertIfNegative val="0"/>
            <c:bubble3D val="0"/>
            <c:spPr>
              <a:solidFill>
                <a:srgbClr val="FF0000"/>
              </a:solidFill>
            </c:spPr>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Sheet1!$A$17:$A$18</c:f>
              <c:strCache>
                <c:ptCount val="2"/>
                <c:pt idx="0">
                  <c:v>Walmart</c:v>
                </c:pt>
                <c:pt idx="1">
                  <c:v>Target</c:v>
                </c:pt>
              </c:strCache>
            </c:strRef>
          </c:cat>
          <c:val>
            <c:numRef>
              <c:f>Sheet1!$B$17:$B$18</c:f>
              <c:numCache>
                <c:formatCode>#,##0</c:formatCode>
                <c:ptCount val="2"/>
                <c:pt idx="0">
                  <c:v>417678</c:v>
                </c:pt>
                <c:pt idx="1">
                  <c:v>963128</c:v>
                </c:pt>
              </c:numCache>
            </c:numRef>
          </c:val>
        </c:ser>
        <c:dLbls>
          <c:dLblPos val="ctr"/>
          <c:showLegendKey val="0"/>
          <c:showVal val="1"/>
          <c:showCatName val="0"/>
          <c:showSerName val="0"/>
          <c:showPercent val="0"/>
          <c:showBubbleSize val="0"/>
        </c:dLbls>
        <c:gapWidth val="150"/>
        <c:axId val="210637808"/>
        <c:axId val="210638200"/>
      </c:barChart>
      <c:catAx>
        <c:axId val="210637808"/>
        <c:scaling>
          <c:orientation val="minMax"/>
        </c:scaling>
        <c:delete val="0"/>
        <c:axPos val="b"/>
        <c:numFmt formatCode="General" sourceLinked="0"/>
        <c:majorTickMark val="out"/>
        <c:minorTickMark val="none"/>
        <c:tickLblPos val="nextTo"/>
        <c:crossAx val="210638200"/>
        <c:crosses val="autoZero"/>
        <c:auto val="1"/>
        <c:lblAlgn val="ctr"/>
        <c:lblOffset val="100"/>
        <c:noMultiLvlLbl val="0"/>
      </c:catAx>
      <c:valAx>
        <c:axId val="210638200"/>
        <c:scaling>
          <c:orientation val="minMax"/>
        </c:scaling>
        <c:delete val="0"/>
        <c:axPos val="l"/>
        <c:majorGridlines/>
        <c:numFmt formatCode="#,##0" sourceLinked="1"/>
        <c:majorTickMark val="out"/>
        <c:minorTickMark val="none"/>
        <c:tickLblPos val="nextTo"/>
        <c:crossAx val="210637808"/>
        <c:crosses val="autoZero"/>
        <c:crossBetween val="between"/>
      </c:valAx>
    </c:plotArea>
    <c:plotVisOnly val="1"/>
    <c:dispBlanksAs val="gap"/>
    <c:showDLblsOverMax val="0"/>
  </c:chart>
  <c:txPr>
    <a:bodyPr/>
    <a:lstStyle/>
    <a:p>
      <a:pPr>
        <a:defRPr sz="2000" b="1">
          <a:latin typeface="Baskerville Old Face" panose="02020602080505020303"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1663B-10A0-4125-BDCF-5B0A34B7E37E}" type="doc">
      <dgm:prSet loTypeId="urn:microsoft.com/office/officeart/2005/8/layout/hProcess9" loCatId="process" qsTypeId="urn:microsoft.com/office/officeart/2005/8/quickstyle/3d2" qsCatId="3D" csTypeId="urn:microsoft.com/office/officeart/2005/8/colors/accent1_2" csCatId="accent1" phldr="1"/>
      <dgm:spPr/>
    </dgm:pt>
    <dgm:pt modelId="{913BBCA2-06A9-42FC-8960-9CEBEDA696E6}">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Good Quality </a:t>
          </a:r>
          <a:endParaRPr lang="en-US" dirty="0"/>
        </a:p>
      </dgm:t>
    </dgm:pt>
    <dgm:pt modelId="{76530976-1115-4E66-AC7C-AC2DE44DFF45}" type="parTrans" cxnId="{E25CAAA3-2C3D-41BC-98D8-6E0678100627}">
      <dgm:prSet/>
      <dgm:spPr/>
      <dgm:t>
        <a:bodyPr/>
        <a:lstStyle/>
        <a:p>
          <a:endParaRPr lang="en-US"/>
        </a:p>
      </dgm:t>
    </dgm:pt>
    <dgm:pt modelId="{D37415C3-62AB-4E05-B94E-8F527CA03FE8}" type="sibTrans" cxnId="{E25CAAA3-2C3D-41BC-98D8-6E0678100627}">
      <dgm:prSet/>
      <dgm:spPr/>
      <dgm:t>
        <a:bodyPr/>
        <a:lstStyle/>
        <a:p>
          <a:endParaRPr lang="en-US"/>
        </a:p>
      </dgm:t>
    </dgm:pt>
    <dgm:pt modelId="{59E16E5E-0381-4153-A921-F8A2EF548270}">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Good Value </a:t>
          </a:r>
          <a:endParaRPr lang="en-US" dirty="0"/>
        </a:p>
      </dgm:t>
    </dgm:pt>
    <dgm:pt modelId="{DC25840E-F5E9-4082-A388-D8770673DD8F}" type="parTrans" cxnId="{E19692FB-1FE6-4C7F-B4AB-E451B150A4C5}">
      <dgm:prSet/>
      <dgm:spPr/>
      <dgm:t>
        <a:bodyPr/>
        <a:lstStyle/>
        <a:p>
          <a:endParaRPr lang="en-US"/>
        </a:p>
      </dgm:t>
    </dgm:pt>
    <dgm:pt modelId="{FED030B0-DAEE-438C-8B89-6349CEF954E0}" type="sibTrans" cxnId="{E19692FB-1FE6-4C7F-B4AB-E451B150A4C5}">
      <dgm:prSet/>
      <dgm:spPr/>
      <dgm:t>
        <a:bodyPr/>
        <a:lstStyle/>
        <a:p>
          <a:endParaRPr lang="en-US"/>
        </a:p>
      </dgm:t>
    </dgm:pt>
    <dgm:pt modelId="{815CE4D6-80FA-42E4-8966-4DA14176DCCC}">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Good Serviced</a:t>
          </a:r>
          <a:endParaRPr lang="en-US" dirty="0"/>
        </a:p>
      </dgm:t>
    </dgm:pt>
    <dgm:pt modelId="{95AA4079-A6CA-40E2-8A71-79326124B8A8}" type="parTrans" cxnId="{22D10FC2-CA2C-46CD-9374-FE0C1955964B}">
      <dgm:prSet/>
      <dgm:spPr/>
      <dgm:t>
        <a:bodyPr/>
        <a:lstStyle/>
        <a:p>
          <a:endParaRPr lang="en-US"/>
        </a:p>
      </dgm:t>
    </dgm:pt>
    <dgm:pt modelId="{126CF8B4-CDCD-4223-A275-ED656CC7DF7C}" type="sibTrans" cxnId="{22D10FC2-CA2C-46CD-9374-FE0C1955964B}">
      <dgm:prSet/>
      <dgm:spPr/>
      <dgm:t>
        <a:bodyPr/>
        <a:lstStyle/>
        <a:p>
          <a:endParaRPr lang="en-US"/>
        </a:p>
      </dgm:t>
    </dgm:pt>
    <dgm:pt modelId="{EC70D351-17BF-4E42-8AD8-8A49C6476B92}">
      <dgm:prSet phldrT="[Text]"/>
      <dgm:spPr/>
      <dgm:t>
        <a:bodyPr/>
        <a:lstStyle/>
        <a:p>
          <a:r>
            <a:rPr lang="en-US" b="1" dirty="0" smtClean="0">
              <a:latin typeface="Baskerville Old Face" panose="02020602080505020303" pitchFamily="18" charset="0"/>
            </a:rPr>
            <a:t>Customer Satisfaction</a:t>
          </a:r>
          <a:endParaRPr lang="en-US" b="1" dirty="0">
            <a:latin typeface="Baskerville Old Face" panose="02020602080505020303" pitchFamily="18" charset="0"/>
          </a:endParaRPr>
        </a:p>
      </dgm:t>
    </dgm:pt>
    <dgm:pt modelId="{3FCBE767-20FD-4586-B550-E8EDF8759A4D}" type="parTrans" cxnId="{2895F3E1-C059-4003-8F6D-FF3E41AA61EF}">
      <dgm:prSet/>
      <dgm:spPr/>
      <dgm:t>
        <a:bodyPr/>
        <a:lstStyle/>
        <a:p>
          <a:endParaRPr lang="en-US"/>
        </a:p>
      </dgm:t>
    </dgm:pt>
    <dgm:pt modelId="{D96A5C63-8400-4CCA-93FE-75C20A9260B0}" type="sibTrans" cxnId="{2895F3E1-C059-4003-8F6D-FF3E41AA61EF}">
      <dgm:prSet/>
      <dgm:spPr/>
      <dgm:t>
        <a:bodyPr/>
        <a:lstStyle/>
        <a:p>
          <a:endParaRPr lang="en-US"/>
        </a:p>
      </dgm:t>
    </dgm:pt>
    <dgm:pt modelId="{9645FFFF-D6B9-48CB-8EE1-3E9ED9C88970}" type="pres">
      <dgm:prSet presAssocID="{5BB1663B-10A0-4125-BDCF-5B0A34B7E37E}" presName="CompostProcess" presStyleCnt="0">
        <dgm:presLayoutVars>
          <dgm:dir/>
          <dgm:resizeHandles val="exact"/>
        </dgm:presLayoutVars>
      </dgm:prSet>
      <dgm:spPr/>
    </dgm:pt>
    <dgm:pt modelId="{65AD4413-769C-4740-A113-87048963B70B}" type="pres">
      <dgm:prSet presAssocID="{5BB1663B-10A0-4125-BDCF-5B0A34B7E37E}" presName="arrow" presStyleLbl="bgShp" presStyleIdx="0" presStyleCnt="1"/>
      <dgm:spPr/>
    </dgm:pt>
    <dgm:pt modelId="{B03E99A1-5E3C-4B85-AFE8-24844BEC6B10}" type="pres">
      <dgm:prSet presAssocID="{5BB1663B-10A0-4125-BDCF-5B0A34B7E37E}" presName="linearProcess" presStyleCnt="0"/>
      <dgm:spPr/>
    </dgm:pt>
    <dgm:pt modelId="{AC637270-A3B5-4CEB-8A9A-9ED3CFC78F08}" type="pres">
      <dgm:prSet presAssocID="{913BBCA2-06A9-42FC-8960-9CEBEDA696E6}" presName="textNode" presStyleLbl="node1" presStyleIdx="0" presStyleCnt="4">
        <dgm:presLayoutVars>
          <dgm:bulletEnabled val="1"/>
        </dgm:presLayoutVars>
      </dgm:prSet>
      <dgm:spPr/>
      <dgm:t>
        <a:bodyPr/>
        <a:lstStyle/>
        <a:p>
          <a:endParaRPr lang="en-US"/>
        </a:p>
      </dgm:t>
    </dgm:pt>
    <dgm:pt modelId="{E825581D-C8DB-4B96-B8AF-8876E50D39B9}" type="pres">
      <dgm:prSet presAssocID="{D37415C3-62AB-4E05-B94E-8F527CA03FE8}" presName="sibTrans" presStyleCnt="0"/>
      <dgm:spPr/>
    </dgm:pt>
    <dgm:pt modelId="{152F091A-D58D-4202-BA07-DB393D3C3058}" type="pres">
      <dgm:prSet presAssocID="{59E16E5E-0381-4153-A921-F8A2EF548270}" presName="textNode" presStyleLbl="node1" presStyleIdx="1" presStyleCnt="4">
        <dgm:presLayoutVars>
          <dgm:bulletEnabled val="1"/>
        </dgm:presLayoutVars>
      </dgm:prSet>
      <dgm:spPr/>
      <dgm:t>
        <a:bodyPr/>
        <a:lstStyle/>
        <a:p>
          <a:endParaRPr lang="en-US"/>
        </a:p>
      </dgm:t>
    </dgm:pt>
    <dgm:pt modelId="{3C2A12BD-FE04-4CBD-B913-D9554BC6D827}" type="pres">
      <dgm:prSet presAssocID="{FED030B0-DAEE-438C-8B89-6349CEF954E0}" presName="sibTrans" presStyleCnt="0"/>
      <dgm:spPr/>
    </dgm:pt>
    <dgm:pt modelId="{7CA0C9DC-DE4E-440C-99E0-3288AFE47521}" type="pres">
      <dgm:prSet presAssocID="{815CE4D6-80FA-42E4-8966-4DA14176DCCC}" presName="textNode" presStyleLbl="node1" presStyleIdx="2" presStyleCnt="4">
        <dgm:presLayoutVars>
          <dgm:bulletEnabled val="1"/>
        </dgm:presLayoutVars>
      </dgm:prSet>
      <dgm:spPr/>
      <dgm:t>
        <a:bodyPr/>
        <a:lstStyle/>
        <a:p>
          <a:endParaRPr lang="en-US"/>
        </a:p>
      </dgm:t>
    </dgm:pt>
    <dgm:pt modelId="{E44B0F5B-A494-4D23-ACEB-7EC6F962033D}" type="pres">
      <dgm:prSet presAssocID="{126CF8B4-CDCD-4223-A275-ED656CC7DF7C}" presName="sibTrans" presStyleCnt="0"/>
      <dgm:spPr/>
    </dgm:pt>
    <dgm:pt modelId="{E03A500B-0746-4BAF-B8FF-A9AB458D60A5}" type="pres">
      <dgm:prSet presAssocID="{EC70D351-17BF-4E42-8AD8-8A49C6476B92}" presName="textNode" presStyleLbl="node1" presStyleIdx="3" presStyleCnt="4">
        <dgm:presLayoutVars>
          <dgm:bulletEnabled val="1"/>
        </dgm:presLayoutVars>
      </dgm:prSet>
      <dgm:spPr/>
      <dgm:t>
        <a:bodyPr/>
        <a:lstStyle/>
        <a:p>
          <a:endParaRPr lang="en-US"/>
        </a:p>
      </dgm:t>
    </dgm:pt>
  </dgm:ptLst>
  <dgm:cxnLst>
    <dgm:cxn modelId="{0AD5C02F-108F-4944-B9F5-3F79CF4B0926}" type="presOf" srcId="{5BB1663B-10A0-4125-BDCF-5B0A34B7E37E}" destId="{9645FFFF-D6B9-48CB-8EE1-3E9ED9C88970}" srcOrd="0" destOrd="0" presId="urn:microsoft.com/office/officeart/2005/8/layout/hProcess9"/>
    <dgm:cxn modelId="{7ADA04E3-2CB3-4AEB-B504-5248321E623B}" type="presOf" srcId="{913BBCA2-06A9-42FC-8960-9CEBEDA696E6}" destId="{AC637270-A3B5-4CEB-8A9A-9ED3CFC78F08}" srcOrd="0" destOrd="0" presId="urn:microsoft.com/office/officeart/2005/8/layout/hProcess9"/>
    <dgm:cxn modelId="{CB89F610-B8AF-4955-BF9E-2A7818F5E9C8}" type="presOf" srcId="{815CE4D6-80FA-42E4-8966-4DA14176DCCC}" destId="{7CA0C9DC-DE4E-440C-99E0-3288AFE47521}" srcOrd="0" destOrd="0" presId="urn:microsoft.com/office/officeart/2005/8/layout/hProcess9"/>
    <dgm:cxn modelId="{3874FD47-5008-4F32-9FC7-3580C8887966}" type="presOf" srcId="{59E16E5E-0381-4153-A921-F8A2EF548270}" destId="{152F091A-D58D-4202-BA07-DB393D3C3058}" srcOrd="0" destOrd="0" presId="urn:microsoft.com/office/officeart/2005/8/layout/hProcess9"/>
    <dgm:cxn modelId="{E25CAAA3-2C3D-41BC-98D8-6E0678100627}" srcId="{5BB1663B-10A0-4125-BDCF-5B0A34B7E37E}" destId="{913BBCA2-06A9-42FC-8960-9CEBEDA696E6}" srcOrd="0" destOrd="0" parTransId="{76530976-1115-4E66-AC7C-AC2DE44DFF45}" sibTransId="{D37415C3-62AB-4E05-B94E-8F527CA03FE8}"/>
    <dgm:cxn modelId="{14350A8D-0D6B-464B-9388-218B7FACD400}" type="presOf" srcId="{EC70D351-17BF-4E42-8AD8-8A49C6476B92}" destId="{E03A500B-0746-4BAF-B8FF-A9AB458D60A5}" srcOrd="0" destOrd="0" presId="urn:microsoft.com/office/officeart/2005/8/layout/hProcess9"/>
    <dgm:cxn modelId="{22D10FC2-CA2C-46CD-9374-FE0C1955964B}" srcId="{5BB1663B-10A0-4125-BDCF-5B0A34B7E37E}" destId="{815CE4D6-80FA-42E4-8966-4DA14176DCCC}" srcOrd="2" destOrd="0" parTransId="{95AA4079-A6CA-40E2-8A71-79326124B8A8}" sibTransId="{126CF8B4-CDCD-4223-A275-ED656CC7DF7C}"/>
    <dgm:cxn modelId="{2895F3E1-C059-4003-8F6D-FF3E41AA61EF}" srcId="{5BB1663B-10A0-4125-BDCF-5B0A34B7E37E}" destId="{EC70D351-17BF-4E42-8AD8-8A49C6476B92}" srcOrd="3" destOrd="0" parTransId="{3FCBE767-20FD-4586-B550-E8EDF8759A4D}" sibTransId="{D96A5C63-8400-4CCA-93FE-75C20A9260B0}"/>
    <dgm:cxn modelId="{E19692FB-1FE6-4C7F-B4AB-E451B150A4C5}" srcId="{5BB1663B-10A0-4125-BDCF-5B0A34B7E37E}" destId="{59E16E5E-0381-4153-A921-F8A2EF548270}" srcOrd="1" destOrd="0" parTransId="{DC25840E-F5E9-4082-A388-D8770673DD8F}" sibTransId="{FED030B0-DAEE-438C-8B89-6349CEF954E0}"/>
    <dgm:cxn modelId="{53F6A544-A4A2-481C-8619-7879C68BED91}" type="presParOf" srcId="{9645FFFF-D6B9-48CB-8EE1-3E9ED9C88970}" destId="{65AD4413-769C-4740-A113-87048963B70B}" srcOrd="0" destOrd="0" presId="urn:microsoft.com/office/officeart/2005/8/layout/hProcess9"/>
    <dgm:cxn modelId="{8B92998C-BC88-42A2-B90C-D227501DD2BC}" type="presParOf" srcId="{9645FFFF-D6B9-48CB-8EE1-3E9ED9C88970}" destId="{B03E99A1-5E3C-4B85-AFE8-24844BEC6B10}" srcOrd="1" destOrd="0" presId="urn:microsoft.com/office/officeart/2005/8/layout/hProcess9"/>
    <dgm:cxn modelId="{30B3498F-EDCC-4170-8B96-4B16D72CDFD4}" type="presParOf" srcId="{B03E99A1-5E3C-4B85-AFE8-24844BEC6B10}" destId="{AC637270-A3B5-4CEB-8A9A-9ED3CFC78F08}" srcOrd="0" destOrd="0" presId="urn:microsoft.com/office/officeart/2005/8/layout/hProcess9"/>
    <dgm:cxn modelId="{E7EAE3B6-AD05-4E38-97A4-CD8D497F86C7}" type="presParOf" srcId="{B03E99A1-5E3C-4B85-AFE8-24844BEC6B10}" destId="{E825581D-C8DB-4B96-B8AF-8876E50D39B9}" srcOrd="1" destOrd="0" presId="urn:microsoft.com/office/officeart/2005/8/layout/hProcess9"/>
    <dgm:cxn modelId="{0D32AB84-3FA9-4F20-9B23-F33F8359394D}" type="presParOf" srcId="{B03E99A1-5E3C-4B85-AFE8-24844BEC6B10}" destId="{152F091A-D58D-4202-BA07-DB393D3C3058}" srcOrd="2" destOrd="0" presId="urn:microsoft.com/office/officeart/2005/8/layout/hProcess9"/>
    <dgm:cxn modelId="{BB0CC097-A89B-4438-99FF-0FCCCE6652BE}" type="presParOf" srcId="{B03E99A1-5E3C-4B85-AFE8-24844BEC6B10}" destId="{3C2A12BD-FE04-4CBD-B913-D9554BC6D827}" srcOrd="3" destOrd="0" presId="urn:microsoft.com/office/officeart/2005/8/layout/hProcess9"/>
    <dgm:cxn modelId="{1325566F-5655-4729-BE5D-6AB80662E6BE}" type="presParOf" srcId="{B03E99A1-5E3C-4B85-AFE8-24844BEC6B10}" destId="{7CA0C9DC-DE4E-440C-99E0-3288AFE47521}" srcOrd="4" destOrd="0" presId="urn:microsoft.com/office/officeart/2005/8/layout/hProcess9"/>
    <dgm:cxn modelId="{1B3BC76F-FF09-4092-BC87-F5A891977946}" type="presParOf" srcId="{B03E99A1-5E3C-4B85-AFE8-24844BEC6B10}" destId="{E44B0F5B-A494-4D23-ACEB-7EC6F962033D}" srcOrd="5" destOrd="0" presId="urn:microsoft.com/office/officeart/2005/8/layout/hProcess9"/>
    <dgm:cxn modelId="{EEEB237F-817D-4095-8193-B9D98FFFD518}" type="presParOf" srcId="{B03E99A1-5E3C-4B85-AFE8-24844BEC6B10}" destId="{E03A500B-0746-4BAF-B8FF-A9AB458D60A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1555B-2FBD-405B-9603-9BFA3E2B0690}"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US"/>
        </a:p>
      </dgm:t>
    </dgm:pt>
    <dgm:pt modelId="{A5A7AD83-0E13-40E5-9101-7F2ED0D2E1BB}">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Groceries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1974BCBB-168F-458B-BDC0-92A9B171C60C}" type="parTrans" cxnId="{2B8EC4B2-1F67-43AC-A583-3CD001CADD3E}">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71CADED0-399B-43DA-822B-93E91289DC0F}" type="sibTrans" cxnId="{2B8EC4B2-1F67-43AC-A583-3CD001CADD3E}">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E694454B-0F06-45DC-A89D-B44214AF10BA}">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Books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09B8F314-76E6-4D85-925D-01B059A3E4D3}" type="parTrans" cxnId="{0EA9EE46-FD3A-4CDF-9829-E83AD9E59880}">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0A17C9B9-A1B7-4D46-9F5F-53667D0D3854}" type="sibTrans" cxnId="{0EA9EE46-FD3A-4CDF-9829-E83AD9E59880}">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4C01308C-9F56-4D49-A3ED-552B67558E5C}">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Automotive</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822F743C-C6C1-4C0A-B3B0-C0F98F84CBD9}" type="parTrans" cxnId="{D0A469FA-39C8-4C47-8746-867799406513}">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949339EF-8F0E-487F-86C4-00DE50524578}" type="sibTrans" cxnId="{D0A469FA-39C8-4C47-8746-867799406513}">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DC42D06D-999B-40AB-AF65-47E83821920A}">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Shoes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4B9098A1-5B73-4E99-B943-10DA8B38B051}" type="parTrans" cxnId="{87D0DFC4-2BED-4C6C-BF16-2ACB0AA720FC}">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BB9508EB-E956-483A-93A1-D16FD853F234}" type="sibTrans" cxnId="{87D0DFC4-2BED-4C6C-BF16-2ACB0AA720FC}">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F465F447-7873-40B6-985E-B62E96EC892A}">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Arts and Crafts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ABD92521-583C-4A87-BEA7-D6A4B86B5434}" type="parTrans" cxnId="{D92758E0-3BCA-45B9-8217-AD13AD3B7CFD}">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D44BB8D9-B40B-43AB-832F-7926ED03FA13}" type="sibTrans" cxnId="{D92758E0-3BCA-45B9-8217-AD13AD3B7CFD}">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06C3B34F-D94D-4206-8DD8-E2E354019139}">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Housewares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F20B6420-7437-44F1-A233-40DD56BF5A16}" type="parTrans" cxnId="{C3F58E31-5BA5-4B89-A665-67CD1C4C9142}">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DC96C309-A42B-4075-A931-D38B86DB2FF0}" type="sibTrans" cxnId="{C3F58E31-5BA5-4B89-A665-67CD1C4C9142}">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D1122639-44C3-484F-A4C2-D48651D0F6D9}">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Electronic</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BE0F360F-2B5C-4DCE-B453-677BCBEA0247}" type="parTrans" cxnId="{FF96F276-3E96-4B9E-B249-B523F51DCAD7}">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1CAEE205-C507-4DCB-AA1E-93133F87C318}" type="sibTrans" cxnId="{FF96F276-3E96-4B9E-B249-B523F51DCAD7}">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2372B988-46D6-4039-A25C-E10178D8C553}">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Family Apparel</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CBC34DA4-4C51-4219-B8E4-52806B165EC1}" type="parTrans" cxnId="{B8E43843-9FE7-49E8-9679-8BD07FBBA221}">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986CE80F-E60A-48CA-AFF0-233CD1494887}" type="sibTrans" cxnId="{B8E43843-9FE7-49E8-9679-8BD07FBBA221}">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142E029D-9A64-447E-A0D8-69F3F16E2167}">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Health and Beauty aids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9330EC43-CC82-4231-8B25-D350C50C7D3E}" type="parTrans" cxnId="{B6275F67-D2AD-42AC-8524-BDD60EF0A469}">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0E0A9495-4A7D-4E5D-9B8F-D68F02B1D6EB}" type="sibTrans" cxnId="{B6275F67-D2AD-42AC-8524-BDD60EF0A469}">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4FEABCE4-271E-45F6-9482-0446ADF0C769}">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Toys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3F001A6F-ECF4-4CF0-90D8-23110C2F27B3}" type="parTrans" cxnId="{6FF6E3DA-C6AB-43C1-A5E2-F2318A5A16B2}">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31453468-3627-4874-B8C2-AAB060A8C3B8}" type="sibTrans" cxnId="{6FF6E3DA-C6AB-43C1-A5E2-F2318A5A16B2}">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E4C678E0-FDBE-487E-AFF7-041CB3EE705A}">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Fabrics</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35D815CC-DCCC-4EF5-85C1-CE11E20A0AB3}" type="parTrans" cxnId="{C615C31D-A8B2-444C-BDD3-1E121D72C820}">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424A3C22-7ADF-4405-AD90-5709B1AC3B21}" type="sibTrans" cxnId="{C615C31D-A8B2-444C-BDD3-1E121D72C820}">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7F840E82-BF63-4330-AB6B-6F86D8048B00}">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Lawn and Garden</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6D0E6FC5-A2D9-4489-9A21-5682B1F602A1}" type="parTrans" cxnId="{85E303C5-E128-409A-A061-D22FE0684F87}">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B576C4F1-D5D1-4BD2-AD37-A11B8B176E34}" type="sibTrans" cxnId="{85E303C5-E128-409A-A061-D22FE0684F87}">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366B7DEC-0749-4BB4-BDD3-1AE260E88D5C}">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Jewelry </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1A1E1C6F-435E-4F97-A66F-88CAFDEDF7BB}" type="parTrans" cxnId="{01009770-19A1-43A3-B166-75C8E5ACD4EA}">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7125E613-B1AF-40C4-BA6E-6051F3285C8B}" type="sibTrans" cxnId="{01009770-19A1-43A3-B166-75C8E5ACD4EA}">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97F9422D-5BC8-4626-9816-2CE8D0850828}">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Pharmacy</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AE6FA5B0-D82D-4C6C-B2F2-8518A4A8C1DB}" type="parTrans" cxnId="{4BCC1863-1A6B-42B1-A446-18FF962E671C}">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9F80E6AF-0672-4017-87DE-5D2C57A7E6BC}" type="sibTrans" cxnId="{4BCC1863-1A6B-42B1-A446-18FF962E671C}">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3B2D2B85-4251-47C4-9B20-57AF26A79672}">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Vision Center</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B1004E30-3140-4F39-9D0F-A86DFC2A7ACC}" type="parTrans" cxnId="{991932C5-F828-4B6B-B818-FAEE7F86D5E6}">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A767B9F4-7B12-4804-89CC-C1595FA0858B}" type="sibTrans" cxnId="{991932C5-F828-4B6B-B818-FAEE7F86D5E6}">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A7A903E0-D66A-40CF-B3A5-5D4C4E3C5BEE}">
      <dgm:prSet phldrT="[Text]" custT="1"/>
      <dgm:spPr/>
      <dgm:t>
        <a:bodyPr/>
        <a:lstStyle/>
        <a:p>
          <a:r>
            <a:rPr lang="en-US" sz="2000" b="1" dirty="0" smtClean="0">
              <a:effectLst>
                <a:outerShdw blurRad="38100" dist="38100" dir="2700000" algn="tl">
                  <a:srgbClr val="000000">
                    <a:alpha val="43137"/>
                  </a:srgbClr>
                </a:outerShdw>
              </a:effectLst>
              <a:latin typeface="Baskerville Old Face" panose="02020602080505020303" pitchFamily="18" charset="0"/>
            </a:rPr>
            <a:t>One-Hour Photo</a:t>
          </a:r>
          <a:endParaRPr lang="en-US" sz="2000" b="1" dirty="0">
            <a:effectLst>
              <a:outerShdw blurRad="38100" dist="38100" dir="2700000" algn="tl">
                <a:srgbClr val="000000">
                  <a:alpha val="43137"/>
                </a:srgbClr>
              </a:outerShdw>
            </a:effectLst>
            <a:latin typeface="Baskerville Old Face" panose="02020602080505020303" pitchFamily="18" charset="0"/>
          </a:endParaRPr>
        </a:p>
      </dgm:t>
    </dgm:pt>
    <dgm:pt modelId="{CE440B0E-38C4-49F3-84DF-03073EA01D8B}" type="parTrans" cxnId="{7DB69C1C-B701-42E6-8664-A0F40F7B7A7B}">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888410DA-3B7E-45D1-A2BA-197F891DF992}" type="sibTrans" cxnId="{7DB69C1C-B701-42E6-8664-A0F40F7B7A7B}">
      <dgm:prSet/>
      <dgm:spPr/>
      <dgm:t>
        <a:bodyPr/>
        <a:lstStyle/>
        <a:p>
          <a:endParaRPr lang="en-US" sz="2800" b="1">
            <a:effectLst>
              <a:outerShdw blurRad="38100" dist="38100" dir="2700000" algn="tl">
                <a:srgbClr val="000000">
                  <a:alpha val="43137"/>
                </a:srgbClr>
              </a:outerShdw>
            </a:effectLst>
            <a:latin typeface="Baskerville Old Face" panose="02020602080505020303" pitchFamily="18" charset="0"/>
          </a:endParaRPr>
        </a:p>
      </dgm:t>
    </dgm:pt>
    <dgm:pt modelId="{E3E64419-7971-4FBD-A333-13650BA1A587}" type="pres">
      <dgm:prSet presAssocID="{F401555B-2FBD-405B-9603-9BFA3E2B0690}" presName="diagram" presStyleCnt="0">
        <dgm:presLayoutVars>
          <dgm:dir/>
          <dgm:resizeHandles val="exact"/>
        </dgm:presLayoutVars>
      </dgm:prSet>
      <dgm:spPr/>
      <dgm:t>
        <a:bodyPr/>
        <a:lstStyle/>
        <a:p>
          <a:endParaRPr lang="en-US"/>
        </a:p>
      </dgm:t>
    </dgm:pt>
    <dgm:pt modelId="{21E0A3DD-1B05-4C54-BF41-67EEA3EFD5DA}" type="pres">
      <dgm:prSet presAssocID="{A5A7AD83-0E13-40E5-9101-7F2ED0D2E1BB}" presName="node" presStyleLbl="node1" presStyleIdx="0" presStyleCnt="16">
        <dgm:presLayoutVars>
          <dgm:bulletEnabled val="1"/>
        </dgm:presLayoutVars>
      </dgm:prSet>
      <dgm:spPr/>
      <dgm:t>
        <a:bodyPr/>
        <a:lstStyle/>
        <a:p>
          <a:endParaRPr lang="en-US"/>
        </a:p>
      </dgm:t>
    </dgm:pt>
    <dgm:pt modelId="{580C3D59-03A7-4395-8F1C-5177D6601CD8}" type="pres">
      <dgm:prSet presAssocID="{71CADED0-399B-43DA-822B-93E91289DC0F}" presName="sibTrans" presStyleCnt="0"/>
      <dgm:spPr/>
    </dgm:pt>
    <dgm:pt modelId="{59852D35-7317-447C-B625-D7E38A808327}" type="pres">
      <dgm:prSet presAssocID="{4C01308C-9F56-4D49-A3ED-552B67558E5C}" presName="node" presStyleLbl="node1" presStyleIdx="1" presStyleCnt="16">
        <dgm:presLayoutVars>
          <dgm:bulletEnabled val="1"/>
        </dgm:presLayoutVars>
      </dgm:prSet>
      <dgm:spPr/>
      <dgm:t>
        <a:bodyPr/>
        <a:lstStyle/>
        <a:p>
          <a:endParaRPr lang="en-US"/>
        </a:p>
      </dgm:t>
    </dgm:pt>
    <dgm:pt modelId="{C4B5ED73-75B0-4B68-A0A2-1A5ACD45EEBF}" type="pres">
      <dgm:prSet presAssocID="{949339EF-8F0E-487F-86C4-00DE50524578}" presName="sibTrans" presStyleCnt="0"/>
      <dgm:spPr/>
    </dgm:pt>
    <dgm:pt modelId="{93E53C6E-171F-4012-9C51-FBED3452EE8D}" type="pres">
      <dgm:prSet presAssocID="{E694454B-0F06-45DC-A89D-B44214AF10BA}" presName="node" presStyleLbl="node1" presStyleIdx="2" presStyleCnt="16">
        <dgm:presLayoutVars>
          <dgm:bulletEnabled val="1"/>
        </dgm:presLayoutVars>
      </dgm:prSet>
      <dgm:spPr/>
      <dgm:t>
        <a:bodyPr/>
        <a:lstStyle/>
        <a:p>
          <a:endParaRPr lang="en-US"/>
        </a:p>
      </dgm:t>
    </dgm:pt>
    <dgm:pt modelId="{C541A90B-BD1E-432E-9238-FFCFCC4C0630}" type="pres">
      <dgm:prSet presAssocID="{0A17C9B9-A1B7-4D46-9F5F-53667D0D3854}" presName="sibTrans" presStyleCnt="0"/>
      <dgm:spPr/>
    </dgm:pt>
    <dgm:pt modelId="{3B4B5082-4005-4C20-9A95-116765E87F06}" type="pres">
      <dgm:prSet presAssocID="{DC42D06D-999B-40AB-AF65-47E83821920A}" presName="node" presStyleLbl="node1" presStyleIdx="3" presStyleCnt="16">
        <dgm:presLayoutVars>
          <dgm:bulletEnabled val="1"/>
        </dgm:presLayoutVars>
      </dgm:prSet>
      <dgm:spPr/>
      <dgm:t>
        <a:bodyPr/>
        <a:lstStyle/>
        <a:p>
          <a:endParaRPr lang="en-US"/>
        </a:p>
      </dgm:t>
    </dgm:pt>
    <dgm:pt modelId="{B5FCF309-CE3C-4BDA-BAFC-5229C3C6510C}" type="pres">
      <dgm:prSet presAssocID="{BB9508EB-E956-483A-93A1-D16FD853F234}" presName="sibTrans" presStyleCnt="0"/>
      <dgm:spPr/>
    </dgm:pt>
    <dgm:pt modelId="{DB23B5AA-7D3B-488B-AA95-15803B28E66A}" type="pres">
      <dgm:prSet presAssocID="{F465F447-7873-40B6-985E-B62E96EC892A}" presName="node" presStyleLbl="node1" presStyleIdx="4" presStyleCnt="16">
        <dgm:presLayoutVars>
          <dgm:bulletEnabled val="1"/>
        </dgm:presLayoutVars>
      </dgm:prSet>
      <dgm:spPr/>
      <dgm:t>
        <a:bodyPr/>
        <a:lstStyle/>
        <a:p>
          <a:endParaRPr lang="en-US"/>
        </a:p>
      </dgm:t>
    </dgm:pt>
    <dgm:pt modelId="{D2F178A8-B61C-46E5-AA68-C4FFFA91DD4F}" type="pres">
      <dgm:prSet presAssocID="{D44BB8D9-B40B-43AB-832F-7926ED03FA13}" presName="sibTrans" presStyleCnt="0"/>
      <dgm:spPr/>
    </dgm:pt>
    <dgm:pt modelId="{A0914EDC-A8B8-479E-B34A-B378EC0281DE}" type="pres">
      <dgm:prSet presAssocID="{06C3B34F-D94D-4206-8DD8-E2E354019139}" presName="node" presStyleLbl="node1" presStyleIdx="5" presStyleCnt="16">
        <dgm:presLayoutVars>
          <dgm:bulletEnabled val="1"/>
        </dgm:presLayoutVars>
      </dgm:prSet>
      <dgm:spPr/>
      <dgm:t>
        <a:bodyPr/>
        <a:lstStyle/>
        <a:p>
          <a:endParaRPr lang="en-US"/>
        </a:p>
      </dgm:t>
    </dgm:pt>
    <dgm:pt modelId="{621ADBCE-665B-4C12-9682-29C8772C08C0}" type="pres">
      <dgm:prSet presAssocID="{DC96C309-A42B-4075-A931-D38B86DB2FF0}" presName="sibTrans" presStyleCnt="0"/>
      <dgm:spPr/>
    </dgm:pt>
    <dgm:pt modelId="{46A19CCC-0F7E-4EA2-9FBE-B20D415AC3E5}" type="pres">
      <dgm:prSet presAssocID="{D1122639-44C3-484F-A4C2-D48651D0F6D9}" presName="node" presStyleLbl="node1" presStyleIdx="6" presStyleCnt="16">
        <dgm:presLayoutVars>
          <dgm:bulletEnabled val="1"/>
        </dgm:presLayoutVars>
      </dgm:prSet>
      <dgm:spPr/>
      <dgm:t>
        <a:bodyPr/>
        <a:lstStyle/>
        <a:p>
          <a:endParaRPr lang="en-US"/>
        </a:p>
      </dgm:t>
    </dgm:pt>
    <dgm:pt modelId="{45AABDEF-A4ED-4978-9BEF-467BAD408E54}" type="pres">
      <dgm:prSet presAssocID="{1CAEE205-C507-4DCB-AA1E-93133F87C318}" presName="sibTrans" presStyleCnt="0"/>
      <dgm:spPr/>
    </dgm:pt>
    <dgm:pt modelId="{A8EB13E5-59F8-45DB-8B9B-D234ACA0CF09}" type="pres">
      <dgm:prSet presAssocID="{2372B988-46D6-4039-A25C-E10178D8C553}" presName="node" presStyleLbl="node1" presStyleIdx="7" presStyleCnt="16">
        <dgm:presLayoutVars>
          <dgm:bulletEnabled val="1"/>
        </dgm:presLayoutVars>
      </dgm:prSet>
      <dgm:spPr/>
      <dgm:t>
        <a:bodyPr/>
        <a:lstStyle/>
        <a:p>
          <a:endParaRPr lang="en-US"/>
        </a:p>
      </dgm:t>
    </dgm:pt>
    <dgm:pt modelId="{26DA096B-BB09-4E7E-A3CA-483D0F92E873}" type="pres">
      <dgm:prSet presAssocID="{986CE80F-E60A-48CA-AFF0-233CD1494887}" presName="sibTrans" presStyleCnt="0"/>
      <dgm:spPr/>
    </dgm:pt>
    <dgm:pt modelId="{CF5E367D-E9CD-4F37-8973-F3D7DBB7E3B7}" type="pres">
      <dgm:prSet presAssocID="{142E029D-9A64-447E-A0D8-69F3F16E2167}" presName="node" presStyleLbl="node1" presStyleIdx="8" presStyleCnt="16">
        <dgm:presLayoutVars>
          <dgm:bulletEnabled val="1"/>
        </dgm:presLayoutVars>
      </dgm:prSet>
      <dgm:spPr/>
      <dgm:t>
        <a:bodyPr/>
        <a:lstStyle/>
        <a:p>
          <a:endParaRPr lang="en-US"/>
        </a:p>
      </dgm:t>
    </dgm:pt>
    <dgm:pt modelId="{1261F834-452C-4CFE-B805-A1DE8E95FA72}" type="pres">
      <dgm:prSet presAssocID="{0E0A9495-4A7D-4E5D-9B8F-D68F02B1D6EB}" presName="sibTrans" presStyleCnt="0"/>
      <dgm:spPr/>
    </dgm:pt>
    <dgm:pt modelId="{0F55AFC4-AEFD-484A-B3BB-AF9C1EE766EB}" type="pres">
      <dgm:prSet presAssocID="{4FEABCE4-271E-45F6-9482-0446ADF0C769}" presName="node" presStyleLbl="node1" presStyleIdx="9" presStyleCnt="16">
        <dgm:presLayoutVars>
          <dgm:bulletEnabled val="1"/>
        </dgm:presLayoutVars>
      </dgm:prSet>
      <dgm:spPr/>
      <dgm:t>
        <a:bodyPr/>
        <a:lstStyle/>
        <a:p>
          <a:endParaRPr lang="en-US"/>
        </a:p>
      </dgm:t>
    </dgm:pt>
    <dgm:pt modelId="{17897406-0EAB-4296-9248-416D694E3CA2}" type="pres">
      <dgm:prSet presAssocID="{31453468-3627-4874-B8C2-AAB060A8C3B8}" presName="sibTrans" presStyleCnt="0"/>
      <dgm:spPr/>
    </dgm:pt>
    <dgm:pt modelId="{1904D92A-7172-48EC-81EA-B37420F5EF0B}" type="pres">
      <dgm:prSet presAssocID="{E4C678E0-FDBE-487E-AFF7-041CB3EE705A}" presName="node" presStyleLbl="node1" presStyleIdx="10" presStyleCnt="16">
        <dgm:presLayoutVars>
          <dgm:bulletEnabled val="1"/>
        </dgm:presLayoutVars>
      </dgm:prSet>
      <dgm:spPr/>
      <dgm:t>
        <a:bodyPr/>
        <a:lstStyle/>
        <a:p>
          <a:endParaRPr lang="en-US"/>
        </a:p>
      </dgm:t>
    </dgm:pt>
    <dgm:pt modelId="{CFC29701-C34F-4390-A45C-B782655E5B0E}" type="pres">
      <dgm:prSet presAssocID="{424A3C22-7ADF-4405-AD90-5709B1AC3B21}" presName="sibTrans" presStyleCnt="0"/>
      <dgm:spPr/>
    </dgm:pt>
    <dgm:pt modelId="{00B8D6CB-7FF9-4E28-A94E-50AE6D844A9E}" type="pres">
      <dgm:prSet presAssocID="{7F840E82-BF63-4330-AB6B-6F86D8048B00}" presName="node" presStyleLbl="node1" presStyleIdx="11" presStyleCnt="16">
        <dgm:presLayoutVars>
          <dgm:bulletEnabled val="1"/>
        </dgm:presLayoutVars>
      </dgm:prSet>
      <dgm:spPr/>
      <dgm:t>
        <a:bodyPr/>
        <a:lstStyle/>
        <a:p>
          <a:endParaRPr lang="en-US"/>
        </a:p>
      </dgm:t>
    </dgm:pt>
    <dgm:pt modelId="{B10028C6-03CC-47A4-A0FD-27C2729AD06E}" type="pres">
      <dgm:prSet presAssocID="{B576C4F1-D5D1-4BD2-AD37-A11B8B176E34}" presName="sibTrans" presStyleCnt="0"/>
      <dgm:spPr/>
    </dgm:pt>
    <dgm:pt modelId="{F186B1AA-407D-4DF3-9AE7-AADEAB4E8A00}" type="pres">
      <dgm:prSet presAssocID="{366B7DEC-0749-4BB4-BDD3-1AE260E88D5C}" presName="node" presStyleLbl="node1" presStyleIdx="12" presStyleCnt="16">
        <dgm:presLayoutVars>
          <dgm:bulletEnabled val="1"/>
        </dgm:presLayoutVars>
      </dgm:prSet>
      <dgm:spPr/>
      <dgm:t>
        <a:bodyPr/>
        <a:lstStyle/>
        <a:p>
          <a:endParaRPr lang="en-US"/>
        </a:p>
      </dgm:t>
    </dgm:pt>
    <dgm:pt modelId="{FAE4ECD0-6902-4D92-94FD-A8AA5914D3EE}" type="pres">
      <dgm:prSet presAssocID="{7125E613-B1AF-40C4-BA6E-6051F3285C8B}" presName="sibTrans" presStyleCnt="0"/>
      <dgm:spPr/>
    </dgm:pt>
    <dgm:pt modelId="{EA08475C-6837-45D2-A10B-513135DD342B}" type="pres">
      <dgm:prSet presAssocID="{97F9422D-5BC8-4626-9816-2CE8D0850828}" presName="node" presStyleLbl="node1" presStyleIdx="13" presStyleCnt="16">
        <dgm:presLayoutVars>
          <dgm:bulletEnabled val="1"/>
        </dgm:presLayoutVars>
      </dgm:prSet>
      <dgm:spPr/>
      <dgm:t>
        <a:bodyPr/>
        <a:lstStyle/>
        <a:p>
          <a:endParaRPr lang="en-US"/>
        </a:p>
      </dgm:t>
    </dgm:pt>
    <dgm:pt modelId="{6789B6E7-7DD4-48CE-A6FE-7D3E97B118E5}" type="pres">
      <dgm:prSet presAssocID="{9F80E6AF-0672-4017-87DE-5D2C57A7E6BC}" presName="sibTrans" presStyleCnt="0"/>
      <dgm:spPr/>
    </dgm:pt>
    <dgm:pt modelId="{018B6A6A-BA9A-473B-AC02-94D7F7704437}" type="pres">
      <dgm:prSet presAssocID="{3B2D2B85-4251-47C4-9B20-57AF26A79672}" presName="node" presStyleLbl="node1" presStyleIdx="14" presStyleCnt="16">
        <dgm:presLayoutVars>
          <dgm:bulletEnabled val="1"/>
        </dgm:presLayoutVars>
      </dgm:prSet>
      <dgm:spPr/>
      <dgm:t>
        <a:bodyPr/>
        <a:lstStyle/>
        <a:p>
          <a:endParaRPr lang="en-US"/>
        </a:p>
      </dgm:t>
    </dgm:pt>
    <dgm:pt modelId="{AB2BAF7A-3431-4698-8535-072A60278B95}" type="pres">
      <dgm:prSet presAssocID="{A767B9F4-7B12-4804-89CC-C1595FA0858B}" presName="sibTrans" presStyleCnt="0"/>
      <dgm:spPr/>
    </dgm:pt>
    <dgm:pt modelId="{3592AFC7-7D69-4474-B198-7E97A295108C}" type="pres">
      <dgm:prSet presAssocID="{A7A903E0-D66A-40CF-B3A5-5D4C4E3C5BEE}" presName="node" presStyleLbl="node1" presStyleIdx="15" presStyleCnt="16">
        <dgm:presLayoutVars>
          <dgm:bulletEnabled val="1"/>
        </dgm:presLayoutVars>
      </dgm:prSet>
      <dgm:spPr/>
      <dgm:t>
        <a:bodyPr/>
        <a:lstStyle/>
        <a:p>
          <a:endParaRPr lang="en-US"/>
        </a:p>
      </dgm:t>
    </dgm:pt>
  </dgm:ptLst>
  <dgm:cxnLst>
    <dgm:cxn modelId="{85E303C5-E128-409A-A061-D22FE0684F87}" srcId="{F401555B-2FBD-405B-9603-9BFA3E2B0690}" destId="{7F840E82-BF63-4330-AB6B-6F86D8048B00}" srcOrd="11" destOrd="0" parTransId="{6D0E6FC5-A2D9-4489-9A21-5682B1F602A1}" sibTransId="{B576C4F1-D5D1-4BD2-AD37-A11B8B176E34}"/>
    <dgm:cxn modelId="{B6275F67-D2AD-42AC-8524-BDD60EF0A469}" srcId="{F401555B-2FBD-405B-9603-9BFA3E2B0690}" destId="{142E029D-9A64-447E-A0D8-69F3F16E2167}" srcOrd="8" destOrd="0" parTransId="{9330EC43-CC82-4231-8B25-D350C50C7D3E}" sibTransId="{0E0A9495-4A7D-4E5D-9B8F-D68F02B1D6EB}"/>
    <dgm:cxn modelId="{E9537354-1435-46DD-A88F-23B5654C0957}" type="presOf" srcId="{4C01308C-9F56-4D49-A3ED-552B67558E5C}" destId="{59852D35-7317-447C-B625-D7E38A808327}" srcOrd="0" destOrd="0" presId="urn:microsoft.com/office/officeart/2005/8/layout/default"/>
    <dgm:cxn modelId="{B8E43843-9FE7-49E8-9679-8BD07FBBA221}" srcId="{F401555B-2FBD-405B-9603-9BFA3E2B0690}" destId="{2372B988-46D6-4039-A25C-E10178D8C553}" srcOrd="7" destOrd="0" parTransId="{CBC34DA4-4C51-4219-B8E4-52806B165EC1}" sibTransId="{986CE80F-E60A-48CA-AFF0-233CD1494887}"/>
    <dgm:cxn modelId="{6FDBA3E3-127F-4E22-8FF3-5BCAAB655727}" type="presOf" srcId="{3B2D2B85-4251-47C4-9B20-57AF26A79672}" destId="{018B6A6A-BA9A-473B-AC02-94D7F7704437}" srcOrd="0" destOrd="0" presId="urn:microsoft.com/office/officeart/2005/8/layout/default"/>
    <dgm:cxn modelId="{A7E3C423-A630-4459-8D86-2E068D6BD7FF}" type="presOf" srcId="{E694454B-0F06-45DC-A89D-B44214AF10BA}" destId="{93E53C6E-171F-4012-9C51-FBED3452EE8D}" srcOrd="0" destOrd="0" presId="urn:microsoft.com/office/officeart/2005/8/layout/default"/>
    <dgm:cxn modelId="{E5181800-5744-4EC0-AA24-E8D30AC2B173}" type="presOf" srcId="{F465F447-7873-40B6-985E-B62E96EC892A}" destId="{DB23B5AA-7D3B-488B-AA95-15803B28E66A}" srcOrd="0" destOrd="0" presId="urn:microsoft.com/office/officeart/2005/8/layout/default"/>
    <dgm:cxn modelId="{C30546E8-B045-478E-BECE-AFC7000A0FA7}" type="presOf" srcId="{DC42D06D-999B-40AB-AF65-47E83821920A}" destId="{3B4B5082-4005-4C20-9A95-116765E87F06}" srcOrd="0" destOrd="0" presId="urn:microsoft.com/office/officeart/2005/8/layout/default"/>
    <dgm:cxn modelId="{5D6CEB8D-C7F5-463C-B24C-45A451206D59}" type="presOf" srcId="{A7A903E0-D66A-40CF-B3A5-5D4C4E3C5BEE}" destId="{3592AFC7-7D69-4474-B198-7E97A295108C}" srcOrd="0" destOrd="0" presId="urn:microsoft.com/office/officeart/2005/8/layout/default"/>
    <dgm:cxn modelId="{2B8EC4B2-1F67-43AC-A583-3CD001CADD3E}" srcId="{F401555B-2FBD-405B-9603-9BFA3E2B0690}" destId="{A5A7AD83-0E13-40E5-9101-7F2ED0D2E1BB}" srcOrd="0" destOrd="0" parTransId="{1974BCBB-168F-458B-BDC0-92A9B171C60C}" sibTransId="{71CADED0-399B-43DA-822B-93E91289DC0F}"/>
    <dgm:cxn modelId="{4BCC1863-1A6B-42B1-A446-18FF962E671C}" srcId="{F401555B-2FBD-405B-9603-9BFA3E2B0690}" destId="{97F9422D-5BC8-4626-9816-2CE8D0850828}" srcOrd="13" destOrd="0" parTransId="{AE6FA5B0-D82D-4C6C-B2F2-8518A4A8C1DB}" sibTransId="{9F80E6AF-0672-4017-87DE-5D2C57A7E6BC}"/>
    <dgm:cxn modelId="{6FF6E3DA-C6AB-43C1-A5E2-F2318A5A16B2}" srcId="{F401555B-2FBD-405B-9603-9BFA3E2B0690}" destId="{4FEABCE4-271E-45F6-9482-0446ADF0C769}" srcOrd="9" destOrd="0" parTransId="{3F001A6F-ECF4-4CF0-90D8-23110C2F27B3}" sibTransId="{31453468-3627-4874-B8C2-AAB060A8C3B8}"/>
    <dgm:cxn modelId="{7DB69C1C-B701-42E6-8664-A0F40F7B7A7B}" srcId="{F401555B-2FBD-405B-9603-9BFA3E2B0690}" destId="{A7A903E0-D66A-40CF-B3A5-5D4C4E3C5BEE}" srcOrd="15" destOrd="0" parTransId="{CE440B0E-38C4-49F3-84DF-03073EA01D8B}" sibTransId="{888410DA-3B7E-45D1-A2BA-197F891DF992}"/>
    <dgm:cxn modelId="{C70B4D6D-8433-4F0B-A722-DC3C7B4A4AFD}" type="presOf" srcId="{142E029D-9A64-447E-A0D8-69F3F16E2167}" destId="{CF5E367D-E9CD-4F37-8973-F3D7DBB7E3B7}" srcOrd="0" destOrd="0" presId="urn:microsoft.com/office/officeart/2005/8/layout/default"/>
    <dgm:cxn modelId="{C615C31D-A8B2-444C-BDD3-1E121D72C820}" srcId="{F401555B-2FBD-405B-9603-9BFA3E2B0690}" destId="{E4C678E0-FDBE-487E-AFF7-041CB3EE705A}" srcOrd="10" destOrd="0" parTransId="{35D815CC-DCCC-4EF5-85C1-CE11E20A0AB3}" sibTransId="{424A3C22-7ADF-4405-AD90-5709B1AC3B21}"/>
    <dgm:cxn modelId="{2F86DD85-BADC-46EF-BA83-2507EB17496B}" type="presOf" srcId="{7F840E82-BF63-4330-AB6B-6F86D8048B00}" destId="{00B8D6CB-7FF9-4E28-A94E-50AE6D844A9E}" srcOrd="0" destOrd="0" presId="urn:microsoft.com/office/officeart/2005/8/layout/default"/>
    <dgm:cxn modelId="{C3F58E31-5BA5-4B89-A665-67CD1C4C9142}" srcId="{F401555B-2FBD-405B-9603-9BFA3E2B0690}" destId="{06C3B34F-D94D-4206-8DD8-E2E354019139}" srcOrd="5" destOrd="0" parTransId="{F20B6420-7437-44F1-A233-40DD56BF5A16}" sibTransId="{DC96C309-A42B-4075-A931-D38B86DB2FF0}"/>
    <dgm:cxn modelId="{C6632BDC-1030-425F-88F4-E5409D10391B}" type="presOf" srcId="{2372B988-46D6-4039-A25C-E10178D8C553}" destId="{A8EB13E5-59F8-45DB-8B9B-D234ACA0CF09}" srcOrd="0" destOrd="0" presId="urn:microsoft.com/office/officeart/2005/8/layout/default"/>
    <dgm:cxn modelId="{991932C5-F828-4B6B-B818-FAEE7F86D5E6}" srcId="{F401555B-2FBD-405B-9603-9BFA3E2B0690}" destId="{3B2D2B85-4251-47C4-9B20-57AF26A79672}" srcOrd="14" destOrd="0" parTransId="{B1004E30-3140-4F39-9D0F-A86DFC2A7ACC}" sibTransId="{A767B9F4-7B12-4804-89CC-C1595FA0858B}"/>
    <dgm:cxn modelId="{3DF976E6-2ECA-44C2-847E-E6639538C08B}" type="presOf" srcId="{366B7DEC-0749-4BB4-BDD3-1AE260E88D5C}" destId="{F186B1AA-407D-4DF3-9AE7-AADEAB4E8A00}" srcOrd="0" destOrd="0" presId="urn:microsoft.com/office/officeart/2005/8/layout/default"/>
    <dgm:cxn modelId="{9670AE88-FCA6-4523-BDD7-75308E534677}" type="presOf" srcId="{D1122639-44C3-484F-A4C2-D48651D0F6D9}" destId="{46A19CCC-0F7E-4EA2-9FBE-B20D415AC3E5}" srcOrd="0" destOrd="0" presId="urn:microsoft.com/office/officeart/2005/8/layout/default"/>
    <dgm:cxn modelId="{29C2474A-EB17-4CC0-B3AA-890B67F8355E}" type="presOf" srcId="{4FEABCE4-271E-45F6-9482-0446ADF0C769}" destId="{0F55AFC4-AEFD-484A-B3BB-AF9C1EE766EB}" srcOrd="0" destOrd="0" presId="urn:microsoft.com/office/officeart/2005/8/layout/default"/>
    <dgm:cxn modelId="{FA4C3A16-20E9-4F4A-9107-F103E96BC0EF}" type="presOf" srcId="{06C3B34F-D94D-4206-8DD8-E2E354019139}" destId="{A0914EDC-A8B8-479E-B34A-B378EC0281DE}" srcOrd="0" destOrd="0" presId="urn:microsoft.com/office/officeart/2005/8/layout/default"/>
    <dgm:cxn modelId="{01009770-19A1-43A3-B166-75C8E5ACD4EA}" srcId="{F401555B-2FBD-405B-9603-9BFA3E2B0690}" destId="{366B7DEC-0749-4BB4-BDD3-1AE260E88D5C}" srcOrd="12" destOrd="0" parTransId="{1A1E1C6F-435E-4F97-A66F-88CAFDEDF7BB}" sibTransId="{7125E613-B1AF-40C4-BA6E-6051F3285C8B}"/>
    <dgm:cxn modelId="{D0A469FA-39C8-4C47-8746-867799406513}" srcId="{F401555B-2FBD-405B-9603-9BFA3E2B0690}" destId="{4C01308C-9F56-4D49-A3ED-552B67558E5C}" srcOrd="1" destOrd="0" parTransId="{822F743C-C6C1-4C0A-B3B0-C0F98F84CBD9}" sibTransId="{949339EF-8F0E-487F-86C4-00DE50524578}"/>
    <dgm:cxn modelId="{E9CCC826-6E6E-4BA7-B23C-3F04B58DC69C}" type="presOf" srcId="{A5A7AD83-0E13-40E5-9101-7F2ED0D2E1BB}" destId="{21E0A3DD-1B05-4C54-BF41-67EEA3EFD5DA}" srcOrd="0" destOrd="0" presId="urn:microsoft.com/office/officeart/2005/8/layout/default"/>
    <dgm:cxn modelId="{D92758E0-3BCA-45B9-8217-AD13AD3B7CFD}" srcId="{F401555B-2FBD-405B-9603-9BFA3E2B0690}" destId="{F465F447-7873-40B6-985E-B62E96EC892A}" srcOrd="4" destOrd="0" parTransId="{ABD92521-583C-4A87-BEA7-D6A4B86B5434}" sibTransId="{D44BB8D9-B40B-43AB-832F-7926ED03FA13}"/>
    <dgm:cxn modelId="{73F4B9FB-511C-4E3D-813D-861E02591164}" type="presOf" srcId="{97F9422D-5BC8-4626-9816-2CE8D0850828}" destId="{EA08475C-6837-45D2-A10B-513135DD342B}" srcOrd="0" destOrd="0" presId="urn:microsoft.com/office/officeart/2005/8/layout/default"/>
    <dgm:cxn modelId="{FF96F276-3E96-4B9E-B249-B523F51DCAD7}" srcId="{F401555B-2FBD-405B-9603-9BFA3E2B0690}" destId="{D1122639-44C3-484F-A4C2-D48651D0F6D9}" srcOrd="6" destOrd="0" parTransId="{BE0F360F-2B5C-4DCE-B453-677BCBEA0247}" sibTransId="{1CAEE205-C507-4DCB-AA1E-93133F87C318}"/>
    <dgm:cxn modelId="{371591EC-8088-4EB2-8CF4-00EB30699B1F}" type="presOf" srcId="{F401555B-2FBD-405B-9603-9BFA3E2B0690}" destId="{E3E64419-7971-4FBD-A333-13650BA1A587}" srcOrd="0" destOrd="0" presId="urn:microsoft.com/office/officeart/2005/8/layout/default"/>
    <dgm:cxn modelId="{87D0DFC4-2BED-4C6C-BF16-2ACB0AA720FC}" srcId="{F401555B-2FBD-405B-9603-9BFA3E2B0690}" destId="{DC42D06D-999B-40AB-AF65-47E83821920A}" srcOrd="3" destOrd="0" parTransId="{4B9098A1-5B73-4E99-B943-10DA8B38B051}" sibTransId="{BB9508EB-E956-483A-93A1-D16FD853F234}"/>
    <dgm:cxn modelId="{0EA9EE46-FD3A-4CDF-9829-E83AD9E59880}" srcId="{F401555B-2FBD-405B-9603-9BFA3E2B0690}" destId="{E694454B-0F06-45DC-A89D-B44214AF10BA}" srcOrd="2" destOrd="0" parTransId="{09B8F314-76E6-4D85-925D-01B059A3E4D3}" sibTransId="{0A17C9B9-A1B7-4D46-9F5F-53667D0D3854}"/>
    <dgm:cxn modelId="{397CDCCD-07EE-4CAD-8155-CE4E6E735017}" type="presOf" srcId="{E4C678E0-FDBE-487E-AFF7-041CB3EE705A}" destId="{1904D92A-7172-48EC-81EA-B37420F5EF0B}" srcOrd="0" destOrd="0" presId="urn:microsoft.com/office/officeart/2005/8/layout/default"/>
    <dgm:cxn modelId="{D6A84D8B-73DD-4DA8-9936-3A77095491E6}" type="presParOf" srcId="{E3E64419-7971-4FBD-A333-13650BA1A587}" destId="{21E0A3DD-1B05-4C54-BF41-67EEA3EFD5DA}" srcOrd="0" destOrd="0" presId="urn:microsoft.com/office/officeart/2005/8/layout/default"/>
    <dgm:cxn modelId="{A6F18F29-A4A3-411F-B2CA-475D0CDAF2C1}" type="presParOf" srcId="{E3E64419-7971-4FBD-A333-13650BA1A587}" destId="{580C3D59-03A7-4395-8F1C-5177D6601CD8}" srcOrd="1" destOrd="0" presId="urn:microsoft.com/office/officeart/2005/8/layout/default"/>
    <dgm:cxn modelId="{F1075A5E-2B85-438C-9330-CC7D77F2E3BA}" type="presParOf" srcId="{E3E64419-7971-4FBD-A333-13650BA1A587}" destId="{59852D35-7317-447C-B625-D7E38A808327}" srcOrd="2" destOrd="0" presId="urn:microsoft.com/office/officeart/2005/8/layout/default"/>
    <dgm:cxn modelId="{1A87A2DE-1157-4B74-92DF-C774F52E9820}" type="presParOf" srcId="{E3E64419-7971-4FBD-A333-13650BA1A587}" destId="{C4B5ED73-75B0-4B68-A0A2-1A5ACD45EEBF}" srcOrd="3" destOrd="0" presId="urn:microsoft.com/office/officeart/2005/8/layout/default"/>
    <dgm:cxn modelId="{10D037DA-0C1C-45A6-A2BC-CA11F65BD8CE}" type="presParOf" srcId="{E3E64419-7971-4FBD-A333-13650BA1A587}" destId="{93E53C6E-171F-4012-9C51-FBED3452EE8D}" srcOrd="4" destOrd="0" presId="urn:microsoft.com/office/officeart/2005/8/layout/default"/>
    <dgm:cxn modelId="{E890F1EE-60BE-4904-A144-A0F8D47370ED}" type="presParOf" srcId="{E3E64419-7971-4FBD-A333-13650BA1A587}" destId="{C541A90B-BD1E-432E-9238-FFCFCC4C0630}" srcOrd="5" destOrd="0" presId="urn:microsoft.com/office/officeart/2005/8/layout/default"/>
    <dgm:cxn modelId="{A2D2F336-9871-4665-870A-4531E27F6B98}" type="presParOf" srcId="{E3E64419-7971-4FBD-A333-13650BA1A587}" destId="{3B4B5082-4005-4C20-9A95-116765E87F06}" srcOrd="6" destOrd="0" presId="urn:microsoft.com/office/officeart/2005/8/layout/default"/>
    <dgm:cxn modelId="{CA465093-D77C-4CA4-AF6C-B40C54772E84}" type="presParOf" srcId="{E3E64419-7971-4FBD-A333-13650BA1A587}" destId="{B5FCF309-CE3C-4BDA-BAFC-5229C3C6510C}" srcOrd="7" destOrd="0" presId="urn:microsoft.com/office/officeart/2005/8/layout/default"/>
    <dgm:cxn modelId="{ECA6F6D8-0764-40C0-874B-94A010047E29}" type="presParOf" srcId="{E3E64419-7971-4FBD-A333-13650BA1A587}" destId="{DB23B5AA-7D3B-488B-AA95-15803B28E66A}" srcOrd="8" destOrd="0" presId="urn:microsoft.com/office/officeart/2005/8/layout/default"/>
    <dgm:cxn modelId="{C5665262-95BC-4E5F-9069-FB1B722113E5}" type="presParOf" srcId="{E3E64419-7971-4FBD-A333-13650BA1A587}" destId="{D2F178A8-B61C-46E5-AA68-C4FFFA91DD4F}" srcOrd="9" destOrd="0" presId="urn:microsoft.com/office/officeart/2005/8/layout/default"/>
    <dgm:cxn modelId="{9D2A2FC6-6AE4-480C-B35D-5255EA97A90C}" type="presParOf" srcId="{E3E64419-7971-4FBD-A333-13650BA1A587}" destId="{A0914EDC-A8B8-479E-B34A-B378EC0281DE}" srcOrd="10" destOrd="0" presId="urn:microsoft.com/office/officeart/2005/8/layout/default"/>
    <dgm:cxn modelId="{E4038E06-6ACA-4DE2-9732-1B2525661E19}" type="presParOf" srcId="{E3E64419-7971-4FBD-A333-13650BA1A587}" destId="{621ADBCE-665B-4C12-9682-29C8772C08C0}" srcOrd="11" destOrd="0" presId="urn:microsoft.com/office/officeart/2005/8/layout/default"/>
    <dgm:cxn modelId="{D18B0B55-F82B-4C66-A081-8B7C2AD59EAC}" type="presParOf" srcId="{E3E64419-7971-4FBD-A333-13650BA1A587}" destId="{46A19CCC-0F7E-4EA2-9FBE-B20D415AC3E5}" srcOrd="12" destOrd="0" presId="urn:microsoft.com/office/officeart/2005/8/layout/default"/>
    <dgm:cxn modelId="{3C926F25-9A49-4FE0-894B-6A55813233EF}" type="presParOf" srcId="{E3E64419-7971-4FBD-A333-13650BA1A587}" destId="{45AABDEF-A4ED-4978-9BEF-467BAD408E54}" srcOrd="13" destOrd="0" presId="urn:microsoft.com/office/officeart/2005/8/layout/default"/>
    <dgm:cxn modelId="{9AB1AA93-57CF-4331-B4E5-A6DDA85A8BCC}" type="presParOf" srcId="{E3E64419-7971-4FBD-A333-13650BA1A587}" destId="{A8EB13E5-59F8-45DB-8B9B-D234ACA0CF09}" srcOrd="14" destOrd="0" presId="urn:microsoft.com/office/officeart/2005/8/layout/default"/>
    <dgm:cxn modelId="{F00E2158-283E-4ADD-A654-F6BA7E082B38}" type="presParOf" srcId="{E3E64419-7971-4FBD-A333-13650BA1A587}" destId="{26DA096B-BB09-4E7E-A3CA-483D0F92E873}" srcOrd="15" destOrd="0" presId="urn:microsoft.com/office/officeart/2005/8/layout/default"/>
    <dgm:cxn modelId="{795014EB-1468-4D13-ACC7-B442B5B0DC35}" type="presParOf" srcId="{E3E64419-7971-4FBD-A333-13650BA1A587}" destId="{CF5E367D-E9CD-4F37-8973-F3D7DBB7E3B7}" srcOrd="16" destOrd="0" presId="urn:microsoft.com/office/officeart/2005/8/layout/default"/>
    <dgm:cxn modelId="{54FC46A8-FC35-43CD-BF96-D78E336566EC}" type="presParOf" srcId="{E3E64419-7971-4FBD-A333-13650BA1A587}" destId="{1261F834-452C-4CFE-B805-A1DE8E95FA72}" srcOrd="17" destOrd="0" presId="urn:microsoft.com/office/officeart/2005/8/layout/default"/>
    <dgm:cxn modelId="{86035626-18F2-4AE1-8542-CABE09159A0E}" type="presParOf" srcId="{E3E64419-7971-4FBD-A333-13650BA1A587}" destId="{0F55AFC4-AEFD-484A-B3BB-AF9C1EE766EB}" srcOrd="18" destOrd="0" presId="urn:microsoft.com/office/officeart/2005/8/layout/default"/>
    <dgm:cxn modelId="{AB2AE60D-733A-43D7-BC3A-00E5D790354F}" type="presParOf" srcId="{E3E64419-7971-4FBD-A333-13650BA1A587}" destId="{17897406-0EAB-4296-9248-416D694E3CA2}" srcOrd="19" destOrd="0" presId="urn:microsoft.com/office/officeart/2005/8/layout/default"/>
    <dgm:cxn modelId="{268172B7-DA61-42D3-B3CD-29E4CDCC9C9D}" type="presParOf" srcId="{E3E64419-7971-4FBD-A333-13650BA1A587}" destId="{1904D92A-7172-48EC-81EA-B37420F5EF0B}" srcOrd="20" destOrd="0" presId="urn:microsoft.com/office/officeart/2005/8/layout/default"/>
    <dgm:cxn modelId="{36F5F9B0-452C-4527-8E9B-C07DC2976E91}" type="presParOf" srcId="{E3E64419-7971-4FBD-A333-13650BA1A587}" destId="{CFC29701-C34F-4390-A45C-B782655E5B0E}" srcOrd="21" destOrd="0" presId="urn:microsoft.com/office/officeart/2005/8/layout/default"/>
    <dgm:cxn modelId="{B18FEDE1-0AA4-43C1-AA96-D540EECAC44C}" type="presParOf" srcId="{E3E64419-7971-4FBD-A333-13650BA1A587}" destId="{00B8D6CB-7FF9-4E28-A94E-50AE6D844A9E}" srcOrd="22" destOrd="0" presId="urn:microsoft.com/office/officeart/2005/8/layout/default"/>
    <dgm:cxn modelId="{00D53A2C-5F16-4D82-ABBB-6DC90BF34BDA}" type="presParOf" srcId="{E3E64419-7971-4FBD-A333-13650BA1A587}" destId="{B10028C6-03CC-47A4-A0FD-27C2729AD06E}" srcOrd="23" destOrd="0" presId="urn:microsoft.com/office/officeart/2005/8/layout/default"/>
    <dgm:cxn modelId="{5C716F62-FD76-44D7-80D9-F2B2742F7132}" type="presParOf" srcId="{E3E64419-7971-4FBD-A333-13650BA1A587}" destId="{F186B1AA-407D-4DF3-9AE7-AADEAB4E8A00}" srcOrd="24" destOrd="0" presId="urn:microsoft.com/office/officeart/2005/8/layout/default"/>
    <dgm:cxn modelId="{1E438005-6CE3-4416-AFF3-BEAA3259FCE3}" type="presParOf" srcId="{E3E64419-7971-4FBD-A333-13650BA1A587}" destId="{FAE4ECD0-6902-4D92-94FD-A8AA5914D3EE}" srcOrd="25" destOrd="0" presId="urn:microsoft.com/office/officeart/2005/8/layout/default"/>
    <dgm:cxn modelId="{ECEFD2B5-4457-41A6-86CF-26DE242A0D4A}" type="presParOf" srcId="{E3E64419-7971-4FBD-A333-13650BA1A587}" destId="{EA08475C-6837-45D2-A10B-513135DD342B}" srcOrd="26" destOrd="0" presId="urn:microsoft.com/office/officeart/2005/8/layout/default"/>
    <dgm:cxn modelId="{7502481C-6F54-4EBC-A67B-A2828194D9F1}" type="presParOf" srcId="{E3E64419-7971-4FBD-A333-13650BA1A587}" destId="{6789B6E7-7DD4-48CE-A6FE-7D3E97B118E5}" srcOrd="27" destOrd="0" presId="urn:microsoft.com/office/officeart/2005/8/layout/default"/>
    <dgm:cxn modelId="{5F03DBB0-B589-4C76-ACF5-AE784611234D}" type="presParOf" srcId="{E3E64419-7971-4FBD-A333-13650BA1A587}" destId="{018B6A6A-BA9A-473B-AC02-94D7F7704437}" srcOrd="28" destOrd="0" presId="urn:microsoft.com/office/officeart/2005/8/layout/default"/>
    <dgm:cxn modelId="{B25C8AB1-8406-4C72-A8A8-F95F7423DBFD}" type="presParOf" srcId="{E3E64419-7971-4FBD-A333-13650BA1A587}" destId="{AB2BAF7A-3431-4698-8535-072A60278B95}" srcOrd="29" destOrd="0" presId="urn:microsoft.com/office/officeart/2005/8/layout/default"/>
    <dgm:cxn modelId="{E5065F09-701D-4E5C-B2BC-4FD18D140490}" type="presParOf" srcId="{E3E64419-7971-4FBD-A333-13650BA1A587}" destId="{3592AFC7-7D69-4474-B198-7E97A295108C}"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0F0CB-6ADD-4D4B-ADD6-B8F8399C6B98}"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US"/>
        </a:p>
      </dgm:t>
    </dgm:pt>
    <dgm:pt modelId="{901DD8C5-C2FD-486B-B70B-5E6CCA5C4B86}">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Shipping Services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BD441495-A374-4D21-BB61-284908CE34A7}" type="parTrans" cxnId="{47034792-03DD-41E5-B60E-D4E0832FCB4D}">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E25E8E9F-962F-4AFA-B8D2-5E89330D7C10}" type="sibTrans" cxnId="{47034792-03DD-41E5-B60E-D4E0832FCB4D}">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3C85258-1C11-45DF-BD34-3413BCE1D465}">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Trial Offers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4891A1E9-630D-4DF3-98B9-1B527B679EA1}" type="parTrans" cxnId="{A839C59C-21EE-4582-A786-FF051884DB9F}">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7EE97EF2-1CA9-4081-AB56-8942858B4132}" type="sibTrans" cxnId="{A839C59C-21EE-4582-A786-FF051884DB9F}">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74F0F29-F62E-4CD4-B0BA-2BEDD78D10EB}">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Pharmacy Services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C5E7A4A7-AA5E-4ABF-BF70-5AA59E90EF43}" type="parTrans" cxnId="{BACE8047-CE39-4A7D-BF0D-A5B9E4BB67EA}">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154BFC8-9494-4B93-A468-21E56C4ED697}" type="sibTrans" cxnId="{BACE8047-CE39-4A7D-BF0D-A5B9E4BB67EA}">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1AF9E6B0-9938-4B7F-9882-F5A19DA89547}">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Credit Card Services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D0C3B8BD-3659-49E5-A10D-32983FF2FA1D}" type="parTrans" cxnId="{41171534-780E-42D1-B493-F6BC705A08D2}">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765FE057-29E0-4E38-89C9-1A7ED879A8F6}" type="sibTrans" cxnId="{41171534-780E-42D1-B493-F6BC705A08D2}">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965BEA14-4309-4E9D-A78C-CF90276A0602}">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Photo Center</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BE5B0014-50BB-476C-B88D-C9C1B956E26E}" type="parTrans" cxnId="{6EE52A83-6C34-4862-A01F-FF2801388F34}">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4837FF4-F0B8-4CDC-B6D3-A595E04DC00A}" type="sibTrans" cxnId="{6EE52A83-6C34-4862-A01F-FF2801388F34}">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0579A17A-C151-479B-986D-43370F407205}">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Internet Services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6EDF7295-82AE-4657-9C32-3BC5616ED381}" type="parTrans" cxnId="{73359CF1-B7A1-48D1-B0CF-1D740DF09E76}">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B059917C-FDBA-4DB3-9960-00D4FB3B3D62}" type="sibTrans" cxnId="{73359CF1-B7A1-48D1-B0CF-1D740DF09E76}">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E521D271-DB72-4567-83B3-A48BD08AE81E}">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Vacation</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93C8FB67-C11D-48EB-A76B-C7FF25B115F4}" type="parTrans" cxnId="{0F4A18F7-C265-46BA-BF2D-6C266E9B78C9}">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9B55EBB8-2E1F-4B46-8C95-97CA3FED7788}" type="sibTrans" cxnId="{0F4A18F7-C265-46BA-BF2D-6C266E9B78C9}">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36A7EC42-E96B-422D-9006-837C90E9004A}">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Gift Registry</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124F037A-FC60-4A06-995F-EC5D03241FAB}" type="parTrans" cxnId="{0D7A36C9-BAC1-424C-9727-C49D640C7798}">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8218674F-3FE4-439A-8762-788827FD3A75}" type="sibTrans" cxnId="{0D7A36C9-BAC1-424C-9727-C49D640C7798}">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9FCEE240-9D86-449E-A118-1C7ABBB78C0C}">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Social Services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9AE94063-11AB-46EE-A7A6-B05E65E2CB06}" type="parTrans" cxnId="{E1EEAEB7-176F-4659-93A2-70E09EB073BC}">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E70D8807-E4E5-4FAA-A7B1-E67B70A7BCA1}" type="sibTrans" cxnId="{E1EEAEB7-176F-4659-93A2-70E09EB073BC}">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839C9787-86EA-49CF-A51A-3BAFC6C49B7D}">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Return Policy</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11066BA2-2EF7-4741-861E-1136B876B3DC}" type="parTrans" cxnId="{E04E03A6-125E-4655-9981-DA9F7BB2D21C}">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83795414-4184-483C-B404-F4921CC8D51E}" type="sibTrans" cxnId="{E04E03A6-125E-4655-9981-DA9F7BB2D21C}">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D208291F-03BA-4689-8ACD-4015051FECA2}">
      <dgm:prSet phldrT="[Text]"/>
      <dgm:spPr/>
      <dgm: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 Personalized Gift Cards</a:t>
          </a:r>
          <a:endParaRPr lang="en-US" b="1" dirty="0">
            <a:effectLst>
              <a:outerShdw blurRad="38100" dist="38100" dir="2700000" algn="tl">
                <a:srgbClr val="000000">
                  <a:alpha val="43137"/>
                </a:srgbClr>
              </a:outerShdw>
            </a:effectLst>
            <a:latin typeface="Baskerville Old Face" panose="02020602080505020303" pitchFamily="18" charset="0"/>
          </a:endParaRPr>
        </a:p>
      </dgm:t>
    </dgm:pt>
    <dgm:pt modelId="{10902AD3-D0B8-4F72-BF42-30E4DEE636ED}" type="parTrans" cxnId="{F53554EC-FF42-4E05-8654-05603AB6AE03}">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35E6FD9-2FC9-41C0-B7C6-A842BE25E04C}" type="sibTrans" cxnId="{F53554EC-FF42-4E05-8654-05603AB6AE03}">
      <dgm:prSet/>
      <dgm:spPr/>
      <dgm:t>
        <a:bodyPr/>
        <a:lstStyle/>
        <a:p>
          <a:endParaRPr lang="en-US" b="1">
            <a:effectLst>
              <a:outerShdw blurRad="38100" dist="38100" dir="2700000" algn="tl">
                <a:srgbClr val="000000">
                  <a:alpha val="43137"/>
                </a:srgbClr>
              </a:outerShdw>
            </a:effectLst>
            <a:latin typeface="Baskerville Old Face" panose="02020602080505020303" pitchFamily="18" charset="0"/>
          </a:endParaRPr>
        </a:p>
      </dgm:t>
    </dgm:pt>
    <dgm:pt modelId="{23674C70-25C4-41FE-876C-55199AC75042}" type="pres">
      <dgm:prSet presAssocID="{6510F0CB-6ADD-4D4B-ADD6-B8F8399C6B98}" presName="diagram" presStyleCnt="0">
        <dgm:presLayoutVars>
          <dgm:dir/>
          <dgm:resizeHandles val="exact"/>
        </dgm:presLayoutVars>
      </dgm:prSet>
      <dgm:spPr/>
      <dgm:t>
        <a:bodyPr/>
        <a:lstStyle/>
        <a:p>
          <a:endParaRPr lang="en-US"/>
        </a:p>
      </dgm:t>
    </dgm:pt>
    <dgm:pt modelId="{D01854E6-7D06-44D7-A54B-3162DFDD0F77}" type="pres">
      <dgm:prSet presAssocID="{901DD8C5-C2FD-486B-B70B-5E6CCA5C4B86}" presName="node" presStyleLbl="node1" presStyleIdx="0" presStyleCnt="11">
        <dgm:presLayoutVars>
          <dgm:bulletEnabled val="1"/>
        </dgm:presLayoutVars>
      </dgm:prSet>
      <dgm:spPr/>
      <dgm:t>
        <a:bodyPr/>
        <a:lstStyle/>
        <a:p>
          <a:endParaRPr lang="en-US"/>
        </a:p>
      </dgm:t>
    </dgm:pt>
    <dgm:pt modelId="{04AFED0E-E153-48F2-B870-A058D6756F6B}" type="pres">
      <dgm:prSet presAssocID="{E25E8E9F-962F-4AFA-B8D2-5E89330D7C10}" presName="sibTrans" presStyleCnt="0"/>
      <dgm:spPr/>
    </dgm:pt>
    <dgm:pt modelId="{91F8AE5F-DBFA-472D-9CEA-39BCA5F0983A}" type="pres">
      <dgm:prSet presAssocID="{0579A17A-C151-479B-986D-43370F407205}" presName="node" presStyleLbl="node1" presStyleIdx="1" presStyleCnt="11">
        <dgm:presLayoutVars>
          <dgm:bulletEnabled val="1"/>
        </dgm:presLayoutVars>
      </dgm:prSet>
      <dgm:spPr/>
      <dgm:t>
        <a:bodyPr/>
        <a:lstStyle/>
        <a:p>
          <a:endParaRPr lang="en-US"/>
        </a:p>
      </dgm:t>
    </dgm:pt>
    <dgm:pt modelId="{EFB7EF66-C8C4-4CB9-A221-0B0C4E81A52E}" type="pres">
      <dgm:prSet presAssocID="{B059917C-FDBA-4DB3-9960-00D4FB3B3D62}" presName="sibTrans" presStyleCnt="0"/>
      <dgm:spPr/>
    </dgm:pt>
    <dgm:pt modelId="{ED0F8B1F-3986-4917-BBD6-3B3734CDDBC7}" type="pres">
      <dgm:prSet presAssocID="{23C85258-1C11-45DF-BD34-3413BCE1D465}" presName="node" presStyleLbl="node1" presStyleIdx="2" presStyleCnt="11">
        <dgm:presLayoutVars>
          <dgm:bulletEnabled val="1"/>
        </dgm:presLayoutVars>
      </dgm:prSet>
      <dgm:spPr/>
      <dgm:t>
        <a:bodyPr/>
        <a:lstStyle/>
        <a:p>
          <a:endParaRPr lang="en-US"/>
        </a:p>
      </dgm:t>
    </dgm:pt>
    <dgm:pt modelId="{3EF6B897-96E9-4380-8669-89E799ECC041}" type="pres">
      <dgm:prSet presAssocID="{7EE97EF2-1CA9-4081-AB56-8942858B4132}" presName="sibTrans" presStyleCnt="0"/>
      <dgm:spPr/>
    </dgm:pt>
    <dgm:pt modelId="{5D19CE75-F9AF-477E-BD66-559D68D80E12}" type="pres">
      <dgm:prSet presAssocID="{274F0F29-F62E-4CD4-B0BA-2BEDD78D10EB}" presName="node" presStyleLbl="node1" presStyleIdx="3" presStyleCnt="11">
        <dgm:presLayoutVars>
          <dgm:bulletEnabled val="1"/>
        </dgm:presLayoutVars>
      </dgm:prSet>
      <dgm:spPr/>
      <dgm:t>
        <a:bodyPr/>
        <a:lstStyle/>
        <a:p>
          <a:endParaRPr lang="en-US"/>
        </a:p>
      </dgm:t>
    </dgm:pt>
    <dgm:pt modelId="{9B393F73-3CA6-4964-8768-C26ED4ECC9D3}" type="pres">
      <dgm:prSet presAssocID="{2154BFC8-9494-4B93-A468-21E56C4ED697}" presName="sibTrans" presStyleCnt="0"/>
      <dgm:spPr/>
    </dgm:pt>
    <dgm:pt modelId="{40138C7E-921B-43B7-8914-68A60C67F22A}" type="pres">
      <dgm:prSet presAssocID="{1AF9E6B0-9938-4B7F-9882-F5A19DA89547}" presName="node" presStyleLbl="node1" presStyleIdx="4" presStyleCnt="11">
        <dgm:presLayoutVars>
          <dgm:bulletEnabled val="1"/>
        </dgm:presLayoutVars>
      </dgm:prSet>
      <dgm:spPr/>
      <dgm:t>
        <a:bodyPr/>
        <a:lstStyle/>
        <a:p>
          <a:endParaRPr lang="en-US"/>
        </a:p>
      </dgm:t>
    </dgm:pt>
    <dgm:pt modelId="{7BF3DFDA-61CE-4275-9275-390EFE8DFF2B}" type="pres">
      <dgm:prSet presAssocID="{765FE057-29E0-4E38-89C9-1A7ED879A8F6}" presName="sibTrans" presStyleCnt="0"/>
      <dgm:spPr/>
    </dgm:pt>
    <dgm:pt modelId="{9E64E67D-6820-4085-9A8A-E33B69F6699D}" type="pres">
      <dgm:prSet presAssocID="{E521D271-DB72-4567-83B3-A48BD08AE81E}" presName="node" presStyleLbl="node1" presStyleIdx="5" presStyleCnt="11">
        <dgm:presLayoutVars>
          <dgm:bulletEnabled val="1"/>
        </dgm:presLayoutVars>
      </dgm:prSet>
      <dgm:spPr/>
      <dgm:t>
        <a:bodyPr/>
        <a:lstStyle/>
        <a:p>
          <a:endParaRPr lang="en-US"/>
        </a:p>
      </dgm:t>
    </dgm:pt>
    <dgm:pt modelId="{5F3B6271-FE70-4C22-98D1-5AC9B800662E}" type="pres">
      <dgm:prSet presAssocID="{9B55EBB8-2E1F-4B46-8C95-97CA3FED7788}" presName="sibTrans" presStyleCnt="0"/>
      <dgm:spPr/>
    </dgm:pt>
    <dgm:pt modelId="{9601C5B5-0BE2-4178-8BB3-A988FAA67C1C}" type="pres">
      <dgm:prSet presAssocID="{965BEA14-4309-4E9D-A78C-CF90276A0602}" presName="node" presStyleLbl="node1" presStyleIdx="6" presStyleCnt="11">
        <dgm:presLayoutVars>
          <dgm:bulletEnabled val="1"/>
        </dgm:presLayoutVars>
      </dgm:prSet>
      <dgm:spPr/>
      <dgm:t>
        <a:bodyPr/>
        <a:lstStyle/>
        <a:p>
          <a:endParaRPr lang="en-US"/>
        </a:p>
      </dgm:t>
    </dgm:pt>
    <dgm:pt modelId="{291F1E11-7B46-421D-A771-689739B72BAB}" type="pres">
      <dgm:prSet presAssocID="{24837FF4-F0B8-4CDC-B6D3-A595E04DC00A}" presName="sibTrans" presStyleCnt="0"/>
      <dgm:spPr/>
    </dgm:pt>
    <dgm:pt modelId="{004792BC-7410-48F9-899F-AC634EAA836E}" type="pres">
      <dgm:prSet presAssocID="{36A7EC42-E96B-422D-9006-837C90E9004A}" presName="node" presStyleLbl="node1" presStyleIdx="7" presStyleCnt="11">
        <dgm:presLayoutVars>
          <dgm:bulletEnabled val="1"/>
        </dgm:presLayoutVars>
      </dgm:prSet>
      <dgm:spPr/>
      <dgm:t>
        <a:bodyPr/>
        <a:lstStyle/>
        <a:p>
          <a:endParaRPr lang="en-US"/>
        </a:p>
      </dgm:t>
    </dgm:pt>
    <dgm:pt modelId="{10EE8A60-DCDC-43BF-906D-1453BD176194}" type="pres">
      <dgm:prSet presAssocID="{8218674F-3FE4-439A-8762-788827FD3A75}" presName="sibTrans" presStyleCnt="0"/>
      <dgm:spPr/>
    </dgm:pt>
    <dgm:pt modelId="{E1531FA9-0429-4D48-B901-5F4FFD0A5D2A}" type="pres">
      <dgm:prSet presAssocID="{9FCEE240-9D86-449E-A118-1C7ABBB78C0C}" presName="node" presStyleLbl="node1" presStyleIdx="8" presStyleCnt="11">
        <dgm:presLayoutVars>
          <dgm:bulletEnabled val="1"/>
        </dgm:presLayoutVars>
      </dgm:prSet>
      <dgm:spPr/>
      <dgm:t>
        <a:bodyPr/>
        <a:lstStyle/>
        <a:p>
          <a:endParaRPr lang="en-US"/>
        </a:p>
      </dgm:t>
    </dgm:pt>
    <dgm:pt modelId="{E3A6F0D3-19AC-418F-8D76-77BBA3E83101}" type="pres">
      <dgm:prSet presAssocID="{E70D8807-E4E5-4FAA-A7B1-E67B70A7BCA1}" presName="sibTrans" presStyleCnt="0"/>
      <dgm:spPr/>
    </dgm:pt>
    <dgm:pt modelId="{9F7D0538-3B85-4A81-9D1F-AFDA35A63AF8}" type="pres">
      <dgm:prSet presAssocID="{839C9787-86EA-49CF-A51A-3BAFC6C49B7D}" presName="node" presStyleLbl="node1" presStyleIdx="9" presStyleCnt="11">
        <dgm:presLayoutVars>
          <dgm:bulletEnabled val="1"/>
        </dgm:presLayoutVars>
      </dgm:prSet>
      <dgm:spPr/>
      <dgm:t>
        <a:bodyPr/>
        <a:lstStyle/>
        <a:p>
          <a:endParaRPr lang="en-US"/>
        </a:p>
      </dgm:t>
    </dgm:pt>
    <dgm:pt modelId="{2023F89B-34D3-4AEC-8ACC-D9FF4AF96F16}" type="pres">
      <dgm:prSet presAssocID="{83795414-4184-483C-B404-F4921CC8D51E}" presName="sibTrans" presStyleCnt="0"/>
      <dgm:spPr/>
    </dgm:pt>
    <dgm:pt modelId="{EEB92BBE-BA3B-491E-88FD-B7A57769367B}" type="pres">
      <dgm:prSet presAssocID="{D208291F-03BA-4689-8ACD-4015051FECA2}" presName="node" presStyleLbl="node1" presStyleIdx="10" presStyleCnt="11">
        <dgm:presLayoutVars>
          <dgm:bulletEnabled val="1"/>
        </dgm:presLayoutVars>
      </dgm:prSet>
      <dgm:spPr/>
      <dgm:t>
        <a:bodyPr/>
        <a:lstStyle/>
        <a:p>
          <a:endParaRPr lang="en-US"/>
        </a:p>
      </dgm:t>
    </dgm:pt>
  </dgm:ptLst>
  <dgm:cxnLst>
    <dgm:cxn modelId="{73359CF1-B7A1-48D1-B0CF-1D740DF09E76}" srcId="{6510F0CB-6ADD-4D4B-ADD6-B8F8399C6B98}" destId="{0579A17A-C151-479B-986D-43370F407205}" srcOrd="1" destOrd="0" parTransId="{6EDF7295-82AE-4657-9C32-3BC5616ED381}" sibTransId="{B059917C-FDBA-4DB3-9960-00D4FB3B3D62}"/>
    <dgm:cxn modelId="{A839C59C-21EE-4582-A786-FF051884DB9F}" srcId="{6510F0CB-6ADD-4D4B-ADD6-B8F8399C6B98}" destId="{23C85258-1C11-45DF-BD34-3413BCE1D465}" srcOrd="2" destOrd="0" parTransId="{4891A1E9-630D-4DF3-98B9-1B527B679EA1}" sibTransId="{7EE97EF2-1CA9-4081-AB56-8942858B4132}"/>
    <dgm:cxn modelId="{BACE8047-CE39-4A7D-BF0D-A5B9E4BB67EA}" srcId="{6510F0CB-6ADD-4D4B-ADD6-B8F8399C6B98}" destId="{274F0F29-F62E-4CD4-B0BA-2BEDD78D10EB}" srcOrd="3" destOrd="0" parTransId="{C5E7A4A7-AA5E-4ABF-BF70-5AA59E90EF43}" sibTransId="{2154BFC8-9494-4B93-A468-21E56C4ED697}"/>
    <dgm:cxn modelId="{47034792-03DD-41E5-B60E-D4E0832FCB4D}" srcId="{6510F0CB-6ADD-4D4B-ADD6-B8F8399C6B98}" destId="{901DD8C5-C2FD-486B-B70B-5E6CCA5C4B86}" srcOrd="0" destOrd="0" parTransId="{BD441495-A374-4D21-BB61-284908CE34A7}" sibTransId="{E25E8E9F-962F-4AFA-B8D2-5E89330D7C10}"/>
    <dgm:cxn modelId="{4E96BCA4-787A-420B-80D1-3DF41DC7D2EA}" type="presOf" srcId="{0579A17A-C151-479B-986D-43370F407205}" destId="{91F8AE5F-DBFA-472D-9CEA-39BCA5F0983A}" srcOrd="0" destOrd="0" presId="urn:microsoft.com/office/officeart/2005/8/layout/default"/>
    <dgm:cxn modelId="{6D755039-57DB-430B-A352-F18894FD70E4}" type="presOf" srcId="{23C85258-1C11-45DF-BD34-3413BCE1D465}" destId="{ED0F8B1F-3986-4917-BBD6-3B3734CDDBC7}" srcOrd="0" destOrd="0" presId="urn:microsoft.com/office/officeart/2005/8/layout/default"/>
    <dgm:cxn modelId="{0D7A36C9-BAC1-424C-9727-C49D640C7798}" srcId="{6510F0CB-6ADD-4D4B-ADD6-B8F8399C6B98}" destId="{36A7EC42-E96B-422D-9006-837C90E9004A}" srcOrd="7" destOrd="0" parTransId="{124F037A-FC60-4A06-995F-EC5D03241FAB}" sibTransId="{8218674F-3FE4-439A-8762-788827FD3A75}"/>
    <dgm:cxn modelId="{95A3AF33-C271-4319-9AE8-634F9E11AFC6}" type="presOf" srcId="{E521D271-DB72-4567-83B3-A48BD08AE81E}" destId="{9E64E67D-6820-4085-9A8A-E33B69F6699D}" srcOrd="0" destOrd="0" presId="urn:microsoft.com/office/officeart/2005/8/layout/default"/>
    <dgm:cxn modelId="{0F4A18F7-C265-46BA-BF2D-6C266E9B78C9}" srcId="{6510F0CB-6ADD-4D4B-ADD6-B8F8399C6B98}" destId="{E521D271-DB72-4567-83B3-A48BD08AE81E}" srcOrd="5" destOrd="0" parTransId="{93C8FB67-C11D-48EB-A76B-C7FF25B115F4}" sibTransId="{9B55EBB8-2E1F-4B46-8C95-97CA3FED7788}"/>
    <dgm:cxn modelId="{E04E03A6-125E-4655-9981-DA9F7BB2D21C}" srcId="{6510F0CB-6ADD-4D4B-ADD6-B8F8399C6B98}" destId="{839C9787-86EA-49CF-A51A-3BAFC6C49B7D}" srcOrd="9" destOrd="0" parTransId="{11066BA2-2EF7-4741-861E-1136B876B3DC}" sibTransId="{83795414-4184-483C-B404-F4921CC8D51E}"/>
    <dgm:cxn modelId="{15ACCD86-B409-4D5F-83A7-84A1BC5B402B}" type="presOf" srcId="{36A7EC42-E96B-422D-9006-837C90E9004A}" destId="{004792BC-7410-48F9-899F-AC634EAA836E}" srcOrd="0" destOrd="0" presId="urn:microsoft.com/office/officeart/2005/8/layout/default"/>
    <dgm:cxn modelId="{41171534-780E-42D1-B493-F6BC705A08D2}" srcId="{6510F0CB-6ADD-4D4B-ADD6-B8F8399C6B98}" destId="{1AF9E6B0-9938-4B7F-9882-F5A19DA89547}" srcOrd="4" destOrd="0" parTransId="{D0C3B8BD-3659-49E5-A10D-32983FF2FA1D}" sibTransId="{765FE057-29E0-4E38-89C9-1A7ED879A8F6}"/>
    <dgm:cxn modelId="{F53554EC-FF42-4E05-8654-05603AB6AE03}" srcId="{6510F0CB-6ADD-4D4B-ADD6-B8F8399C6B98}" destId="{D208291F-03BA-4689-8ACD-4015051FECA2}" srcOrd="10" destOrd="0" parTransId="{10902AD3-D0B8-4F72-BF42-30E4DEE636ED}" sibTransId="{235E6FD9-2FC9-41C0-B7C6-A842BE25E04C}"/>
    <dgm:cxn modelId="{A4E6EA53-6C5A-43C9-B290-83160C2CE273}" type="presOf" srcId="{1AF9E6B0-9938-4B7F-9882-F5A19DA89547}" destId="{40138C7E-921B-43B7-8914-68A60C67F22A}" srcOrd="0" destOrd="0" presId="urn:microsoft.com/office/officeart/2005/8/layout/default"/>
    <dgm:cxn modelId="{8C0668D5-F036-4590-9F2F-116E1FA0269A}" type="presOf" srcId="{D208291F-03BA-4689-8ACD-4015051FECA2}" destId="{EEB92BBE-BA3B-491E-88FD-B7A57769367B}" srcOrd="0" destOrd="0" presId="urn:microsoft.com/office/officeart/2005/8/layout/default"/>
    <dgm:cxn modelId="{B176D592-9F1E-41A8-9FF0-CA53523C189D}" type="presOf" srcId="{839C9787-86EA-49CF-A51A-3BAFC6C49B7D}" destId="{9F7D0538-3B85-4A81-9D1F-AFDA35A63AF8}" srcOrd="0" destOrd="0" presId="urn:microsoft.com/office/officeart/2005/8/layout/default"/>
    <dgm:cxn modelId="{E1EEAEB7-176F-4659-93A2-70E09EB073BC}" srcId="{6510F0CB-6ADD-4D4B-ADD6-B8F8399C6B98}" destId="{9FCEE240-9D86-449E-A118-1C7ABBB78C0C}" srcOrd="8" destOrd="0" parTransId="{9AE94063-11AB-46EE-A7A6-B05E65E2CB06}" sibTransId="{E70D8807-E4E5-4FAA-A7B1-E67B70A7BCA1}"/>
    <dgm:cxn modelId="{6EE52A83-6C34-4862-A01F-FF2801388F34}" srcId="{6510F0CB-6ADD-4D4B-ADD6-B8F8399C6B98}" destId="{965BEA14-4309-4E9D-A78C-CF90276A0602}" srcOrd="6" destOrd="0" parTransId="{BE5B0014-50BB-476C-B88D-C9C1B956E26E}" sibTransId="{24837FF4-F0B8-4CDC-B6D3-A595E04DC00A}"/>
    <dgm:cxn modelId="{48A23E73-4C3C-4716-AD36-97394321CA86}" type="presOf" srcId="{9FCEE240-9D86-449E-A118-1C7ABBB78C0C}" destId="{E1531FA9-0429-4D48-B901-5F4FFD0A5D2A}" srcOrd="0" destOrd="0" presId="urn:microsoft.com/office/officeart/2005/8/layout/default"/>
    <dgm:cxn modelId="{CB032876-5C85-4ED4-8459-21725F38D4A9}" type="presOf" srcId="{274F0F29-F62E-4CD4-B0BA-2BEDD78D10EB}" destId="{5D19CE75-F9AF-477E-BD66-559D68D80E12}" srcOrd="0" destOrd="0" presId="urn:microsoft.com/office/officeart/2005/8/layout/default"/>
    <dgm:cxn modelId="{1B6D85BD-C1AD-4614-811A-4C09357E6289}" type="presOf" srcId="{901DD8C5-C2FD-486B-B70B-5E6CCA5C4B86}" destId="{D01854E6-7D06-44D7-A54B-3162DFDD0F77}" srcOrd="0" destOrd="0" presId="urn:microsoft.com/office/officeart/2005/8/layout/default"/>
    <dgm:cxn modelId="{40D770C5-037D-4A4C-8078-AFCED8F20A3A}" type="presOf" srcId="{6510F0CB-6ADD-4D4B-ADD6-B8F8399C6B98}" destId="{23674C70-25C4-41FE-876C-55199AC75042}" srcOrd="0" destOrd="0" presId="urn:microsoft.com/office/officeart/2005/8/layout/default"/>
    <dgm:cxn modelId="{BBBF4A5E-85E1-422F-957E-FED6CEABF18D}" type="presOf" srcId="{965BEA14-4309-4E9D-A78C-CF90276A0602}" destId="{9601C5B5-0BE2-4178-8BB3-A988FAA67C1C}" srcOrd="0" destOrd="0" presId="urn:microsoft.com/office/officeart/2005/8/layout/default"/>
    <dgm:cxn modelId="{534A6D97-1F62-4042-BA75-89A3DB7C5354}" type="presParOf" srcId="{23674C70-25C4-41FE-876C-55199AC75042}" destId="{D01854E6-7D06-44D7-A54B-3162DFDD0F77}" srcOrd="0" destOrd="0" presId="urn:microsoft.com/office/officeart/2005/8/layout/default"/>
    <dgm:cxn modelId="{3563FCCD-E0DC-4D7A-B133-D1281865633A}" type="presParOf" srcId="{23674C70-25C4-41FE-876C-55199AC75042}" destId="{04AFED0E-E153-48F2-B870-A058D6756F6B}" srcOrd="1" destOrd="0" presId="urn:microsoft.com/office/officeart/2005/8/layout/default"/>
    <dgm:cxn modelId="{88CDE003-C36C-4F6D-908F-1C39D83ED3D2}" type="presParOf" srcId="{23674C70-25C4-41FE-876C-55199AC75042}" destId="{91F8AE5F-DBFA-472D-9CEA-39BCA5F0983A}" srcOrd="2" destOrd="0" presId="urn:microsoft.com/office/officeart/2005/8/layout/default"/>
    <dgm:cxn modelId="{FFCE3411-5BF7-4D0F-A889-8F9B84D83E0E}" type="presParOf" srcId="{23674C70-25C4-41FE-876C-55199AC75042}" destId="{EFB7EF66-C8C4-4CB9-A221-0B0C4E81A52E}" srcOrd="3" destOrd="0" presId="urn:microsoft.com/office/officeart/2005/8/layout/default"/>
    <dgm:cxn modelId="{E55F2AE5-681E-4E51-92D8-5CD6DFA024DA}" type="presParOf" srcId="{23674C70-25C4-41FE-876C-55199AC75042}" destId="{ED0F8B1F-3986-4917-BBD6-3B3734CDDBC7}" srcOrd="4" destOrd="0" presId="urn:microsoft.com/office/officeart/2005/8/layout/default"/>
    <dgm:cxn modelId="{485C411E-0A83-4730-85F9-A1B3271BCE96}" type="presParOf" srcId="{23674C70-25C4-41FE-876C-55199AC75042}" destId="{3EF6B897-96E9-4380-8669-89E799ECC041}" srcOrd="5" destOrd="0" presId="urn:microsoft.com/office/officeart/2005/8/layout/default"/>
    <dgm:cxn modelId="{618DC829-B03A-4045-8450-8571B9BCCC3B}" type="presParOf" srcId="{23674C70-25C4-41FE-876C-55199AC75042}" destId="{5D19CE75-F9AF-477E-BD66-559D68D80E12}" srcOrd="6" destOrd="0" presId="urn:microsoft.com/office/officeart/2005/8/layout/default"/>
    <dgm:cxn modelId="{2D8B7973-CC9D-4435-BC16-697A7950C21E}" type="presParOf" srcId="{23674C70-25C4-41FE-876C-55199AC75042}" destId="{9B393F73-3CA6-4964-8768-C26ED4ECC9D3}" srcOrd="7" destOrd="0" presId="urn:microsoft.com/office/officeart/2005/8/layout/default"/>
    <dgm:cxn modelId="{C2D608E0-023F-48F7-81C7-6ACD6A9130E5}" type="presParOf" srcId="{23674C70-25C4-41FE-876C-55199AC75042}" destId="{40138C7E-921B-43B7-8914-68A60C67F22A}" srcOrd="8" destOrd="0" presId="urn:microsoft.com/office/officeart/2005/8/layout/default"/>
    <dgm:cxn modelId="{BFCA76A6-00D5-4C36-8D32-FCB665E58922}" type="presParOf" srcId="{23674C70-25C4-41FE-876C-55199AC75042}" destId="{7BF3DFDA-61CE-4275-9275-390EFE8DFF2B}" srcOrd="9" destOrd="0" presId="urn:microsoft.com/office/officeart/2005/8/layout/default"/>
    <dgm:cxn modelId="{53517B4A-6391-425F-B4CE-8630FD8C28D6}" type="presParOf" srcId="{23674C70-25C4-41FE-876C-55199AC75042}" destId="{9E64E67D-6820-4085-9A8A-E33B69F6699D}" srcOrd="10" destOrd="0" presId="urn:microsoft.com/office/officeart/2005/8/layout/default"/>
    <dgm:cxn modelId="{565C2617-3A99-44E4-8045-EBC20434451A}" type="presParOf" srcId="{23674C70-25C4-41FE-876C-55199AC75042}" destId="{5F3B6271-FE70-4C22-98D1-5AC9B800662E}" srcOrd="11" destOrd="0" presId="urn:microsoft.com/office/officeart/2005/8/layout/default"/>
    <dgm:cxn modelId="{EE68B955-7D7C-4FC8-AABF-619A80E08AA1}" type="presParOf" srcId="{23674C70-25C4-41FE-876C-55199AC75042}" destId="{9601C5B5-0BE2-4178-8BB3-A988FAA67C1C}" srcOrd="12" destOrd="0" presId="urn:microsoft.com/office/officeart/2005/8/layout/default"/>
    <dgm:cxn modelId="{65759F83-360A-49ED-97B4-95F7497C1B83}" type="presParOf" srcId="{23674C70-25C4-41FE-876C-55199AC75042}" destId="{291F1E11-7B46-421D-A771-689739B72BAB}" srcOrd="13" destOrd="0" presId="urn:microsoft.com/office/officeart/2005/8/layout/default"/>
    <dgm:cxn modelId="{FD0A60C1-07EA-44B3-944F-AC8CC5FCC69B}" type="presParOf" srcId="{23674C70-25C4-41FE-876C-55199AC75042}" destId="{004792BC-7410-48F9-899F-AC634EAA836E}" srcOrd="14" destOrd="0" presId="urn:microsoft.com/office/officeart/2005/8/layout/default"/>
    <dgm:cxn modelId="{C7C5654E-1455-4AF3-9B84-86CC18215F67}" type="presParOf" srcId="{23674C70-25C4-41FE-876C-55199AC75042}" destId="{10EE8A60-DCDC-43BF-906D-1453BD176194}" srcOrd="15" destOrd="0" presId="urn:microsoft.com/office/officeart/2005/8/layout/default"/>
    <dgm:cxn modelId="{D046B14E-78C2-4DD3-A26F-6E69738AD22A}" type="presParOf" srcId="{23674C70-25C4-41FE-876C-55199AC75042}" destId="{E1531FA9-0429-4D48-B901-5F4FFD0A5D2A}" srcOrd="16" destOrd="0" presId="urn:microsoft.com/office/officeart/2005/8/layout/default"/>
    <dgm:cxn modelId="{557820CA-4DA3-4F21-B081-A0E1CDE3D59E}" type="presParOf" srcId="{23674C70-25C4-41FE-876C-55199AC75042}" destId="{E3A6F0D3-19AC-418F-8D76-77BBA3E83101}" srcOrd="17" destOrd="0" presId="urn:microsoft.com/office/officeart/2005/8/layout/default"/>
    <dgm:cxn modelId="{FED7AEE4-9B15-45B1-9D27-2D8C481873A4}" type="presParOf" srcId="{23674C70-25C4-41FE-876C-55199AC75042}" destId="{9F7D0538-3B85-4A81-9D1F-AFDA35A63AF8}" srcOrd="18" destOrd="0" presId="urn:microsoft.com/office/officeart/2005/8/layout/default"/>
    <dgm:cxn modelId="{42E9F8F5-0C27-4E7F-AFBF-AB7E552358F7}" type="presParOf" srcId="{23674C70-25C4-41FE-876C-55199AC75042}" destId="{2023F89B-34D3-4AEC-8ACC-D9FF4AF96F16}" srcOrd="19" destOrd="0" presId="urn:microsoft.com/office/officeart/2005/8/layout/default"/>
    <dgm:cxn modelId="{1D00806F-0B88-4EAC-990B-093E91B821D7}" type="presParOf" srcId="{23674C70-25C4-41FE-876C-55199AC75042}" destId="{EEB92BBE-BA3B-491E-88FD-B7A57769367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291F95-A420-40B7-ADBE-102A655473D0}" type="doc">
      <dgm:prSet loTypeId="urn:microsoft.com/office/officeart/2005/8/layout/pyramid1" loCatId="pyramid" qsTypeId="urn:microsoft.com/office/officeart/2005/8/quickstyle/3d2" qsCatId="3D" csTypeId="urn:microsoft.com/office/officeart/2005/8/colors/colorful4" csCatId="colorful" phldr="1"/>
      <dgm:spPr/>
    </dgm:pt>
    <dgm:pt modelId="{6F63A3C5-FB56-4FDB-A6D5-45B4872808DE}">
      <dgm:prSet phldrT="[Text]" custT="1"/>
      <dgm:spPr/>
      <dgm:t>
        <a:bodyPr/>
        <a:lstStyle/>
        <a:p>
          <a:r>
            <a:rPr lang="en-US" sz="4400" dirty="0" smtClean="0">
              <a:latin typeface="Baskerville Old Face" panose="02020602080505020303" pitchFamily="18" charset="0"/>
            </a:rPr>
            <a:t>5 divisional HR Leaders</a:t>
          </a:r>
          <a:endParaRPr lang="en-US" sz="4400" dirty="0">
            <a:latin typeface="Baskerville Old Face" panose="02020602080505020303" pitchFamily="18" charset="0"/>
          </a:endParaRPr>
        </a:p>
      </dgm:t>
    </dgm:pt>
    <dgm:pt modelId="{AE01C29A-EABD-4C62-911A-FBDD7FB7BD9D}" type="parTrans" cxnId="{BEFD6AEA-F601-402A-A14D-9B47B1E4E0C3}">
      <dgm:prSet/>
      <dgm:spPr/>
      <dgm:t>
        <a:bodyPr/>
        <a:lstStyle/>
        <a:p>
          <a:endParaRPr lang="en-US"/>
        </a:p>
      </dgm:t>
    </dgm:pt>
    <dgm:pt modelId="{21F40216-0C62-41C7-86D8-8F649AD497B8}" type="sibTrans" cxnId="{BEFD6AEA-F601-402A-A14D-9B47B1E4E0C3}">
      <dgm:prSet/>
      <dgm:spPr/>
      <dgm:t>
        <a:bodyPr/>
        <a:lstStyle/>
        <a:p>
          <a:endParaRPr lang="en-US"/>
        </a:p>
      </dgm:t>
    </dgm:pt>
    <dgm:pt modelId="{C7C5137A-0D5D-460C-8296-67E96928E027}">
      <dgm:prSet phldrT="[Text]" custT="1"/>
      <dgm:spPr/>
      <dgm:t>
        <a:bodyPr/>
        <a:lstStyle/>
        <a:p>
          <a:r>
            <a:rPr lang="en-US" sz="4800" dirty="0" smtClean="0">
              <a:latin typeface="Baskerville Old Face" panose="02020602080505020303" pitchFamily="18" charset="0"/>
            </a:rPr>
            <a:t>27 regional HR Directors</a:t>
          </a:r>
          <a:endParaRPr lang="en-US" sz="4800" dirty="0">
            <a:latin typeface="Baskerville Old Face" panose="02020602080505020303" pitchFamily="18" charset="0"/>
          </a:endParaRPr>
        </a:p>
      </dgm:t>
    </dgm:pt>
    <dgm:pt modelId="{D5615E92-9BA1-4B71-865A-4B481D4F613E}" type="parTrans" cxnId="{55F887FD-8671-40C1-B0E8-2FA1B34AE523}">
      <dgm:prSet/>
      <dgm:spPr/>
      <dgm:t>
        <a:bodyPr/>
        <a:lstStyle/>
        <a:p>
          <a:endParaRPr lang="en-US"/>
        </a:p>
      </dgm:t>
    </dgm:pt>
    <dgm:pt modelId="{2B7A076E-07CF-43AE-B78A-F8F6741B3E2B}" type="sibTrans" cxnId="{55F887FD-8671-40C1-B0E8-2FA1B34AE523}">
      <dgm:prSet/>
      <dgm:spPr/>
      <dgm:t>
        <a:bodyPr/>
        <a:lstStyle/>
        <a:p>
          <a:endParaRPr lang="en-US"/>
        </a:p>
      </dgm:t>
    </dgm:pt>
    <dgm:pt modelId="{52CC9713-48E0-4207-AFB4-A8D208DC893F}">
      <dgm:prSet phldrT="[Text]" custT="1"/>
      <dgm:spPr/>
      <dgm:t>
        <a:bodyPr/>
        <a:lstStyle/>
        <a:p>
          <a:r>
            <a:rPr lang="en-US" sz="4800" dirty="0" smtClean="0">
              <a:latin typeface="Baskerville Old Face" panose="02020602080505020303" pitchFamily="18" charset="0"/>
            </a:rPr>
            <a:t>345 Field HR Managers</a:t>
          </a:r>
          <a:endParaRPr lang="en-US" sz="4800" dirty="0">
            <a:latin typeface="Baskerville Old Face" panose="02020602080505020303" pitchFamily="18" charset="0"/>
          </a:endParaRPr>
        </a:p>
      </dgm:t>
    </dgm:pt>
    <dgm:pt modelId="{E90013D1-E231-458E-B38B-8E20DB2E0416}" type="parTrans" cxnId="{BBA5A846-D53C-4538-BFB8-D13CBA51726A}">
      <dgm:prSet/>
      <dgm:spPr/>
      <dgm:t>
        <a:bodyPr/>
        <a:lstStyle/>
        <a:p>
          <a:endParaRPr lang="en-US"/>
        </a:p>
      </dgm:t>
    </dgm:pt>
    <dgm:pt modelId="{00241B1D-E4F4-4E48-AF88-138734AB9CEB}" type="sibTrans" cxnId="{BBA5A846-D53C-4538-BFB8-D13CBA51726A}">
      <dgm:prSet/>
      <dgm:spPr/>
      <dgm:t>
        <a:bodyPr/>
        <a:lstStyle/>
        <a:p>
          <a:endParaRPr lang="en-US"/>
        </a:p>
      </dgm:t>
    </dgm:pt>
    <dgm:pt modelId="{3091613C-8D3A-4945-84C4-DA554E4B8561}" type="pres">
      <dgm:prSet presAssocID="{6D291F95-A420-40B7-ADBE-102A655473D0}" presName="Name0" presStyleCnt="0">
        <dgm:presLayoutVars>
          <dgm:dir/>
          <dgm:animLvl val="lvl"/>
          <dgm:resizeHandles val="exact"/>
        </dgm:presLayoutVars>
      </dgm:prSet>
      <dgm:spPr/>
    </dgm:pt>
    <dgm:pt modelId="{AEA7CF34-5C70-4316-8987-6C3387791686}" type="pres">
      <dgm:prSet presAssocID="{6F63A3C5-FB56-4FDB-A6D5-45B4872808DE}" presName="Name8" presStyleCnt="0"/>
      <dgm:spPr/>
    </dgm:pt>
    <dgm:pt modelId="{E2747C69-A828-42FF-8E73-53FF3F65C0E5}" type="pres">
      <dgm:prSet presAssocID="{6F63A3C5-FB56-4FDB-A6D5-45B4872808DE}" presName="level" presStyleLbl="node1" presStyleIdx="0" presStyleCnt="3">
        <dgm:presLayoutVars>
          <dgm:chMax val="1"/>
          <dgm:bulletEnabled val="1"/>
        </dgm:presLayoutVars>
      </dgm:prSet>
      <dgm:spPr/>
      <dgm:t>
        <a:bodyPr/>
        <a:lstStyle/>
        <a:p>
          <a:endParaRPr lang="en-US"/>
        </a:p>
      </dgm:t>
    </dgm:pt>
    <dgm:pt modelId="{76A77E39-B613-40FF-8634-0A946BD0219E}" type="pres">
      <dgm:prSet presAssocID="{6F63A3C5-FB56-4FDB-A6D5-45B4872808DE}" presName="levelTx" presStyleLbl="revTx" presStyleIdx="0" presStyleCnt="0">
        <dgm:presLayoutVars>
          <dgm:chMax val="1"/>
          <dgm:bulletEnabled val="1"/>
        </dgm:presLayoutVars>
      </dgm:prSet>
      <dgm:spPr/>
      <dgm:t>
        <a:bodyPr/>
        <a:lstStyle/>
        <a:p>
          <a:endParaRPr lang="en-US"/>
        </a:p>
      </dgm:t>
    </dgm:pt>
    <dgm:pt modelId="{227089E5-03C2-4E61-BD7A-3686308FABFD}" type="pres">
      <dgm:prSet presAssocID="{C7C5137A-0D5D-460C-8296-67E96928E027}" presName="Name8" presStyleCnt="0"/>
      <dgm:spPr/>
    </dgm:pt>
    <dgm:pt modelId="{B41BB3D6-556E-45D3-B555-95EBE0AC0681}" type="pres">
      <dgm:prSet presAssocID="{C7C5137A-0D5D-460C-8296-67E96928E027}" presName="level" presStyleLbl="node1" presStyleIdx="1" presStyleCnt="3">
        <dgm:presLayoutVars>
          <dgm:chMax val="1"/>
          <dgm:bulletEnabled val="1"/>
        </dgm:presLayoutVars>
      </dgm:prSet>
      <dgm:spPr/>
      <dgm:t>
        <a:bodyPr/>
        <a:lstStyle/>
        <a:p>
          <a:endParaRPr lang="en-US"/>
        </a:p>
      </dgm:t>
    </dgm:pt>
    <dgm:pt modelId="{34A16E58-13D5-4824-A849-F758DE60DC25}" type="pres">
      <dgm:prSet presAssocID="{C7C5137A-0D5D-460C-8296-67E96928E027}" presName="levelTx" presStyleLbl="revTx" presStyleIdx="0" presStyleCnt="0">
        <dgm:presLayoutVars>
          <dgm:chMax val="1"/>
          <dgm:bulletEnabled val="1"/>
        </dgm:presLayoutVars>
      </dgm:prSet>
      <dgm:spPr/>
      <dgm:t>
        <a:bodyPr/>
        <a:lstStyle/>
        <a:p>
          <a:endParaRPr lang="en-US"/>
        </a:p>
      </dgm:t>
    </dgm:pt>
    <dgm:pt modelId="{0F8EFBA3-2D98-4159-8E4B-D6AB4C1C06AD}" type="pres">
      <dgm:prSet presAssocID="{52CC9713-48E0-4207-AFB4-A8D208DC893F}" presName="Name8" presStyleCnt="0"/>
      <dgm:spPr/>
    </dgm:pt>
    <dgm:pt modelId="{EB1D5317-34D8-4267-A320-73E80B8E5B11}" type="pres">
      <dgm:prSet presAssocID="{52CC9713-48E0-4207-AFB4-A8D208DC893F}" presName="level" presStyleLbl="node1" presStyleIdx="2" presStyleCnt="3">
        <dgm:presLayoutVars>
          <dgm:chMax val="1"/>
          <dgm:bulletEnabled val="1"/>
        </dgm:presLayoutVars>
      </dgm:prSet>
      <dgm:spPr/>
      <dgm:t>
        <a:bodyPr/>
        <a:lstStyle/>
        <a:p>
          <a:endParaRPr lang="en-US"/>
        </a:p>
      </dgm:t>
    </dgm:pt>
    <dgm:pt modelId="{29B893C6-7539-4F35-96EF-030586736059}" type="pres">
      <dgm:prSet presAssocID="{52CC9713-48E0-4207-AFB4-A8D208DC893F}" presName="levelTx" presStyleLbl="revTx" presStyleIdx="0" presStyleCnt="0">
        <dgm:presLayoutVars>
          <dgm:chMax val="1"/>
          <dgm:bulletEnabled val="1"/>
        </dgm:presLayoutVars>
      </dgm:prSet>
      <dgm:spPr/>
      <dgm:t>
        <a:bodyPr/>
        <a:lstStyle/>
        <a:p>
          <a:endParaRPr lang="en-US"/>
        </a:p>
      </dgm:t>
    </dgm:pt>
  </dgm:ptLst>
  <dgm:cxnLst>
    <dgm:cxn modelId="{B711BC6A-39F9-4722-89B0-C45EE86E885E}" type="presOf" srcId="{52CC9713-48E0-4207-AFB4-A8D208DC893F}" destId="{EB1D5317-34D8-4267-A320-73E80B8E5B11}" srcOrd="0" destOrd="0" presId="urn:microsoft.com/office/officeart/2005/8/layout/pyramid1"/>
    <dgm:cxn modelId="{BBD515B4-F5DD-442E-A0F1-400E6148CC66}" type="presOf" srcId="{C7C5137A-0D5D-460C-8296-67E96928E027}" destId="{B41BB3D6-556E-45D3-B555-95EBE0AC0681}" srcOrd="0" destOrd="0" presId="urn:microsoft.com/office/officeart/2005/8/layout/pyramid1"/>
    <dgm:cxn modelId="{CBE2BEF0-95EF-4F1E-A6F6-F9F7DBD18880}" type="presOf" srcId="{C7C5137A-0D5D-460C-8296-67E96928E027}" destId="{34A16E58-13D5-4824-A849-F758DE60DC25}" srcOrd="1" destOrd="0" presId="urn:microsoft.com/office/officeart/2005/8/layout/pyramid1"/>
    <dgm:cxn modelId="{5EE47BD3-5209-4FF8-A680-784FC38EA538}" type="presOf" srcId="{52CC9713-48E0-4207-AFB4-A8D208DC893F}" destId="{29B893C6-7539-4F35-96EF-030586736059}" srcOrd="1" destOrd="0" presId="urn:microsoft.com/office/officeart/2005/8/layout/pyramid1"/>
    <dgm:cxn modelId="{CDEE55C0-2AAF-44B8-BBEA-87FE9CED74FC}" type="presOf" srcId="{6D291F95-A420-40B7-ADBE-102A655473D0}" destId="{3091613C-8D3A-4945-84C4-DA554E4B8561}" srcOrd="0" destOrd="0" presId="urn:microsoft.com/office/officeart/2005/8/layout/pyramid1"/>
    <dgm:cxn modelId="{3946C6CF-4302-4404-ADD9-F30266408EBF}" type="presOf" srcId="{6F63A3C5-FB56-4FDB-A6D5-45B4872808DE}" destId="{76A77E39-B613-40FF-8634-0A946BD0219E}" srcOrd="1" destOrd="0" presId="urn:microsoft.com/office/officeart/2005/8/layout/pyramid1"/>
    <dgm:cxn modelId="{BBA5A846-D53C-4538-BFB8-D13CBA51726A}" srcId="{6D291F95-A420-40B7-ADBE-102A655473D0}" destId="{52CC9713-48E0-4207-AFB4-A8D208DC893F}" srcOrd="2" destOrd="0" parTransId="{E90013D1-E231-458E-B38B-8E20DB2E0416}" sibTransId="{00241B1D-E4F4-4E48-AF88-138734AB9CEB}"/>
    <dgm:cxn modelId="{55F887FD-8671-40C1-B0E8-2FA1B34AE523}" srcId="{6D291F95-A420-40B7-ADBE-102A655473D0}" destId="{C7C5137A-0D5D-460C-8296-67E96928E027}" srcOrd="1" destOrd="0" parTransId="{D5615E92-9BA1-4B71-865A-4B481D4F613E}" sibTransId="{2B7A076E-07CF-43AE-B78A-F8F6741B3E2B}"/>
    <dgm:cxn modelId="{BEFD6AEA-F601-402A-A14D-9B47B1E4E0C3}" srcId="{6D291F95-A420-40B7-ADBE-102A655473D0}" destId="{6F63A3C5-FB56-4FDB-A6D5-45B4872808DE}" srcOrd="0" destOrd="0" parTransId="{AE01C29A-EABD-4C62-911A-FBDD7FB7BD9D}" sibTransId="{21F40216-0C62-41C7-86D8-8F649AD497B8}"/>
    <dgm:cxn modelId="{A26EF8B2-778E-4B18-A486-B0DC16B03527}" type="presOf" srcId="{6F63A3C5-FB56-4FDB-A6D5-45B4872808DE}" destId="{E2747C69-A828-42FF-8E73-53FF3F65C0E5}" srcOrd="0" destOrd="0" presId="urn:microsoft.com/office/officeart/2005/8/layout/pyramid1"/>
    <dgm:cxn modelId="{73E28A80-81EF-4D38-AADF-5C12476DF4DD}" type="presParOf" srcId="{3091613C-8D3A-4945-84C4-DA554E4B8561}" destId="{AEA7CF34-5C70-4316-8987-6C3387791686}" srcOrd="0" destOrd="0" presId="urn:microsoft.com/office/officeart/2005/8/layout/pyramid1"/>
    <dgm:cxn modelId="{19D3C45A-96FF-4D48-9BEF-8A4844CF2ED2}" type="presParOf" srcId="{AEA7CF34-5C70-4316-8987-6C3387791686}" destId="{E2747C69-A828-42FF-8E73-53FF3F65C0E5}" srcOrd="0" destOrd="0" presId="urn:microsoft.com/office/officeart/2005/8/layout/pyramid1"/>
    <dgm:cxn modelId="{D258F1D1-3D7C-442D-AD48-6BABBD11CF61}" type="presParOf" srcId="{AEA7CF34-5C70-4316-8987-6C3387791686}" destId="{76A77E39-B613-40FF-8634-0A946BD0219E}" srcOrd="1" destOrd="0" presId="urn:microsoft.com/office/officeart/2005/8/layout/pyramid1"/>
    <dgm:cxn modelId="{14E8AF00-6CB5-4767-8A91-F2D9851ED98B}" type="presParOf" srcId="{3091613C-8D3A-4945-84C4-DA554E4B8561}" destId="{227089E5-03C2-4E61-BD7A-3686308FABFD}" srcOrd="1" destOrd="0" presId="urn:microsoft.com/office/officeart/2005/8/layout/pyramid1"/>
    <dgm:cxn modelId="{DD76AA6F-899F-4DA5-BF93-CA1A68C77421}" type="presParOf" srcId="{227089E5-03C2-4E61-BD7A-3686308FABFD}" destId="{B41BB3D6-556E-45D3-B555-95EBE0AC0681}" srcOrd="0" destOrd="0" presId="urn:microsoft.com/office/officeart/2005/8/layout/pyramid1"/>
    <dgm:cxn modelId="{44096703-9735-46E9-A58A-EA269DDB34AD}" type="presParOf" srcId="{227089E5-03C2-4E61-BD7A-3686308FABFD}" destId="{34A16E58-13D5-4824-A849-F758DE60DC25}" srcOrd="1" destOrd="0" presId="urn:microsoft.com/office/officeart/2005/8/layout/pyramid1"/>
    <dgm:cxn modelId="{52F675A3-DBB2-4873-8EF3-20C2A497CD31}" type="presParOf" srcId="{3091613C-8D3A-4945-84C4-DA554E4B8561}" destId="{0F8EFBA3-2D98-4159-8E4B-D6AB4C1C06AD}" srcOrd="2" destOrd="0" presId="urn:microsoft.com/office/officeart/2005/8/layout/pyramid1"/>
    <dgm:cxn modelId="{91DD1E45-ED0B-40E6-9C7E-8EF886624D5F}" type="presParOf" srcId="{0F8EFBA3-2D98-4159-8E4B-D6AB4C1C06AD}" destId="{EB1D5317-34D8-4267-A320-73E80B8E5B11}" srcOrd="0" destOrd="0" presId="urn:microsoft.com/office/officeart/2005/8/layout/pyramid1"/>
    <dgm:cxn modelId="{5847E3B9-832A-435F-9FF1-3C3B386D313F}" type="presParOf" srcId="{0F8EFBA3-2D98-4159-8E4B-D6AB4C1C06AD}" destId="{29B893C6-7539-4F35-96EF-03058673605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D4413-769C-4740-A113-87048963B70B}">
      <dsp:nvSpPr>
        <dsp:cNvPr id="0" name=""/>
        <dsp:cNvSpPr/>
      </dsp:nvSpPr>
      <dsp:spPr>
        <a:xfrm>
          <a:off x="554354" y="0"/>
          <a:ext cx="6282690" cy="471151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C637270-A3B5-4CEB-8A9A-9ED3CFC78F08}">
      <dsp:nvSpPr>
        <dsp:cNvPr id="0" name=""/>
        <dsp:cNvSpPr/>
      </dsp:nvSpPr>
      <dsp:spPr>
        <a:xfrm>
          <a:off x="3699" y="1413453"/>
          <a:ext cx="1779277" cy="18846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Baskerville Old Face" panose="02020602080505020303" pitchFamily="18" charset="0"/>
            </a:rPr>
            <a:t>Good Quality </a:t>
          </a:r>
          <a:endParaRPr lang="en-US" sz="2400" kern="1200" dirty="0"/>
        </a:p>
      </dsp:txBody>
      <dsp:txXfrm>
        <a:off x="90556" y="1500310"/>
        <a:ext cx="1605563" cy="1710890"/>
      </dsp:txXfrm>
    </dsp:sp>
    <dsp:sp modelId="{152F091A-D58D-4202-BA07-DB393D3C3058}">
      <dsp:nvSpPr>
        <dsp:cNvPr id="0" name=""/>
        <dsp:cNvSpPr/>
      </dsp:nvSpPr>
      <dsp:spPr>
        <a:xfrm>
          <a:off x="1871940" y="1413453"/>
          <a:ext cx="1779277" cy="18846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Baskerville Old Face" panose="02020602080505020303" pitchFamily="18" charset="0"/>
            </a:rPr>
            <a:t>Good Value </a:t>
          </a:r>
          <a:endParaRPr lang="en-US" sz="2400" kern="1200" dirty="0"/>
        </a:p>
      </dsp:txBody>
      <dsp:txXfrm>
        <a:off x="1958797" y="1500310"/>
        <a:ext cx="1605563" cy="1710890"/>
      </dsp:txXfrm>
    </dsp:sp>
    <dsp:sp modelId="{7CA0C9DC-DE4E-440C-99E0-3288AFE47521}">
      <dsp:nvSpPr>
        <dsp:cNvPr id="0" name=""/>
        <dsp:cNvSpPr/>
      </dsp:nvSpPr>
      <dsp:spPr>
        <a:xfrm>
          <a:off x="3740181" y="1413453"/>
          <a:ext cx="1779277" cy="18846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Baskerville Old Face" panose="02020602080505020303" pitchFamily="18" charset="0"/>
            </a:rPr>
            <a:t>Good Serviced</a:t>
          </a:r>
          <a:endParaRPr lang="en-US" sz="2400" kern="1200" dirty="0"/>
        </a:p>
      </dsp:txBody>
      <dsp:txXfrm>
        <a:off x="3827038" y="1500310"/>
        <a:ext cx="1605563" cy="1710890"/>
      </dsp:txXfrm>
    </dsp:sp>
    <dsp:sp modelId="{E03A500B-0746-4BAF-B8FF-A9AB458D60A5}">
      <dsp:nvSpPr>
        <dsp:cNvPr id="0" name=""/>
        <dsp:cNvSpPr/>
      </dsp:nvSpPr>
      <dsp:spPr>
        <a:xfrm>
          <a:off x="5608423" y="1413453"/>
          <a:ext cx="1779277" cy="18846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Baskerville Old Face" panose="02020602080505020303" pitchFamily="18" charset="0"/>
            </a:rPr>
            <a:t>Customer Satisfaction</a:t>
          </a:r>
          <a:endParaRPr lang="en-US" sz="2400" b="1" kern="1200" dirty="0">
            <a:latin typeface="Baskerville Old Face" panose="02020602080505020303" pitchFamily="18" charset="0"/>
          </a:endParaRPr>
        </a:p>
      </dsp:txBody>
      <dsp:txXfrm>
        <a:off x="5695280" y="1500310"/>
        <a:ext cx="1605563" cy="171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0A3DD-1B05-4C54-BF41-67EEA3EFD5DA}">
      <dsp:nvSpPr>
        <dsp:cNvPr id="0" name=""/>
        <dsp:cNvSpPr/>
      </dsp:nvSpPr>
      <dsp:spPr>
        <a:xfrm>
          <a:off x="2210" y="528585"/>
          <a:ext cx="1753344" cy="10520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Groceries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2210" y="528585"/>
        <a:ext cx="1753344" cy="1052006"/>
      </dsp:txXfrm>
    </dsp:sp>
    <dsp:sp modelId="{59852D35-7317-447C-B625-D7E38A808327}">
      <dsp:nvSpPr>
        <dsp:cNvPr id="0" name=""/>
        <dsp:cNvSpPr/>
      </dsp:nvSpPr>
      <dsp:spPr>
        <a:xfrm>
          <a:off x="1930888" y="528585"/>
          <a:ext cx="1753344" cy="1052006"/>
        </a:xfrm>
        <a:prstGeom prst="rect">
          <a:avLst/>
        </a:prstGeom>
        <a:gradFill rotWithShape="0">
          <a:gsLst>
            <a:gs pos="0">
              <a:schemeClr val="accent4">
                <a:hueOff val="-297651"/>
                <a:satOff val="1793"/>
                <a:lumOff val="144"/>
                <a:alphaOff val="0"/>
                <a:shade val="51000"/>
                <a:satMod val="130000"/>
              </a:schemeClr>
            </a:gs>
            <a:gs pos="80000">
              <a:schemeClr val="accent4">
                <a:hueOff val="-297651"/>
                <a:satOff val="1793"/>
                <a:lumOff val="144"/>
                <a:alphaOff val="0"/>
                <a:shade val="93000"/>
                <a:satMod val="130000"/>
              </a:schemeClr>
            </a:gs>
            <a:gs pos="100000">
              <a:schemeClr val="accent4">
                <a:hueOff val="-297651"/>
                <a:satOff val="1793"/>
                <a:lumOff val="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Automotive</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1930888" y="528585"/>
        <a:ext cx="1753344" cy="1052006"/>
      </dsp:txXfrm>
    </dsp:sp>
    <dsp:sp modelId="{93E53C6E-171F-4012-9C51-FBED3452EE8D}">
      <dsp:nvSpPr>
        <dsp:cNvPr id="0" name=""/>
        <dsp:cNvSpPr/>
      </dsp:nvSpPr>
      <dsp:spPr>
        <a:xfrm>
          <a:off x="3859567" y="528585"/>
          <a:ext cx="1753344" cy="1052006"/>
        </a:xfrm>
        <a:prstGeom prst="rect">
          <a:avLst/>
        </a:prstGeom>
        <a:gradFill rotWithShape="0">
          <a:gsLst>
            <a:gs pos="0">
              <a:schemeClr val="accent4">
                <a:hueOff val="-595303"/>
                <a:satOff val="3587"/>
                <a:lumOff val="287"/>
                <a:alphaOff val="0"/>
                <a:shade val="51000"/>
                <a:satMod val="130000"/>
              </a:schemeClr>
            </a:gs>
            <a:gs pos="80000">
              <a:schemeClr val="accent4">
                <a:hueOff val="-595303"/>
                <a:satOff val="3587"/>
                <a:lumOff val="287"/>
                <a:alphaOff val="0"/>
                <a:shade val="93000"/>
                <a:satMod val="130000"/>
              </a:schemeClr>
            </a:gs>
            <a:gs pos="100000">
              <a:schemeClr val="accent4">
                <a:hueOff val="-595303"/>
                <a:satOff val="3587"/>
                <a:lumOff val="2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Books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3859567" y="528585"/>
        <a:ext cx="1753344" cy="1052006"/>
      </dsp:txXfrm>
    </dsp:sp>
    <dsp:sp modelId="{3B4B5082-4005-4C20-9A95-116765E87F06}">
      <dsp:nvSpPr>
        <dsp:cNvPr id="0" name=""/>
        <dsp:cNvSpPr/>
      </dsp:nvSpPr>
      <dsp:spPr>
        <a:xfrm>
          <a:off x="5788245" y="528585"/>
          <a:ext cx="1753344" cy="1052006"/>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Shoes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5788245" y="528585"/>
        <a:ext cx="1753344" cy="1052006"/>
      </dsp:txXfrm>
    </dsp:sp>
    <dsp:sp modelId="{DB23B5AA-7D3B-488B-AA95-15803B28E66A}">
      <dsp:nvSpPr>
        <dsp:cNvPr id="0" name=""/>
        <dsp:cNvSpPr/>
      </dsp:nvSpPr>
      <dsp:spPr>
        <a:xfrm>
          <a:off x="2210" y="1755926"/>
          <a:ext cx="1753344" cy="1052006"/>
        </a:xfrm>
        <a:prstGeom prst="rect">
          <a:avLst/>
        </a:prstGeom>
        <a:gradFill rotWithShape="0">
          <a:gsLst>
            <a:gs pos="0">
              <a:schemeClr val="accent4">
                <a:hueOff val="-1190605"/>
                <a:satOff val="7173"/>
                <a:lumOff val="575"/>
                <a:alphaOff val="0"/>
                <a:shade val="51000"/>
                <a:satMod val="130000"/>
              </a:schemeClr>
            </a:gs>
            <a:gs pos="80000">
              <a:schemeClr val="accent4">
                <a:hueOff val="-1190605"/>
                <a:satOff val="7173"/>
                <a:lumOff val="575"/>
                <a:alphaOff val="0"/>
                <a:shade val="93000"/>
                <a:satMod val="130000"/>
              </a:schemeClr>
            </a:gs>
            <a:gs pos="100000">
              <a:schemeClr val="accent4">
                <a:hueOff val="-1190605"/>
                <a:satOff val="7173"/>
                <a:lumOff val="5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Arts and Crafts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2210" y="1755926"/>
        <a:ext cx="1753344" cy="1052006"/>
      </dsp:txXfrm>
    </dsp:sp>
    <dsp:sp modelId="{A0914EDC-A8B8-479E-B34A-B378EC0281DE}">
      <dsp:nvSpPr>
        <dsp:cNvPr id="0" name=""/>
        <dsp:cNvSpPr/>
      </dsp:nvSpPr>
      <dsp:spPr>
        <a:xfrm>
          <a:off x="1930888" y="1755926"/>
          <a:ext cx="1753344" cy="1052006"/>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Housewares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1930888" y="1755926"/>
        <a:ext cx="1753344" cy="1052006"/>
      </dsp:txXfrm>
    </dsp:sp>
    <dsp:sp modelId="{46A19CCC-0F7E-4EA2-9FBE-B20D415AC3E5}">
      <dsp:nvSpPr>
        <dsp:cNvPr id="0" name=""/>
        <dsp:cNvSpPr/>
      </dsp:nvSpPr>
      <dsp:spPr>
        <a:xfrm>
          <a:off x="3859567" y="1755926"/>
          <a:ext cx="1753344" cy="1052006"/>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Electronic</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3859567" y="1755926"/>
        <a:ext cx="1753344" cy="1052006"/>
      </dsp:txXfrm>
    </dsp:sp>
    <dsp:sp modelId="{A8EB13E5-59F8-45DB-8B9B-D234ACA0CF09}">
      <dsp:nvSpPr>
        <dsp:cNvPr id="0" name=""/>
        <dsp:cNvSpPr/>
      </dsp:nvSpPr>
      <dsp:spPr>
        <a:xfrm>
          <a:off x="5788245" y="1755926"/>
          <a:ext cx="1753344" cy="1052006"/>
        </a:xfrm>
        <a:prstGeom prst="rect">
          <a:avLst/>
        </a:prstGeom>
        <a:gradFill rotWithShape="0">
          <a:gsLst>
            <a:gs pos="0">
              <a:schemeClr val="accent4">
                <a:hueOff val="-2083559"/>
                <a:satOff val="12553"/>
                <a:lumOff val="1006"/>
                <a:alphaOff val="0"/>
                <a:shade val="51000"/>
                <a:satMod val="130000"/>
              </a:schemeClr>
            </a:gs>
            <a:gs pos="80000">
              <a:schemeClr val="accent4">
                <a:hueOff val="-2083559"/>
                <a:satOff val="12553"/>
                <a:lumOff val="1006"/>
                <a:alphaOff val="0"/>
                <a:shade val="93000"/>
                <a:satMod val="130000"/>
              </a:schemeClr>
            </a:gs>
            <a:gs pos="100000">
              <a:schemeClr val="accent4">
                <a:hueOff val="-2083559"/>
                <a:satOff val="12553"/>
                <a:lumOff val="10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Family Apparel</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5788245" y="1755926"/>
        <a:ext cx="1753344" cy="1052006"/>
      </dsp:txXfrm>
    </dsp:sp>
    <dsp:sp modelId="{CF5E367D-E9CD-4F37-8973-F3D7DBB7E3B7}">
      <dsp:nvSpPr>
        <dsp:cNvPr id="0" name=""/>
        <dsp:cNvSpPr/>
      </dsp:nvSpPr>
      <dsp:spPr>
        <a:xfrm>
          <a:off x="2210" y="2983267"/>
          <a:ext cx="1753344" cy="1052006"/>
        </a:xfrm>
        <a:prstGeom prst="rect">
          <a:avLst/>
        </a:prstGeom>
        <a:gradFill rotWithShape="0">
          <a:gsLst>
            <a:gs pos="0">
              <a:schemeClr val="accent4">
                <a:hueOff val="-2381211"/>
                <a:satOff val="14346"/>
                <a:lumOff val="1150"/>
                <a:alphaOff val="0"/>
                <a:shade val="51000"/>
                <a:satMod val="130000"/>
              </a:schemeClr>
            </a:gs>
            <a:gs pos="80000">
              <a:schemeClr val="accent4">
                <a:hueOff val="-2381211"/>
                <a:satOff val="14346"/>
                <a:lumOff val="1150"/>
                <a:alphaOff val="0"/>
                <a:shade val="93000"/>
                <a:satMod val="130000"/>
              </a:schemeClr>
            </a:gs>
            <a:gs pos="100000">
              <a:schemeClr val="accent4">
                <a:hueOff val="-2381211"/>
                <a:satOff val="14346"/>
                <a:lumOff val="11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Health and Beauty aids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2210" y="2983267"/>
        <a:ext cx="1753344" cy="1052006"/>
      </dsp:txXfrm>
    </dsp:sp>
    <dsp:sp modelId="{0F55AFC4-AEFD-484A-B3BB-AF9C1EE766EB}">
      <dsp:nvSpPr>
        <dsp:cNvPr id="0" name=""/>
        <dsp:cNvSpPr/>
      </dsp:nvSpPr>
      <dsp:spPr>
        <a:xfrm>
          <a:off x="1930888" y="2983267"/>
          <a:ext cx="1753344" cy="1052006"/>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Toys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1930888" y="2983267"/>
        <a:ext cx="1753344" cy="1052006"/>
      </dsp:txXfrm>
    </dsp:sp>
    <dsp:sp modelId="{1904D92A-7172-48EC-81EA-B37420F5EF0B}">
      <dsp:nvSpPr>
        <dsp:cNvPr id="0" name=""/>
        <dsp:cNvSpPr/>
      </dsp:nvSpPr>
      <dsp:spPr>
        <a:xfrm>
          <a:off x="3859567" y="2983267"/>
          <a:ext cx="1753344" cy="1052006"/>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Fabrics</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3859567" y="2983267"/>
        <a:ext cx="1753344" cy="1052006"/>
      </dsp:txXfrm>
    </dsp:sp>
    <dsp:sp modelId="{00B8D6CB-7FF9-4E28-A94E-50AE6D844A9E}">
      <dsp:nvSpPr>
        <dsp:cNvPr id="0" name=""/>
        <dsp:cNvSpPr/>
      </dsp:nvSpPr>
      <dsp:spPr>
        <a:xfrm>
          <a:off x="5788245" y="2983267"/>
          <a:ext cx="1753344" cy="1052006"/>
        </a:xfrm>
        <a:prstGeom prst="rect">
          <a:avLst/>
        </a:prstGeom>
        <a:gradFill rotWithShape="0">
          <a:gsLst>
            <a:gs pos="0">
              <a:schemeClr val="accent4">
                <a:hueOff val="-3274165"/>
                <a:satOff val="19726"/>
                <a:lumOff val="1581"/>
                <a:alphaOff val="0"/>
                <a:shade val="51000"/>
                <a:satMod val="130000"/>
              </a:schemeClr>
            </a:gs>
            <a:gs pos="80000">
              <a:schemeClr val="accent4">
                <a:hueOff val="-3274165"/>
                <a:satOff val="19726"/>
                <a:lumOff val="1581"/>
                <a:alphaOff val="0"/>
                <a:shade val="93000"/>
                <a:satMod val="130000"/>
              </a:schemeClr>
            </a:gs>
            <a:gs pos="100000">
              <a:schemeClr val="accent4">
                <a:hueOff val="-3274165"/>
                <a:satOff val="19726"/>
                <a:lumOff val="15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Lawn and Garden</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5788245" y="2983267"/>
        <a:ext cx="1753344" cy="1052006"/>
      </dsp:txXfrm>
    </dsp:sp>
    <dsp:sp modelId="{F186B1AA-407D-4DF3-9AE7-AADEAB4E8A00}">
      <dsp:nvSpPr>
        <dsp:cNvPr id="0" name=""/>
        <dsp:cNvSpPr/>
      </dsp:nvSpPr>
      <dsp:spPr>
        <a:xfrm>
          <a:off x="2210" y="4210608"/>
          <a:ext cx="1753344" cy="1052006"/>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Jewelry </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2210" y="4210608"/>
        <a:ext cx="1753344" cy="1052006"/>
      </dsp:txXfrm>
    </dsp:sp>
    <dsp:sp modelId="{EA08475C-6837-45D2-A10B-513135DD342B}">
      <dsp:nvSpPr>
        <dsp:cNvPr id="0" name=""/>
        <dsp:cNvSpPr/>
      </dsp:nvSpPr>
      <dsp:spPr>
        <a:xfrm>
          <a:off x="1930888" y="4210608"/>
          <a:ext cx="1753344" cy="1052006"/>
        </a:xfrm>
        <a:prstGeom prst="rect">
          <a:avLst/>
        </a:prstGeom>
        <a:gradFill rotWithShape="0">
          <a:gsLst>
            <a:gs pos="0">
              <a:schemeClr val="accent4">
                <a:hueOff val="-3869467"/>
                <a:satOff val="23312"/>
                <a:lumOff val="1869"/>
                <a:alphaOff val="0"/>
                <a:shade val="51000"/>
                <a:satMod val="130000"/>
              </a:schemeClr>
            </a:gs>
            <a:gs pos="80000">
              <a:schemeClr val="accent4">
                <a:hueOff val="-3869467"/>
                <a:satOff val="23312"/>
                <a:lumOff val="1869"/>
                <a:alphaOff val="0"/>
                <a:shade val="93000"/>
                <a:satMod val="130000"/>
              </a:schemeClr>
            </a:gs>
            <a:gs pos="100000">
              <a:schemeClr val="accent4">
                <a:hueOff val="-3869467"/>
                <a:satOff val="23312"/>
                <a:lumOff val="18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Pharmacy</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1930888" y="4210608"/>
        <a:ext cx="1753344" cy="1052006"/>
      </dsp:txXfrm>
    </dsp:sp>
    <dsp:sp modelId="{018B6A6A-BA9A-473B-AC02-94D7F7704437}">
      <dsp:nvSpPr>
        <dsp:cNvPr id="0" name=""/>
        <dsp:cNvSpPr/>
      </dsp:nvSpPr>
      <dsp:spPr>
        <a:xfrm>
          <a:off x="3859567" y="4210608"/>
          <a:ext cx="1753344" cy="1052006"/>
        </a:xfrm>
        <a:prstGeom prst="rect">
          <a:avLst/>
        </a:prstGeom>
        <a:gradFill rotWithShape="0">
          <a:gsLst>
            <a:gs pos="0">
              <a:schemeClr val="accent4">
                <a:hueOff val="-4167118"/>
                <a:satOff val="25106"/>
                <a:lumOff val="2012"/>
                <a:alphaOff val="0"/>
                <a:shade val="51000"/>
                <a:satMod val="130000"/>
              </a:schemeClr>
            </a:gs>
            <a:gs pos="80000">
              <a:schemeClr val="accent4">
                <a:hueOff val="-4167118"/>
                <a:satOff val="25106"/>
                <a:lumOff val="2012"/>
                <a:alphaOff val="0"/>
                <a:shade val="93000"/>
                <a:satMod val="130000"/>
              </a:schemeClr>
            </a:gs>
            <a:gs pos="100000">
              <a:schemeClr val="accent4">
                <a:hueOff val="-4167118"/>
                <a:satOff val="25106"/>
                <a:lumOff val="20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Vision Center</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3859567" y="4210608"/>
        <a:ext cx="1753344" cy="1052006"/>
      </dsp:txXfrm>
    </dsp:sp>
    <dsp:sp modelId="{3592AFC7-7D69-4474-B198-7E97A295108C}">
      <dsp:nvSpPr>
        <dsp:cNvPr id="0" name=""/>
        <dsp:cNvSpPr/>
      </dsp:nvSpPr>
      <dsp:spPr>
        <a:xfrm>
          <a:off x="5788245" y="4210608"/>
          <a:ext cx="1753344" cy="105200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Baskerville Old Face" panose="02020602080505020303" pitchFamily="18" charset="0"/>
            </a:rPr>
            <a:t>One-Hour Photo</a:t>
          </a:r>
          <a:endParaRPr lang="en-US" sz="2000" b="1" kern="1200" dirty="0">
            <a:effectLst>
              <a:outerShdw blurRad="38100" dist="38100" dir="2700000" algn="tl">
                <a:srgbClr val="000000">
                  <a:alpha val="43137"/>
                </a:srgbClr>
              </a:outerShdw>
            </a:effectLst>
            <a:latin typeface="Baskerville Old Face" panose="02020602080505020303" pitchFamily="18" charset="0"/>
          </a:endParaRPr>
        </a:p>
      </dsp:txBody>
      <dsp:txXfrm>
        <a:off x="5788245" y="4210608"/>
        <a:ext cx="1753344" cy="1052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854E6-7D06-44D7-A54B-3162DFDD0F77}">
      <dsp:nvSpPr>
        <dsp:cNvPr id="0" name=""/>
        <dsp:cNvSpPr/>
      </dsp:nvSpPr>
      <dsp:spPr>
        <a:xfrm>
          <a:off x="2455" y="447674"/>
          <a:ext cx="1948160" cy="11688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Shipping Services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2455" y="447674"/>
        <a:ext cx="1948160" cy="1168896"/>
      </dsp:txXfrm>
    </dsp:sp>
    <dsp:sp modelId="{91F8AE5F-DBFA-472D-9CEA-39BCA5F0983A}">
      <dsp:nvSpPr>
        <dsp:cNvPr id="0" name=""/>
        <dsp:cNvSpPr/>
      </dsp:nvSpPr>
      <dsp:spPr>
        <a:xfrm>
          <a:off x="2145431" y="447674"/>
          <a:ext cx="1948160" cy="1168896"/>
        </a:xfrm>
        <a:prstGeom prst="rect">
          <a:avLst/>
        </a:prstGeom>
        <a:gradFill rotWithShape="0">
          <a:gsLst>
            <a:gs pos="0">
              <a:schemeClr val="accent4">
                <a:hueOff val="-446477"/>
                <a:satOff val="2690"/>
                <a:lumOff val="216"/>
                <a:alphaOff val="0"/>
                <a:shade val="51000"/>
                <a:satMod val="130000"/>
              </a:schemeClr>
            </a:gs>
            <a:gs pos="80000">
              <a:schemeClr val="accent4">
                <a:hueOff val="-446477"/>
                <a:satOff val="2690"/>
                <a:lumOff val="216"/>
                <a:alphaOff val="0"/>
                <a:shade val="93000"/>
                <a:satMod val="130000"/>
              </a:schemeClr>
            </a:gs>
            <a:gs pos="100000">
              <a:schemeClr val="accent4">
                <a:hueOff val="-446477"/>
                <a:satOff val="2690"/>
                <a:lumOff val="2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Internet Services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2145431" y="447674"/>
        <a:ext cx="1948160" cy="1168896"/>
      </dsp:txXfrm>
    </dsp:sp>
    <dsp:sp modelId="{ED0F8B1F-3986-4917-BBD6-3B3734CDDBC7}">
      <dsp:nvSpPr>
        <dsp:cNvPr id="0" name=""/>
        <dsp:cNvSpPr/>
      </dsp:nvSpPr>
      <dsp:spPr>
        <a:xfrm>
          <a:off x="4288408" y="447674"/>
          <a:ext cx="1948160" cy="1168896"/>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Trial Offers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4288408" y="447674"/>
        <a:ext cx="1948160" cy="1168896"/>
      </dsp:txXfrm>
    </dsp:sp>
    <dsp:sp modelId="{5D19CE75-F9AF-477E-BD66-559D68D80E12}">
      <dsp:nvSpPr>
        <dsp:cNvPr id="0" name=""/>
        <dsp:cNvSpPr/>
      </dsp:nvSpPr>
      <dsp:spPr>
        <a:xfrm>
          <a:off x="6431384" y="447674"/>
          <a:ext cx="1948160" cy="1168896"/>
        </a:xfrm>
        <a:prstGeom prst="rect">
          <a:avLst/>
        </a:prstGeom>
        <a:gradFill rotWithShape="0">
          <a:gsLst>
            <a:gs pos="0">
              <a:schemeClr val="accent4">
                <a:hueOff val="-1339431"/>
                <a:satOff val="8070"/>
                <a:lumOff val="647"/>
                <a:alphaOff val="0"/>
                <a:shade val="51000"/>
                <a:satMod val="130000"/>
              </a:schemeClr>
            </a:gs>
            <a:gs pos="80000">
              <a:schemeClr val="accent4">
                <a:hueOff val="-1339431"/>
                <a:satOff val="8070"/>
                <a:lumOff val="647"/>
                <a:alphaOff val="0"/>
                <a:shade val="93000"/>
                <a:satMod val="130000"/>
              </a:schemeClr>
            </a:gs>
            <a:gs pos="100000">
              <a:schemeClr val="accent4">
                <a:hueOff val="-1339431"/>
                <a:satOff val="8070"/>
                <a:lumOff val="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Pharmacy Services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6431384" y="447674"/>
        <a:ext cx="1948160" cy="1168896"/>
      </dsp:txXfrm>
    </dsp:sp>
    <dsp:sp modelId="{40138C7E-921B-43B7-8914-68A60C67F22A}">
      <dsp:nvSpPr>
        <dsp:cNvPr id="0" name=""/>
        <dsp:cNvSpPr/>
      </dsp:nvSpPr>
      <dsp:spPr>
        <a:xfrm>
          <a:off x="2455" y="1811386"/>
          <a:ext cx="1948160" cy="1168896"/>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Credit Card Services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2455" y="1811386"/>
        <a:ext cx="1948160" cy="1168896"/>
      </dsp:txXfrm>
    </dsp:sp>
    <dsp:sp modelId="{9E64E67D-6820-4085-9A8A-E33B69F6699D}">
      <dsp:nvSpPr>
        <dsp:cNvPr id="0" name=""/>
        <dsp:cNvSpPr/>
      </dsp:nvSpPr>
      <dsp:spPr>
        <a:xfrm>
          <a:off x="2145431" y="1811386"/>
          <a:ext cx="1948160" cy="1168896"/>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Vacation</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2145431" y="1811386"/>
        <a:ext cx="1948160" cy="1168896"/>
      </dsp:txXfrm>
    </dsp:sp>
    <dsp:sp modelId="{9601C5B5-0BE2-4178-8BB3-A988FAA67C1C}">
      <dsp:nvSpPr>
        <dsp:cNvPr id="0" name=""/>
        <dsp:cNvSpPr/>
      </dsp:nvSpPr>
      <dsp:spPr>
        <a:xfrm>
          <a:off x="4288408" y="1811386"/>
          <a:ext cx="1948160" cy="1168896"/>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Photo Center</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4288408" y="1811386"/>
        <a:ext cx="1948160" cy="1168896"/>
      </dsp:txXfrm>
    </dsp:sp>
    <dsp:sp modelId="{004792BC-7410-48F9-899F-AC634EAA836E}">
      <dsp:nvSpPr>
        <dsp:cNvPr id="0" name=""/>
        <dsp:cNvSpPr/>
      </dsp:nvSpPr>
      <dsp:spPr>
        <a:xfrm>
          <a:off x="6431384" y="1811386"/>
          <a:ext cx="1948160" cy="1168896"/>
        </a:xfrm>
        <a:prstGeom prst="rect">
          <a:avLst/>
        </a:prstGeom>
        <a:gradFill rotWithShape="0">
          <a:gsLst>
            <a:gs pos="0">
              <a:schemeClr val="accent4">
                <a:hueOff val="-3125339"/>
                <a:satOff val="18829"/>
                <a:lumOff val="1509"/>
                <a:alphaOff val="0"/>
                <a:shade val="51000"/>
                <a:satMod val="130000"/>
              </a:schemeClr>
            </a:gs>
            <a:gs pos="80000">
              <a:schemeClr val="accent4">
                <a:hueOff val="-3125339"/>
                <a:satOff val="18829"/>
                <a:lumOff val="1509"/>
                <a:alphaOff val="0"/>
                <a:shade val="93000"/>
                <a:satMod val="130000"/>
              </a:schemeClr>
            </a:gs>
            <a:gs pos="100000">
              <a:schemeClr val="accent4">
                <a:hueOff val="-3125339"/>
                <a:satOff val="18829"/>
                <a:lumOff val="15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Gift Registry</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6431384" y="1811386"/>
        <a:ext cx="1948160" cy="1168896"/>
      </dsp:txXfrm>
    </dsp:sp>
    <dsp:sp modelId="{E1531FA9-0429-4D48-B901-5F4FFD0A5D2A}">
      <dsp:nvSpPr>
        <dsp:cNvPr id="0" name=""/>
        <dsp:cNvSpPr/>
      </dsp:nvSpPr>
      <dsp:spPr>
        <a:xfrm>
          <a:off x="1073943" y="3175099"/>
          <a:ext cx="1948160" cy="1168896"/>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Social Services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1073943" y="3175099"/>
        <a:ext cx="1948160" cy="1168896"/>
      </dsp:txXfrm>
    </dsp:sp>
    <dsp:sp modelId="{9F7D0538-3B85-4A81-9D1F-AFDA35A63AF8}">
      <dsp:nvSpPr>
        <dsp:cNvPr id="0" name=""/>
        <dsp:cNvSpPr/>
      </dsp:nvSpPr>
      <dsp:spPr>
        <a:xfrm>
          <a:off x="3216919" y="3175099"/>
          <a:ext cx="1948160" cy="1168896"/>
        </a:xfrm>
        <a:prstGeom prst="rect">
          <a:avLst/>
        </a:prstGeom>
        <a:gradFill rotWithShape="0">
          <a:gsLst>
            <a:gs pos="0">
              <a:schemeClr val="accent4">
                <a:hueOff val="-4018293"/>
                <a:satOff val="24209"/>
                <a:lumOff val="1940"/>
                <a:alphaOff val="0"/>
                <a:shade val="51000"/>
                <a:satMod val="130000"/>
              </a:schemeClr>
            </a:gs>
            <a:gs pos="80000">
              <a:schemeClr val="accent4">
                <a:hueOff val="-4018293"/>
                <a:satOff val="24209"/>
                <a:lumOff val="1940"/>
                <a:alphaOff val="0"/>
                <a:shade val="93000"/>
                <a:satMod val="130000"/>
              </a:schemeClr>
            </a:gs>
            <a:gs pos="100000">
              <a:schemeClr val="accent4">
                <a:hueOff val="-4018293"/>
                <a:satOff val="24209"/>
                <a:lumOff val="19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Return Policy</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3216919" y="3175099"/>
        <a:ext cx="1948160" cy="1168896"/>
      </dsp:txXfrm>
    </dsp:sp>
    <dsp:sp modelId="{EEB92BBE-BA3B-491E-88FD-B7A57769367B}">
      <dsp:nvSpPr>
        <dsp:cNvPr id="0" name=""/>
        <dsp:cNvSpPr/>
      </dsp:nvSpPr>
      <dsp:spPr>
        <a:xfrm>
          <a:off x="5359896" y="3175099"/>
          <a:ext cx="1948160" cy="116889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latin typeface="Baskerville Old Face" panose="02020602080505020303" pitchFamily="18" charset="0"/>
            </a:rPr>
            <a:t> Personalized Gift Cards</a:t>
          </a:r>
          <a:endParaRPr lang="en-US" sz="2500" b="1" kern="1200" dirty="0">
            <a:effectLst>
              <a:outerShdw blurRad="38100" dist="38100" dir="2700000" algn="tl">
                <a:srgbClr val="000000">
                  <a:alpha val="43137"/>
                </a:srgbClr>
              </a:outerShdw>
            </a:effectLst>
            <a:latin typeface="Baskerville Old Face" panose="02020602080505020303" pitchFamily="18" charset="0"/>
          </a:endParaRPr>
        </a:p>
      </dsp:txBody>
      <dsp:txXfrm>
        <a:off x="5359896" y="3175099"/>
        <a:ext cx="1948160" cy="1168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47C69-A828-42FF-8E73-53FF3F65C0E5}">
      <dsp:nvSpPr>
        <dsp:cNvPr id="0" name=""/>
        <dsp:cNvSpPr/>
      </dsp:nvSpPr>
      <dsp:spPr>
        <a:xfrm>
          <a:off x="2971800" y="0"/>
          <a:ext cx="2971800" cy="1828800"/>
        </a:xfrm>
        <a:prstGeom prst="trapezoid">
          <a:avLst>
            <a:gd name="adj" fmla="val 8125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latin typeface="Baskerville Old Face" panose="02020602080505020303" pitchFamily="18" charset="0"/>
            </a:rPr>
            <a:t>5 divisional HR Leaders</a:t>
          </a:r>
          <a:endParaRPr lang="en-US" sz="4400" kern="1200" dirty="0">
            <a:latin typeface="Baskerville Old Face" panose="02020602080505020303" pitchFamily="18" charset="0"/>
          </a:endParaRPr>
        </a:p>
      </dsp:txBody>
      <dsp:txXfrm>
        <a:off x="2971800" y="0"/>
        <a:ext cx="2971800" cy="1828800"/>
      </dsp:txXfrm>
    </dsp:sp>
    <dsp:sp modelId="{B41BB3D6-556E-45D3-B555-95EBE0AC0681}">
      <dsp:nvSpPr>
        <dsp:cNvPr id="0" name=""/>
        <dsp:cNvSpPr/>
      </dsp:nvSpPr>
      <dsp:spPr>
        <a:xfrm>
          <a:off x="1485899" y="1828800"/>
          <a:ext cx="5943600" cy="1828800"/>
        </a:xfrm>
        <a:prstGeom prst="trapezoid">
          <a:avLst>
            <a:gd name="adj" fmla="val 8125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latin typeface="Baskerville Old Face" panose="02020602080505020303" pitchFamily="18" charset="0"/>
            </a:rPr>
            <a:t>27 regional HR Directors</a:t>
          </a:r>
          <a:endParaRPr lang="en-US" sz="4800" kern="1200" dirty="0">
            <a:latin typeface="Baskerville Old Face" panose="02020602080505020303" pitchFamily="18" charset="0"/>
          </a:endParaRPr>
        </a:p>
      </dsp:txBody>
      <dsp:txXfrm>
        <a:off x="2526029" y="1828800"/>
        <a:ext cx="3863340" cy="1828800"/>
      </dsp:txXfrm>
    </dsp:sp>
    <dsp:sp modelId="{EB1D5317-34D8-4267-A320-73E80B8E5B11}">
      <dsp:nvSpPr>
        <dsp:cNvPr id="0" name=""/>
        <dsp:cNvSpPr/>
      </dsp:nvSpPr>
      <dsp:spPr>
        <a:xfrm>
          <a:off x="0" y="3657600"/>
          <a:ext cx="8915400" cy="1828800"/>
        </a:xfrm>
        <a:prstGeom prst="trapezoid">
          <a:avLst>
            <a:gd name="adj" fmla="val 8125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latin typeface="Baskerville Old Face" panose="02020602080505020303" pitchFamily="18" charset="0"/>
            </a:rPr>
            <a:t>345 Field HR Managers</a:t>
          </a:r>
          <a:endParaRPr lang="en-US" sz="4800" kern="1200" dirty="0">
            <a:latin typeface="Baskerville Old Face" panose="02020602080505020303" pitchFamily="18" charset="0"/>
          </a:endParaRPr>
        </a:p>
      </dsp:txBody>
      <dsp:txXfrm>
        <a:off x="1560194" y="3657600"/>
        <a:ext cx="5795010" cy="1828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0.28049</cdr:x>
      <cdr:y>0.62264</cdr:y>
    </cdr:from>
    <cdr:to>
      <cdr:x>0.50782</cdr:x>
      <cdr:y>0.74341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52600" y="2514600"/>
          <a:ext cx="1420491" cy="487722"/>
        </a:xfrm>
        <a:prstGeom xmlns:a="http://schemas.openxmlformats.org/drawingml/2006/main" prst="rect">
          <a:avLst/>
        </a:prstGeom>
      </cdr:spPr>
    </cdr:pic>
  </cdr:relSizeAnchor>
  <cdr:relSizeAnchor xmlns:cdr="http://schemas.openxmlformats.org/drawingml/2006/chartDrawing">
    <cdr:from>
      <cdr:x>0.67073</cdr:x>
      <cdr:y>0.30189</cdr:y>
    </cdr:from>
    <cdr:to>
      <cdr:x>0.89807</cdr:x>
      <cdr:y>0.42265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191000" y="1219200"/>
          <a:ext cx="1420491" cy="48772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ED3FF-8323-4153-ACC2-B37F91F9EA39}"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69685-7589-4775-9A0E-0B5935B37F2D}" type="slidenum">
              <a:rPr lang="en-US" smtClean="0"/>
              <a:t>‹#›</a:t>
            </a:fld>
            <a:endParaRPr lang="en-US"/>
          </a:p>
        </p:txBody>
      </p:sp>
    </p:spTree>
    <p:extLst>
      <p:ext uri="{BB962C8B-B14F-4D97-AF65-F5344CB8AC3E}">
        <p14:creationId xmlns:p14="http://schemas.microsoft.com/office/powerpoint/2010/main" val="76347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4EA24-A349-4EF6-835D-675044CD4747}"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210547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EA24-A349-4EF6-835D-675044CD4747}"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367877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EA24-A349-4EF6-835D-675044CD4747}"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392722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EA24-A349-4EF6-835D-675044CD4747}"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152343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4EA24-A349-4EF6-835D-675044CD4747}"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39735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4EA24-A349-4EF6-835D-675044CD4747}"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108875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4EA24-A349-4EF6-835D-675044CD4747}"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231536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4EA24-A349-4EF6-835D-675044CD4747}"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223789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4EA24-A349-4EF6-835D-675044CD4747}"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297927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EA24-A349-4EF6-835D-675044CD4747}"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300781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EA24-A349-4EF6-835D-675044CD4747}"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29B97-AA36-47AE-AB80-70DF383FF3F6}" type="slidenum">
              <a:rPr lang="en-US" smtClean="0"/>
              <a:t>‹#›</a:t>
            </a:fld>
            <a:endParaRPr lang="en-US"/>
          </a:p>
        </p:txBody>
      </p:sp>
    </p:spTree>
    <p:extLst>
      <p:ext uri="{BB962C8B-B14F-4D97-AF65-F5344CB8AC3E}">
        <p14:creationId xmlns:p14="http://schemas.microsoft.com/office/powerpoint/2010/main" val="289978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4EA24-A349-4EF6-835D-675044CD4747}" type="datetimeFigureOut">
              <a:rPr lang="en-US" smtClean="0"/>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29B97-AA36-47AE-AB80-70DF383FF3F6}" type="slidenum">
              <a:rPr lang="en-US" smtClean="0"/>
              <a:t>‹#›</a:t>
            </a:fld>
            <a:endParaRPr lang="en-US"/>
          </a:p>
        </p:txBody>
      </p:sp>
    </p:spTree>
    <p:extLst>
      <p:ext uri="{BB962C8B-B14F-4D97-AF65-F5344CB8AC3E}">
        <p14:creationId xmlns:p14="http://schemas.microsoft.com/office/powerpoint/2010/main" val="23386279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hyperlink" Target="http://www.walmart.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YhB_kCdDHd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careers.walmart.com/career-areas/" TargetMode="External"/><Relationship Id="rId2" Type="http://schemas.openxmlformats.org/officeDocument/2006/relationships/hyperlink" Target="http://jobs.walmart.com/"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2.gstatic.com/images?q=tbn:ANd9GcThgHNgv2FslrjhCzeDoNkpy5tp6nCPgw81Oih_B_IOGgCvizyV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95" y="1645920"/>
            <a:ext cx="7668410"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7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The Service Philosophy</a:t>
            </a:r>
            <a:endParaRPr lang="en-US" sz="5400" dirty="0">
              <a:latin typeface="Stencil" panose="040409050D0802020404" pitchFamily="82" charset="0"/>
            </a:endParaRPr>
          </a:p>
        </p:txBody>
      </p:sp>
      <p:sp>
        <p:nvSpPr>
          <p:cNvPr id="3" name="Rectangle 2"/>
          <p:cNvSpPr/>
          <p:nvPr/>
        </p:nvSpPr>
        <p:spPr>
          <a:xfrm>
            <a:off x="0" y="1228398"/>
            <a:ext cx="9601200" cy="3693319"/>
          </a:xfrm>
          <a:prstGeom prst="rect">
            <a:avLst/>
          </a:prstGeom>
        </p:spPr>
        <p:txBody>
          <a:bodyPr wrap="square">
            <a:spAutoFit/>
          </a:bodyPr>
          <a:lstStyle/>
          <a:p>
            <a:r>
              <a:rPr lang="en-US" sz="2600" b="1" dirty="0">
                <a:effectLst>
                  <a:outerShdw blurRad="38100" dist="38100" dir="2700000" algn="tl">
                    <a:srgbClr val="000000">
                      <a:alpha val="43137"/>
                    </a:srgbClr>
                  </a:outerShdw>
                </a:effectLst>
                <a:latin typeface="Baskerville Old Face" panose="02020602080505020303" pitchFamily="18" charset="0"/>
              </a:rPr>
              <a:t>•Half </a:t>
            </a:r>
            <a:r>
              <a:rPr lang="en-US" sz="2600" b="1" dirty="0" smtClean="0">
                <a:effectLst>
                  <a:outerShdw blurRad="38100" dist="38100" dir="2700000" algn="tl">
                    <a:srgbClr val="000000">
                      <a:alpha val="43137"/>
                    </a:srgbClr>
                  </a:outerShdw>
                </a:effectLst>
                <a:latin typeface="Baskerville Old Face" panose="02020602080505020303" pitchFamily="18" charset="0"/>
              </a:rPr>
              <a:t>price</a:t>
            </a:r>
          </a:p>
          <a:p>
            <a:endParaRPr lang="en-US" sz="2600" b="1" dirty="0">
              <a:effectLst>
                <a:outerShdw blurRad="38100" dist="38100" dir="2700000" algn="tl">
                  <a:srgbClr val="000000">
                    <a:alpha val="43137"/>
                  </a:srgbClr>
                </a:outerShdw>
              </a:effectLst>
              <a:latin typeface="Baskerville Old Face" panose="02020602080505020303" pitchFamily="18" charset="0"/>
            </a:endParaRPr>
          </a:p>
          <a:p>
            <a:r>
              <a:rPr lang="en-US" sz="2600" b="1" dirty="0">
                <a:effectLst>
                  <a:outerShdw blurRad="38100" dist="38100" dir="2700000" algn="tl">
                    <a:srgbClr val="000000">
                      <a:alpha val="43137"/>
                    </a:srgbClr>
                  </a:outerShdw>
                </a:effectLst>
                <a:latin typeface="Baskerville Old Face" panose="02020602080505020303" pitchFamily="18" charset="0"/>
              </a:rPr>
              <a:t>•The price goes down, the </a:t>
            </a:r>
            <a:r>
              <a:rPr lang="en-US" sz="2600" b="1" dirty="0" smtClean="0">
                <a:effectLst>
                  <a:outerShdw blurRad="38100" dist="38100" dir="2700000" algn="tl">
                    <a:srgbClr val="000000">
                      <a:alpha val="43137"/>
                    </a:srgbClr>
                  </a:outerShdw>
                </a:effectLst>
                <a:latin typeface="Baskerville Old Face" panose="02020602080505020303" pitchFamily="18" charset="0"/>
              </a:rPr>
              <a:t>more customers buying the products</a:t>
            </a:r>
            <a:endParaRPr lang="en-US" sz="2600" b="1" dirty="0">
              <a:effectLst>
                <a:outerShdw blurRad="38100" dist="38100" dir="2700000" algn="tl">
                  <a:srgbClr val="000000">
                    <a:alpha val="43137"/>
                  </a:srgbClr>
                </a:outerShdw>
              </a:effectLst>
              <a:latin typeface="Baskerville Old Face" panose="02020602080505020303" pitchFamily="18" charset="0"/>
            </a:endParaRPr>
          </a:p>
          <a:p>
            <a:endParaRPr lang="en-US" sz="2600" b="1" dirty="0" smtClean="0">
              <a:effectLst>
                <a:outerShdw blurRad="38100" dist="38100" dir="2700000" algn="tl">
                  <a:srgbClr val="000000">
                    <a:alpha val="43137"/>
                  </a:srgbClr>
                </a:outerShdw>
              </a:effectLst>
              <a:latin typeface="Baskerville Old Face" panose="02020602080505020303" pitchFamily="18" charset="0"/>
            </a:endParaRPr>
          </a:p>
          <a:p>
            <a:r>
              <a:rPr lang="en-US" sz="2600" b="1" dirty="0" smtClean="0">
                <a:effectLst>
                  <a:outerShdw blurRad="38100" dist="38100" dir="2700000" algn="tl">
                    <a:srgbClr val="000000">
                      <a:alpha val="43137"/>
                    </a:srgbClr>
                  </a:outerShdw>
                </a:effectLst>
                <a:latin typeface="Baskerville Old Face" panose="02020602080505020303" pitchFamily="18" charset="0"/>
              </a:rPr>
              <a:t>•</a:t>
            </a:r>
            <a:r>
              <a:rPr lang="en-US" sz="2600" b="1" dirty="0">
                <a:effectLst>
                  <a:outerShdw blurRad="38100" dist="38100" dir="2700000" algn="tl">
                    <a:srgbClr val="000000">
                      <a:alpha val="43137"/>
                    </a:srgbClr>
                  </a:outerShdw>
                </a:effectLst>
                <a:latin typeface="Baskerville Old Face" panose="02020602080505020303" pitchFamily="18" charset="0"/>
              </a:rPr>
              <a:t>Every Day Low Price</a:t>
            </a:r>
          </a:p>
          <a:p>
            <a:endParaRPr lang="en-US" sz="2600" b="1" dirty="0" smtClean="0">
              <a:effectLst>
                <a:outerShdw blurRad="38100" dist="38100" dir="2700000" algn="tl">
                  <a:srgbClr val="000000">
                    <a:alpha val="43137"/>
                  </a:srgbClr>
                </a:outerShdw>
              </a:effectLst>
              <a:latin typeface="Baskerville Old Face" panose="02020602080505020303" pitchFamily="18" charset="0"/>
            </a:endParaRPr>
          </a:p>
          <a:p>
            <a:r>
              <a:rPr lang="en-US" sz="2600" b="1" dirty="0" smtClean="0">
                <a:effectLst>
                  <a:outerShdw blurRad="38100" dist="38100" dir="2700000" algn="tl">
                    <a:srgbClr val="000000">
                      <a:alpha val="43137"/>
                    </a:srgbClr>
                  </a:outerShdw>
                </a:effectLst>
                <a:latin typeface="Baskerville Old Face" panose="02020602080505020303" pitchFamily="18" charset="0"/>
              </a:rPr>
              <a:t>•</a:t>
            </a:r>
            <a:r>
              <a:rPr lang="en-US" sz="2600" b="1" dirty="0">
                <a:effectLst>
                  <a:outerShdw blurRad="38100" dist="38100" dir="2700000" algn="tl">
                    <a:srgbClr val="000000">
                      <a:alpha val="43137"/>
                    </a:srgbClr>
                  </a:outerShdw>
                </a:effectLst>
                <a:latin typeface="Baskerville Old Face" panose="02020602080505020303" pitchFamily="18" charset="0"/>
              </a:rPr>
              <a:t>Rollback </a:t>
            </a:r>
          </a:p>
          <a:p>
            <a:endParaRPr lang="en-US" sz="2600" b="1" dirty="0" smtClean="0">
              <a:effectLst>
                <a:outerShdw blurRad="38100" dist="38100" dir="2700000" algn="tl">
                  <a:srgbClr val="000000">
                    <a:alpha val="43137"/>
                  </a:srgbClr>
                </a:outerShdw>
              </a:effectLst>
              <a:latin typeface="Baskerville Old Face" panose="02020602080505020303" pitchFamily="18" charset="0"/>
            </a:endParaRPr>
          </a:p>
          <a:p>
            <a:r>
              <a:rPr lang="en-US" sz="2600" b="1" dirty="0" smtClean="0">
                <a:effectLst>
                  <a:outerShdw blurRad="38100" dist="38100" dir="2700000" algn="tl">
                    <a:srgbClr val="000000">
                      <a:alpha val="43137"/>
                    </a:srgbClr>
                  </a:outerShdw>
                </a:effectLst>
                <a:latin typeface="Baskerville Old Face" panose="02020602080505020303" pitchFamily="18" charset="0"/>
              </a:rPr>
              <a:t>•</a:t>
            </a:r>
            <a:r>
              <a:rPr lang="en-US" sz="2600" b="1" dirty="0">
                <a:effectLst>
                  <a:outerShdw blurRad="38100" dist="38100" dir="2700000" algn="tl">
                    <a:srgbClr val="000000">
                      <a:alpha val="43137"/>
                    </a:srgbClr>
                  </a:outerShdw>
                </a:effectLst>
                <a:latin typeface="Baskerville Old Face" panose="02020602080505020303" pitchFamily="18" charset="0"/>
              </a:rPr>
              <a:t>Special Buy</a:t>
            </a:r>
          </a:p>
        </p:txBody>
      </p:sp>
    </p:spTree>
    <p:extLst>
      <p:ext uri="{BB962C8B-B14F-4D97-AF65-F5344CB8AC3E}">
        <p14:creationId xmlns:p14="http://schemas.microsoft.com/office/powerpoint/2010/main" val="473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Service Strategy</a:t>
            </a:r>
            <a:endParaRPr lang="en-US" sz="5400" dirty="0">
              <a:latin typeface="Stencil" panose="040409050D0802020404" pitchFamily="82" charset="0"/>
            </a:endParaRPr>
          </a:p>
        </p:txBody>
      </p:sp>
      <p:sp>
        <p:nvSpPr>
          <p:cNvPr id="3" name="Rectangle 2"/>
          <p:cNvSpPr/>
          <p:nvPr/>
        </p:nvSpPr>
        <p:spPr>
          <a:xfrm>
            <a:off x="0" y="931213"/>
            <a:ext cx="9144000" cy="5632311"/>
          </a:xfrm>
          <a:prstGeom prst="rect">
            <a:avLst/>
          </a:prstGeom>
        </p:spPr>
        <p:txBody>
          <a:bodyPr wrap="square">
            <a:spAutoFit/>
          </a:bodyPr>
          <a:lstStyle/>
          <a:p>
            <a:r>
              <a:rPr lang="en-US" sz="3000" b="1" dirty="0">
                <a:effectLst>
                  <a:outerShdw blurRad="38100" dist="38100" dir="2700000" algn="tl">
                    <a:srgbClr val="000000">
                      <a:alpha val="43137"/>
                    </a:srgbClr>
                  </a:outerShdw>
                </a:effectLst>
                <a:latin typeface="Baskerville Old Face" panose="02020602080505020303" pitchFamily="18" charset="0"/>
              </a:rPr>
              <a:t>Services must have: High responsiveness, Timely, Accurate in speed and quality in fast time, every time and last </a:t>
            </a:r>
            <a:r>
              <a:rPr lang="en-US" sz="3000" b="1" dirty="0" smtClean="0">
                <a:effectLst>
                  <a:outerShdw blurRad="38100" dist="38100" dir="2700000" algn="tl">
                    <a:srgbClr val="000000">
                      <a:alpha val="43137"/>
                    </a:srgbClr>
                  </a:outerShdw>
                </a:effectLst>
                <a:latin typeface="Baskerville Old Face" panose="02020602080505020303" pitchFamily="18" charset="0"/>
              </a:rPr>
              <a:t>time</a:t>
            </a:r>
          </a:p>
          <a:p>
            <a:endParaRPr lang="en-US" sz="3000" b="1" dirty="0">
              <a:effectLst>
                <a:outerShdw blurRad="38100" dist="38100" dir="2700000" algn="tl">
                  <a:srgbClr val="000000">
                    <a:alpha val="43137"/>
                  </a:srgbClr>
                </a:outerShdw>
              </a:effectLst>
              <a:latin typeface="Baskerville Old Face" panose="02020602080505020303" pitchFamily="18" charset="0"/>
            </a:endParaRPr>
          </a:p>
          <a:p>
            <a:r>
              <a:rPr lang="en-US" sz="3000" b="1" dirty="0">
                <a:effectLst>
                  <a:outerShdw blurRad="38100" dist="38100" dir="2700000" algn="tl">
                    <a:srgbClr val="000000">
                      <a:alpha val="43137"/>
                    </a:srgbClr>
                  </a:outerShdw>
                </a:effectLst>
                <a:latin typeface="Baskerville Old Face" panose="02020602080505020303" pitchFamily="18" charset="0"/>
              </a:rPr>
              <a:t>Increases its employee </a:t>
            </a:r>
            <a:r>
              <a:rPr lang="en-US" sz="3000" b="1" dirty="0" smtClean="0">
                <a:effectLst>
                  <a:outerShdw blurRad="38100" dist="38100" dir="2700000" algn="tl">
                    <a:srgbClr val="000000">
                      <a:alpha val="43137"/>
                    </a:srgbClr>
                  </a:outerShdw>
                </a:effectLst>
                <a:latin typeface="Baskerville Old Face" panose="02020602080505020303" pitchFamily="18" charset="0"/>
              </a:rPr>
              <a:t>productivity</a:t>
            </a:r>
          </a:p>
          <a:p>
            <a:endParaRPr lang="en-US" sz="3000" b="1" dirty="0" smtClean="0">
              <a:effectLst>
                <a:outerShdw blurRad="38100" dist="38100" dir="2700000" algn="tl">
                  <a:srgbClr val="000000">
                    <a:alpha val="43137"/>
                  </a:srgbClr>
                </a:outerShdw>
              </a:effectLst>
              <a:latin typeface="Baskerville Old Face" panose="02020602080505020303" pitchFamily="18" charset="0"/>
            </a:endParaRPr>
          </a:p>
          <a:p>
            <a:r>
              <a:rPr lang="en-US" sz="3000" b="1" dirty="0" smtClean="0">
                <a:effectLst>
                  <a:outerShdw blurRad="38100" dist="38100" dir="2700000" algn="tl">
                    <a:srgbClr val="000000">
                      <a:alpha val="43137"/>
                    </a:srgbClr>
                  </a:outerShdw>
                </a:effectLst>
                <a:latin typeface="Baskerville Old Face" panose="02020602080505020303" pitchFamily="18" charset="0"/>
              </a:rPr>
              <a:t>Replenish shelves up to three times faster </a:t>
            </a:r>
          </a:p>
          <a:p>
            <a:endParaRPr lang="en-US" sz="3000" b="1" dirty="0" smtClean="0">
              <a:effectLst>
                <a:outerShdw blurRad="38100" dist="38100" dir="2700000" algn="tl">
                  <a:srgbClr val="000000">
                    <a:alpha val="43137"/>
                  </a:srgbClr>
                </a:outerShdw>
              </a:effectLst>
              <a:latin typeface="Baskerville Old Face" panose="02020602080505020303" pitchFamily="18" charset="0"/>
            </a:endParaRPr>
          </a:p>
          <a:p>
            <a:r>
              <a:rPr lang="en-US" sz="3000" b="1" dirty="0" smtClean="0">
                <a:effectLst>
                  <a:outerShdw blurRad="38100" dist="38100" dir="2700000" algn="tl">
                    <a:srgbClr val="000000">
                      <a:alpha val="43137"/>
                    </a:srgbClr>
                  </a:outerShdw>
                </a:effectLst>
                <a:latin typeface="Baskerville Old Face" panose="02020602080505020303" pitchFamily="18" charset="0"/>
              </a:rPr>
              <a:t>Keep </a:t>
            </a:r>
            <a:r>
              <a:rPr lang="en-US" sz="3000" b="1" dirty="0">
                <a:effectLst>
                  <a:outerShdw blurRad="38100" dist="38100" dir="2700000" algn="tl">
                    <a:srgbClr val="000000">
                      <a:alpha val="43137"/>
                    </a:srgbClr>
                  </a:outerShdw>
                </a:effectLst>
                <a:latin typeface="Baskerville Old Face" panose="02020602080505020303" pitchFamily="18" charset="0"/>
              </a:rPr>
              <a:t>proper track on the products</a:t>
            </a:r>
          </a:p>
          <a:p>
            <a:endParaRPr lang="en-US" sz="3000" b="1" dirty="0" smtClean="0">
              <a:effectLst>
                <a:outerShdw blurRad="38100" dist="38100" dir="2700000" algn="tl">
                  <a:srgbClr val="000000">
                    <a:alpha val="43137"/>
                  </a:srgbClr>
                </a:outerShdw>
              </a:effectLst>
              <a:latin typeface="Baskerville Old Face" panose="02020602080505020303" pitchFamily="18" charset="0"/>
            </a:endParaRPr>
          </a:p>
          <a:p>
            <a:r>
              <a:rPr lang="en-US" sz="3000" b="1" dirty="0" smtClean="0">
                <a:effectLst>
                  <a:outerShdw blurRad="38100" dist="38100" dir="2700000" algn="tl">
                    <a:srgbClr val="000000">
                      <a:alpha val="43137"/>
                    </a:srgbClr>
                  </a:outerShdw>
                </a:effectLst>
                <a:latin typeface="Baskerville Old Face" panose="02020602080505020303" pitchFamily="18" charset="0"/>
              </a:rPr>
              <a:t>Low </a:t>
            </a:r>
            <a:r>
              <a:rPr lang="en-US" sz="3000" b="1" dirty="0">
                <a:effectLst>
                  <a:outerShdw blurRad="38100" dist="38100" dir="2700000" algn="tl">
                    <a:srgbClr val="000000">
                      <a:alpha val="43137"/>
                    </a:srgbClr>
                  </a:outerShdw>
                </a:effectLst>
                <a:latin typeface="Baskerville Old Face" panose="02020602080505020303" pitchFamily="18" charset="0"/>
              </a:rPr>
              <a:t>inventory cost</a:t>
            </a:r>
          </a:p>
          <a:p>
            <a:endParaRPr lang="en-US" sz="3000" b="1" dirty="0" smtClean="0">
              <a:effectLst>
                <a:outerShdw blurRad="38100" dist="38100" dir="2700000" algn="tl">
                  <a:srgbClr val="000000">
                    <a:alpha val="43137"/>
                  </a:srgbClr>
                </a:outerShdw>
              </a:effectLst>
              <a:latin typeface="Baskerville Old Face" panose="02020602080505020303" pitchFamily="18" charset="0"/>
            </a:endParaRPr>
          </a:p>
          <a:p>
            <a:r>
              <a:rPr lang="en-US" sz="3000" b="1" dirty="0" smtClean="0">
                <a:effectLst>
                  <a:outerShdw blurRad="38100" dist="38100" dir="2700000" algn="tl">
                    <a:srgbClr val="000000">
                      <a:alpha val="43137"/>
                    </a:srgbClr>
                  </a:outerShdw>
                </a:effectLst>
                <a:latin typeface="Baskerville Old Face" panose="02020602080505020303" pitchFamily="18" charset="0"/>
              </a:rPr>
              <a:t>Make </a:t>
            </a:r>
            <a:r>
              <a:rPr lang="en-US" sz="3000" b="1" dirty="0">
                <a:effectLst>
                  <a:outerShdw blurRad="38100" dist="38100" dir="2700000" algn="tl">
                    <a:srgbClr val="000000">
                      <a:alpha val="43137"/>
                    </a:srgbClr>
                  </a:outerShdw>
                </a:effectLst>
                <a:latin typeface="Baskerville Old Face" panose="02020602080505020303" pitchFamily="18" charset="0"/>
              </a:rPr>
              <a:t>customer happy</a:t>
            </a:r>
          </a:p>
        </p:txBody>
      </p:sp>
    </p:spTree>
    <p:extLst>
      <p:ext uri="{BB962C8B-B14F-4D97-AF65-F5344CB8AC3E}">
        <p14:creationId xmlns:p14="http://schemas.microsoft.com/office/powerpoint/2010/main" val="25801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1"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Services at store</a:t>
            </a:r>
          </a:p>
        </p:txBody>
      </p:sp>
      <p:sp>
        <p:nvSpPr>
          <p:cNvPr id="3" name="Rectangle 2"/>
          <p:cNvSpPr/>
          <p:nvPr/>
        </p:nvSpPr>
        <p:spPr>
          <a:xfrm>
            <a:off x="155028" y="1143000"/>
            <a:ext cx="8991600" cy="5509200"/>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latin typeface="Baskerville Old Face" panose="02020602080505020303" pitchFamily="18" charset="0"/>
              </a:rPr>
              <a:t>Separate </a:t>
            </a:r>
            <a:r>
              <a:rPr lang="en-US" sz="3200" b="1" dirty="0">
                <a:effectLst>
                  <a:outerShdw blurRad="38100" dist="38100" dir="2700000" algn="tl">
                    <a:srgbClr val="000000">
                      <a:alpha val="43137"/>
                    </a:srgbClr>
                  </a:outerShdw>
                </a:effectLst>
                <a:latin typeface="Baskerville Old Face" panose="02020602080505020303" pitchFamily="18" charset="0"/>
              </a:rPr>
              <a:t>podiums are being set up in the middle of the main isle behind the cashier area for customer queries.</a:t>
            </a:r>
          </a:p>
          <a:p>
            <a:endParaRPr lang="en-US" sz="3200" b="1" dirty="0" smtClean="0">
              <a:effectLst>
                <a:outerShdw blurRad="38100" dist="38100" dir="2700000" algn="tl">
                  <a:srgbClr val="000000">
                    <a:alpha val="43137"/>
                  </a:srgbClr>
                </a:outerShdw>
              </a:effectLst>
              <a:latin typeface="Baskerville Old Face" panose="02020602080505020303" pitchFamily="18" charset="0"/>
            </a:endParaRPr>
          </a:p>
          <a:p>
            <a:r>
              <a:rPr lang="en-US" sz="3200" b="1" dirty="0" smtClean="0">
                <a:effectLst>
                  <a:outerShdw blurRad="38100" dist="38100" dir="2700000" algn="tl">
                    <a:srgbClr val="000000">
                      <a:alpha val="43137"/>
                    </a:srgbClr>
                  </a:outerShdw>
                </a:effectLst>
                <a:latin typeface="Baskerville Old Face" panose="02020602080505020303" pitchFamily="18" charset="0"/>
              </a:rPr>
              <a:t>Photo </a:t>
            </a:r>
            <a:r>
              <a:rPr lang="en-US" sz="3200" b="1" dirty="0">
                <a:effectLst>
                  <a:outerShdw blurRad="38100" dist="38100" dir="2700000" algn="tl">
                    <a:srgbClr val="000000">
                      <a:alpha val="43137"/>
                    </a:srgbClr>
                  </a:outerShdw>
                </a:effectLst>
                <a:latin typeface="Baskerville Old Face" panose="02020602080505020303" pitchFamily="18" charset="0"/>
              </a:rPr>
              <a:t>gift card service - The capability to place a personal photo, business card and phrases on the front of a gift card – plus the option to recharge the card at local </a:t>
            </a:r>
            <a:r>
              <a:rPr lang="en-US" sz="3200" b="1" dirty="0" smtClean="0">
                <a:effectLst>
                  <a:outerShdw blurRad="38100" dist="38100" dir="2700000" algn="tl">
                    <a:srgbClr val="000000">
                      <a:alpha val="43137"/>
                    </a:srgbClr>
                  </a:outerShdw>
                </a:effectLst>
                <a:latin typeface="Baskerville Old Face" panose="02020602080505020303" pitchFamily="18" charset="0"/>
              </a:rPr>
              <a:t>Wal-Mart</a:t>
            </a:r>
          </a:p>
          <a:p>
            <a:endParaRPr lang="en-US" sz="3200" b="1" dirty="0" smtClean="0">
              <a:effectLst>
                <a:outerShdw blurRad="38100" dist="38100" dir="2700000" algn="tl">
                  <a:srgbClr val="000000">
                    <a:alpha val="43137"/>
                  </a:srgbClr>
                </a:outerShdw>
              </a:effectLst>
              <a:latin typeface="Baskerville Old Face" panose="02020602080505020303" pitchFamily="18" charset="0"/>
            </a:endParaRPr>
          </a:p>
          <a:p>
            <a:r>
              <a:rPr lang="en-US" sz="3200" b="1" dirty="0" smtClean="0">
                <a:effectLst>
                  <a:outerShdw blurRad="38100" dist="38100" dir="2700000" algn="tl">
                    <a:srgbClr val="000000">
                      <a:alpha val="43137"/>
                    </a:srgbClr>
                  </a:outerShdw>
                </a:effectLst>
                <a:latin typeface="Baskerville Old Face" panose="02020602080505020303" pitchFamily="18" charset="0"/>
              </a:rPr>
              <a:t>Great </a:t>
            </a:r>
            <a:r>
              <a:rPr lang="en-US" sz="3200" b="1" dirty="0">
                <a:effectLst>
                  <a:outerShdw blurRad="38100" dist="38100" dir="2700000" algn="tl">
                    <a:srgbClr val="000000">
                      <a:alpha val="43137"/>
                    </a:srgbClr>
                  </a:outerShdw>
                </a:effectLst>
                <a:latin typeface="Baskerville Old Face" panose="02020602080505020303" pitchFamily="18" charset="0"/>
              </a:rPr>
              <a:t>return </a:t>
            </a:r>
            <a:r>
              <a:rPr lang="en-US" sz="3200" b="1" dirty="0" smtClean="0">
                <a:effectLst>
                  <a:outerShdw blurRad="38100" dist="38100" dir="2700000" algn="tl">
                    <a:srgbClr val="000000">
                      <a:alpha val="43137"/>
                    </a:srgbClr>
                  </a:outerShdw>
                </a:effectLst>
                <a:latin typeface="Baskerville Old Face" panose="02020602080505020303" pitchFamily="18" charset="0"/>
              </a:rPr>
              <a:t>policy…</a:t>
            </a:r>
            <a:endParaRPr lang="en-US" sz="3200" b="1" dirty="0">
              <a:effectLst>
                <a:outerShdw blurRad="38100" dist="38100" dir="2700000" algn="tl">
                  <a:srgbClr val="000000">
                    <a:alpha val="43137"/>
                  </a:srgbClr>
                </a:outerShdw>
              </a:effectLst>
              <a:latin typeface="Baskerville Old Face" panose="02020602080505020303" pitchFamily="18" charset="0"/>
            </a:endParaRPr>
          </a:p>
          <a:p>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58401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a:latin typeface="Stencil" panose="040409050D0802020404" pitchFamily="82" charset="0"/>
              </a:rPr>
              <a:t>Returning Policy</a:t>
            </a:r>
          </a:p>
        </p:txBody>
      </p:sp>
      <p:sp>
        <p:nvSpPr>
          <p:cNvPr id="3" name="Rectangle 2"/>
          <p:cNvSpPr/>
          <p:nvPr/>
        </p:nvSpPr>
        <p:spPr>
          <a:xfrm>
            <a:off x="2384233" y="600164"/>
            <a:ext cx="4349268" cy="646331"/>
          </a:xfrm>
          <a:prstGeom prst="rect">
            <a:avLst/>
          </a:prstGeom>
        </p:spPr>
        <p:txBody>
          <a:bodyPr wrap="none">
            <a:spAutoFit/>
          </a:bodyPr>
          <a:lstStyle/>
          <a:p>
            <a:pPr algn="ctr"/>
            <a:r>
              <a:rPr lang="en-US" sz="3600" dirty="0" smtClean="0">
                <a:solidFill>
                  <a:schemeClr val="bg1"/>
                </a:solidFill>
                <a:latin typeface="Stencil" panose="040409050D0802020404" pitchFamily="82" charset="0"/>
              </a:rPr>
              <a:t>100% Guaranteed</a:t>
            </a:r>
            <a:endParaRPr lang="en-US" sz="3600" dirty="0">
              <a:solidFill>
                <a:schemeClr val="bg1"/>
              </a:solidFill>
              <a:latin typeface="Stencil" panose="040409050D0802020404" pitchFamily="82" charset="0"/>
            </a:endParaRPr>
          </a:p>
        </p:txBody>
      </p:sp>
      <p:pic>
        <p:nvPicPr>
          <p:cNvPr id="21506" name="Picture 2" descr="C:\Users\HP\AppData\Local\Microsoft\Windows\Temporary Internet Files\Content.IE5\KLPZTBE4\MP900305770[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33" b="90000" l="8204" r="89800"/>
                    </a14:imgEffect>
                  </a14:imgLayer>
                </a14:imgProps>
              </a:ext>
              <a:ext uri="{28A0092B-C50C-407E-A947-70E740481C1C}">
                <a14:useLocalDpi xmlns:a14="http://schemas.microsoft.com/office/drawing/2010/main" val="0"/>
              </a:ext>
            </a:extLst>
          </a:blip>
          <a:srcRect/>
          <a:stretch>
            <a:fillRect/>
          </a:stretch>
        </p:blipFill>
        <p:spPr bwMode="auto">
          <a:xfrm>
            <a:off x="6733501" y="3581400"/>
            <a:ext cx="274929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P\AppData\Local\Microsoft\Windows\Temporary Internet Files\Content.IE5\KLPZTBE4\MP900305770[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33" b="90000" l="8204" r="89800"/>
                    </a14:imgEffect>
                  </a14:imgLayer>
                </a14:imgProps>
              </a:ext>
              <a:ext uri="{28A0092B-C50C-407E-A947-70E740481C1C}">
                <a14:useLocalDpi xmlns:a14="http://schemas.microsoft.com/office/drawing/2010/main" val="0"/>
              </a:ext>
            </a:extLst>
          </a:blip>
          <a:srcRect/>
          <a:stretch>
            <a:fillRect/>
          </a:stretch>
        </p:blipFill>
        <p:spPr bwMode="auto">
          <a:xfrm flipH="1">
            <a:off x="-365063" y="3581400"/>
            <a:ext cx="2749296"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700" y="1997839"/>
            <a:ext cx="7848600" cy="4524315"/>
          </a:xfrm>
          <a:prstGeom prst="rect">
            <a:avLst/>
          </a:prstGeom>
        </p:spPr>
        <p:txBody>
          <a:bodyPr wrap="square">
            <a:spAutoFit/>
          </a:bodyPr>
          <a:lstStyle/>
          <a:p>
            <a:r>
              <a:rPr lang="en-US" sz="3600" dirty="0">
                <a:effectLst>
                  <a:outerShdw blurRad="38100" dist="38100" dir="2700000" algn="tl">
                    <a:srgbClr val="000000">
                      <a:alpha val="43137"/>
                    </a:srgbClr>
                  </a:outerShdw>
                </a:effectLst>
                <a:latin typeface="Baskerville Old Face" panose="02020602080505020303" pitchFamily="18" charset="0"/>
              </a:rPr>
              <a:t>•Everything is returnable</a:t>
            </a:r>
            <a:r>
              <a:rPr lang="en-US" sz="3600" dirty="0" smtClean="0">
                <a:effectLst>
                  <a:outerShdw blurRad="38100" dist="38100" dir="2700000" algn="tl">
                    <a:srgbClr val="000000">
                      <a:alpha val="43137"/>
                    </a:srgbClr>
                  </a:outerShdw>
                </a:effectLst>
                <a:latin typeface="Baskerville Old Face" panose="02020602080505020303" pitchFamily="18" charset="0"/>
              </a:rPr>
              <a:t>.</a:t>
            </a:r>
          </a:p>
          <a:p>
            <a:endParaRPr lang="en-US" sz="3600" dirty="0">
              <a:effectLst>
                <a:outerShdw blurRad="38100" dist="38100" dir="2700000" algn="tl">
                  <a:srgbClr val="000000">
                    <a:alpha val="43137"/>
                  </a:srgbClr>
                </a:outerShdw>
              </a:effectLst>
              <a:latin typeface="Baskerville Old Face" panose="02020602080505020303" pitchFamily="18" charset="0"/>
            </a:endParaRPr>
          </a:p>
          <a:p>
            <a:r>
              <a:rPr lang="en-US" sz="3600" dirty="0">
                <a:effectLst>
                  <a:outerShdw blurRad="38100" dist="38100" dir="2700000" algn="tl">
                    <a:srgbClr val="000000">
                      <a:alpha val="43137"/>
                    </a:srgbClr>
                  </a:outerShdw>
                </a:effectLst>
                <a:latin typeface="Baskerville Old Face" panose="02020602080505020303" pitchFamily="18" charset="0"/>
              </a:rPr>
              <a:t>•Items can be returned through mail.</a:t>
            </a:r>
          </a:p>
          <a:p>
            <a:endParaRPr lang="en-US" sz="3600" dirty="0" smtClean="0">
              <a:effectLst>
                <a:outerShdw blurRad="38100" dist="38100" dir="2700000" algn="tl">
                  <a:srgbClr val="000000">
                    <a:alpha val="43137"/>
                  </a:srgbClr>
                </a:outerShdw>
              </a:effectLst>
              <a:latin typeface="Baskerville Old Face" panose="02020602080505020303" pitchFamily="18" charset="0"/>
            </a:endParaRPr>
          </a:p>
          <a:p>
            <a:r>
              <a:rPr lang="en-US" sz="3600" dirty="0" smtClean="0">
                <a:effectLst>
                  <a:outerShdw blurRad="38100" dist="38100" dir="2700000" algn="tl">
                    <a:srgbClr val="000000">
                      <a:alpha val="43137"/>
                    </a:srgbClr>
                  </a:outerShdw>
                </a:effectLst>
                <a:latin typeface="Baskerville Old Face" panose="02020602080505020303" pitchFamily="18" charset="0"/>
              </a:rPr>
              <a:t>•</a:t>
            </a:r>
            <a:r>
              <a:rPr lang="en-US" sz="3600" dirty="0">
                <a:effectLst>
                  <a:outerShdw blurRad="38100" dist="38100" dir="2700000" algn="tl">
                    <a:srgbClr val="000000">
                      <a:alpha val="43137"/>
                    </a:srgbClr>
                  </a:outerShdw>
                </a:effectLst>
                <a:latin typeface="Baskerville Old Face" panose="02020602080505020303" pitchFamily="18" charset="0"/>
              </a:rPr>
              <a:t>To return computers, hardware or perishable items, call Wal-Mart.</a:t>
            </a:r>
          </a:p>
          <a:p>
            <a:endParaRPr lang="en-US" sz="3600" dirty="0" smtClean="0">
              <a:effectLst>
                <a:outerShdw blurRad="38100" dist="38100" dir="2700000" algn="tl">
                  <a:srgbClr val="000000">
                    <a:alpha val="43137"/>
                  </a:srgbClr>
                </a:outerShdw>
              </a:effectLst>
              <a:latin typeface="Baskerville Old Face" panose="02020602080505020303" pitchFamily="18" charset="0"/>
            </a:endParaRPr>
          </a:p>
          <a:p>
            <a:r>
              <a:rPr lang="en-US" sz="3600" dirty="0" smtClean="0">
                <a:effectLst>
                  <a:outerShdw blurRad="38100" dist="38100" dir="2700000" algn="tl">
                    <a:srgbClr val="000000">
                      <a:alpha val="43137"/>
                    </a:srgbClr>
                  </a:outerShdw>
                </a:effectLst>
                <a:latin typeface="Baskerville Old Face" panose="02020602080505020303" pitchFamily="18" charset="0"/>
              </a:rPr>
              <a:t>•</a:t>
            </a:r>
            <a:r>
              <a:rPr lang="en-US" sz="3600" dirty="0">
                <a:effectLst>
                  <a:outerShdw blurRad="38100" dist="38100" dir="2700000" algn="tl">
                    <a:srgbClr val="000000">
                      <a:alpha val="43137"/>
                    </a:srgbClr>
                  </a:outerShdw>
                </a:effectLst>
                <a:latin typeface="Baskerville Old Face" panose="02020602080505020303" pitchFamily="18" charset="0"/>
              </a:rPr>
              <a:t>Exchanging items are also allowed.</a:t>
            </a:r>
          </a:p>
        </p:txBody>
      </p:sp>
    </p:spTree>
    <p:extLst>
      <p:ext uri="{BB962C8B-B14F-4D97-AF65-F5344CB8AC3E}">
        <p14:creationId xmlns:p14="http://schemas.microsoft.com/office/powerpoint/2010/main" val="5963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Products</a:t>
            </a:r>
            <a:endParaRPr lang="en-US" sz="5400" dirty="0">
              <a:latin typeface="Stencil" panose="040409050D0802020404" pitchFamily="82" charset="0"/>
            </a:endParaRPr>
          </a:p>
        </p:txBody>
      </p:sp>
      <p:graphicFrame>
        <p:nvGraphicFramePr>
          <p:cNvPr id="6" name="Diagram 5"/>
          <p:cNvGraphicFramePr/>
          <p:nvPr>
            <p:extLst>
              <p:ext uri="{D42A27DB-BD31-4B8C-83A1-F6EECF244321}">
                <p14:modId xmlns:p14="http://schemas.microsoft.com/office/powerpoint/2010/main" val="670044711"/>
              </p:ext>
            </p:extLst>
          </p:nvPr>
        </p:nvGraphicFramePr>
        <p:xfrm>
          <a:off x="800100" y="923330"/>
          <a:ext cx="7543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6687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
                                            <p:graphicEl>
                                              <a:dgm id="{21E0A3DD-1B05-4C54-BF41-67EEA3EFD5DA}"/>
                                            </p:graphicEl>
                                          </p:spTgt>
                                        </p:tgtEl>
                                        <p:attrNameLst>
                                          <p:attrName>style.visibility</p:attrName>
                                        </p:attrNameLst>
                                      </p:cBhvr>
                                      <p:to>
                                        <p:strVal val="visible"/>
                                      </p:to>
                                    </p:set>
                                    <p:animEffect transition="in" filter="fade">
                                      <p:cBhvr>
                                        <p:cTn id="10" dur="500"/>
                                        <p:tgtEl>
                                          <p:spTgt spid="6">
                                            <p:graphicEl>
                                              <a:dgm id="{21E0A3DD-1B05-4C54-BF41-67EEA3EFD5DA}"/>
                                            </p:graphicEl>
                                          </p:spTgt>
                                        </p:tgtEl>
                                      </p:cBhvr>
                                    </p:animEffect>
                                    <p:anim calcmode="lin" valueType="num">
                                      <p:cBhvr>
                                        <p:cTn id="11" dur="500" fill="hold"/>
                                        <p:tgtEl>
                                          <p:spTgt spid="6">
                                            <p:graphicEl>
                                              <a:dgm id="{21E0A3DD-1B05-4C54-BF41-67EEA3EFD5DA}"/>
                                            </p:graphicEl>
                                          </p:spTgt>
                                        </p:tgtEl>
                                        <p:attrNameLst>
                                          <p:attrName>ppt_x</p:attrName>
                                        </p:attrNameLst>
                                      </p:cBhvr>
                                      <p:tavLst>
                                        <p:tav tm="0">
                                          <p:val>
                                            <p:strVal val="#ppt_x"/>
                                          </p:val>
                                        </p:tav>
                                        <p:tav tm="100000">
                                          <p:val>
                                            <p:strVal val="#ppt_x"/>
                                          </p:val>
                                        </p:tav>
                                      </p:tavLst>
                                    </p:anim>
                                    <p:anim calcmode="lin" valueType="num">
                                      <p:cBhvr>
                                        <p:cTn id="12" dur="500" fill="hold"/>
                                        <p:tgtEl>
                                          <p:spTgt spid="6">
                                            <p:graphicEl>
                                              <a:dgm id="{21E0A3DD-1B05-4C54-BF41-67EEA3EFD5DA}"/>
                                            </p:graphic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graphicEl>
                                              <a:dgm id="{59852D35-7317-447C-B625-D7E38A808327}"/>
                                            </p:graphicEl>
                                          </p:spTgt>
                                        </p:tgtEl>
                                        <p:attrNameLst>
                                          <p:attrName>style.visibility</p:attrName>
                                        </p:attrNameLst>
                                      </p:cBhvr>
                                      <p:to>
                                        <p:strVal val="visible"/>
                                      </p:to>
                                    </p:set>
                                    <p:animEffect transition="in" filter="fade">
                                      <p:cBhvr>
                                        <p:cTn id="16" dur="500"/>
                                        <p:tgtEl>
                                          <p:spTgt spid="6">
                                            <p:graphicEl>
                                              <a:dgm id="{59852D35-7317-447C-B625-D7E38A808327}"/>
                                            </p:graphicEl>
                                          </p:spTgt>
                                        </p:tgtEl>
                                      </p:cBhvr>
                                    </p:animEffect>
                                    <p:anim calcmode="lin" valueType="num">
                                      <p:cBhvr>
                                        <p:cTn id="17" dur="500" fill="hold"/>
                                        <p:tgtEl>
                                          <p:spTgt spid="6">
                                            <p:graphicEl>
                                              <a:dgm id="{59852D35-7317-447C-B625-D7E38A808327}"/>
                                            </p:graphicEl>
                                          </p:spTgt>
                                        </p:tgtEl>
                                        <p:attrNameLst>
                                          <p:attrName>ppt_x</p:attrName>
                                        </p:attrNameLst>
                                      </p:cBhvr>
                                      <p:tavLst>
                                        <p:tav tm="0">
                                          <p:val>
                                            <p:strVal val="#ppt_x"/>
                                          </p:val>
                                        </p:tav>
                                        <p:tav tm="100000">
                                          <p:val>
                                            <p:strVal val="#ppt_x"/>
                                          </p:val>
                                        </p:tav>
                                      </p:tavLst>
                                    </p:anim>
                                    <p:anim calcmode="lin" valueType="num">
                                      <p:cBhvr>
                                        <p:cTn id="18" dur="500" fill="hold"/>
                                        <p:tgtEl>
                                          <p:spTgt spid="6">
                                            <p:graphicEl>
                                              <a:dgm id="{59852D35-7317-447C-B625-D7E38A808327}"/>
                                            </p:graphic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
                                            <p:graphicEl>
                                              <a:dgm id="{93E53C6E-171F-4012-9C51-FBED3452EE8D}"/>
                                            </p:graphicEl>
                                          </p:spTgt>
                                        </p:tgtEl>
                                        <p:attrNameLst>
                                          <p:attrName>style.visibility</p:attrName>
                                        </p:attrNameLst>
                                      </p:cBhvr>
                                      <p:to>
                                        <p:strVal val="visible"/>
                                      </p:to>
                                    </p:set>
                                    <p:animEffect transition="in" filter="fade">
                                      <p:cBhvr>
                                        <p:cTn id="22" dur="500"/>
                                        <p:tgtEl>
                                          <p:spTgt spid="6">
                                            <p:graphicEl>
                                              <a:dgm id="{93E53C6E-171F-4012-9C51-FBED3452EE8D}"/>
                                            </p:graphicEl>
                                          </p:spTgt>
                                        </p:tgtEl>
                                      </p:cBhvr>
                                    </p:animEffect>
                                    <p:anim calcmode="lin" valueType="num">
                                      <p:cBhvr>
                                        <p:cTn id="23" dur="500" fill="hold"/>
                                        <p:tgtEl>
                                          <p:spTgt spid="6">
                                            <p:graphicEl>
                                              <a:dgm id="{93E53C6E-171F-4012-9C51-FBED3452EE8D}"/>
                                            </p:graphicEl>
                                          </p:spTgt>
                                        </p:tgtEl>
                                        <p:attrNameLst>
                                          <p:attrName>ppt_x</p:attrName>
                                        </p:attrNameLst>
                                      </p:cBhvr>
                                      <p:tavLst>
                                        <p:tav tm="0">
                                          <p:val>
                                            <p:strVal val="#ppt_x"/>
                                          </p:val>
                                        </p:tav>
                                        <p:tav tm="100000">
                                          <p:val>
                                            <p:strVal val="#ppt_x"/>
                                          </p:val>
                                        </p:tav>
                                      </p:tavLst>
                                    </p:anim>
                                    <p:anim calcmode="lin" valueType="num">
                                      <p:cBhvr>
                                        <p:cTn id="24" dur="500" fill="hold"/>
                                        <p:tgtEl>
                                          <p:spTgt spid="6">
                                            <p:graphicEl>
                                              <a:dgm id="{93E53C6E-171F-4012-9C51-FBED3452EE8D}"/>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6">
                                            <p:graphicEl>
                                              <a:dgm id="{3B4B5082-4005-4C20-9A95-116765E87F06}"/>
                                            </p:graphicEl>
                                          </p:spTgt>
                                        </p:tgtEl>
                                        <p:attrNameLst>
                                          <p:attrName>style.visibility</p:attrName>
                                        </p:attrNameLst>
                                      </p:cBhvr>
                                      <p:to>
                                        <p:strVal val="visible"/>
                                      </p:to>
                                    </p:set>
                                    <p:animEffect transition="in" filter="fade">
                                      <p:cBhvr>
                                        <p:cTn id="28" dur="500"/>
                                        <p:tgtEl>
                                          <p:spTgt spid="6">
                                            <p:graphicEl>
                                              <a:dgm id="{3B4B5082-4005-4C20-9A95-116765E87F06}"/>
                                            </p:graphicEl>
                                          </p:spTgt>
                                        </p:tgtEl>
                                      </p:cBhvr>
                                    </p:animEffect>
                                    <p:anim calcmode="lin" valueType="num">
                                      <p:cBhvr>
                                        <p:cTn id="29" dur="500" fill="hold"/>
                                        <p:tgtEl>
                                          <p:spTgt spid="6">
                                            <p:graphicEl>
                                              <a:dgm id="{3B4B5082-4005-4C20-9A95-116765E87F06}"/>
                                            </p:graphicEl>
                                          </p:spTgt>
                                        </p:tgtEl>
                                        <p:attrNameLst>
                                          <p:attrName>ppt_x</p:attrName>
                                        </p:attrNameLst>
                                      </p:cBhvr>
                                      <p:tavLst>
                                        <p:tav tm="0">
                                          <p:val>
                                            <p:strVal val="#ppt_x"/>
                                          </p:val>
                                        </p:tav>
                                        <p:tav tm="100000">
                                          <p:val>
                                            <p:strVal val="#ppt_x"/>
                                          </p:val>
                                        </p:tav>
                                      </p:tavLst>
                                    </p:anim>
                                    <p:anim calcmode="lin" valueType="num">
                                      <p:cBhvr>
                                        <p:cTn id="30" dur="500" fill="hold"/>
                                        <p:tgtEl>
                                          <p:spTgt spid="6">
                                            <p:graphicEl>
                                              <a:dgm id="{3B4B5082-4005-4C20-9A95-116765E87F06}"/>
                                            </p:graphic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
                                            <p:graphicEl>
                                              <a:dgm id="{DB23B5AA-7D3B-488B-AA95-15803B28E66A}"/>
                                            </p:graphicEl>
                                          </p:spTgt>
                                        </p:tgtEl>
                                        <p:attrNameLst>
                                          <p:attrName>style.visibility</p:attrName>
                                        </p:attrNameLst>
                                      </p:cBhvr>
                                      <p:to>
                                        <p:strVal val="visible"/>
                                      </p:to>
                                    </p:set>
                                    <p:animEffect transition="in" filter="fade">
                                      <p:cBhvr>
                                        <p:cTn id="34" dur="500"/>
                                        <p:tgtEl>
                                          <p:spTgt spid="6">
                                            <p:graphicEl>
                                              <a:dgm id="{DB23B5AA-7D3B-488B-AA95-15803B28E66A}"/>
                                            </p:graphicEl>
                                          </p:spTgt>
                                        </p:tgtEl>
                                      </p:cBhvr>
                                    </p:animEffect>
                                    <p:anim calcmode="lin" valueType="num">
                                      <p:cBhvr>
                                        <p:cTn id="35" dur="500" fill="hold"/>
                                        <p:tgtEl>
                                          <p:spTgt spid="6">
                                            <p:graphicEl>
                                              <a:dgm id="{DB23B5AA-7D3B-488B-AA95-15803B28E66A}"/>
                                            </p:graphicEl>
                                          </p:spTgt>
                                        </p:tgtEl>
                                        <p:attrNameLst>
                                          <p:attrName>ppt_x</p:attrName>
                                        </p:attrNameLst>
                                      </p:cBhvr>
                                      <p:tavLst>
                                        <p:tav tm="0">
                                          <p:val>
                                            <p:strVal val="#ppt_x"/>
                                          </p:val>
                                        </p:tav>
                                        <p:tav tm="100000">
                                          <p:val>
                                            <p:strVal val="#ppt_x"/>
                                          </p:val>
                                        </p:tav>
                                      </p:tavLst>
                                    </p:anim>
                                    <p:anim calcmode="lin" valueType="num">
                                      <p:cBhvr>
                                        <p:cTn id="36" dur="500" fill="hold"/>
                                        <p:tgtEl>
                                          <p:spTgt spid="6">
                                            <p:graphicEl>
                                              <a:dgm id="{DB23B5AA-7D3B-488B-AA95-15803B28E66A}"/>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6">
                                            <p:graphicEl>
                                              <a:dgm id="{A0914EDC-A8B8-479E-B34A-B378EC0281DE}"/>
                                            </p:graphicEl>
                                          </p:spTgt>
                                        </p:tgtEl>
                                        <p:attrNameLst>
                                          <p:attrName>style.visibility</p:attrName>
                                        </p:attrNameLst>
                                      </p:cBhvr>
                                      <p:to>
                                        <p:strVal val="visible"/>
                                      </p:to>
                                    </p:set>
                                    <p:animEffect transition="in" filter="fade">
                                      <p:cBhvr>
                                        <p:cTn id="40" dur="500"/>
                                        <p:tgtEl>
                                          <p:spTgt spid="6">
                                            <p:graphicEl>
                                              <a:dgm id="{A0914EDC-A8B8-479E-B34A-B378EC0281DE}"/>
                                            </p:graphicEl>
                                          </p:spTgt>
                                        </p:tgtEl>
                                      </p:cBhvr>
                                    </p:animEffect>
                                    <p:anim calcmode="lin" valueType="num">
                                      <p:cBhvr>
                                        <p:cTn id="41" dur="500" fill="hold"/>
                                        <p:tgtEl>
                                          <p:spTgt spid="6">
                                            <p:graphicEl>
                                              <a:dgm id="{A0914EDC-A8B8-479E-B34A-B378EC0281DE}"/>
                                            </p:graphicEl>
                                          </p:spTgt>
                                        </p:tgtEl>
                                        <p:attrNameLst>
                                          <p:attrName>ppt_x</p:attrName>
                                        </p:attrNameLst>
                                      </p:cBhvr>
                                      <p:tavLst>
                                        <p:tav tm="0">
                                          <p:val>
                                            <p:strVal val="#ppt_x"/>
                                          </p:val>
                                        </p:tav>
                                        <p:tav tm="100000">
                                          <p:val>
                                            <p:strVal val="#ppt_x"/>
                                          </p:val>
                                        </p:tav>
                                      </p:tavLst>
                                    </p:anim>
                                    <p:anim calcmode="lin" valueType="num">
                                      <p:cBhvr>
                                        <p:cTn id="42" dur="500" fill="hold"/>
                                        <p:tgtEl>
                                          <p:spTgt spid="6">
                                            <p:graphicEl>
                                              <a:dgm id="{A0914EDC-A8B8-479E-B34A-B378EC0281DE}"/>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6">
                                            <p:graphicEl>
                                              <a:dgm id="{46A19CCC-0F7E-4EA2-9FBE-B20D415AC3E5}"/>
                                            </p:graphicEl>
                                          </p:spTgt>
                                        </p:tgtEl>
                                        <p:attrNameLst>
                                          <p:attrName>style.visibility</p:attrName>
                                        </p:attrNameLst>
                                      </p:cBhvr>
                                      <p:to>
                                        <p:strVal val="visible"/>
                                      </p:to>
                                    </p:set>
                                    <p:animEffect transition="in" filter="fade">
                                      <p:cBhvr>
                                        <p:cTn id="46" dur="500"/>
                                        <p:tgtEl>
                                          <p:spTgt spid="6">
                                            <p:graphicEl>
                                              <a:dgm id="{46A19CCC-0F7E-4EA2-9FBE-B20D415AC3E5}"/>
                                            </p:graphicEl>
                                          </p:spTgt>
                                        </p:tgtEl>
                                      </p:cBhvr>
                                    </p:animEffect>
                                    <p:anim calcmode="lin" valueType="num">
                                      <p:cBhvr>
                                        <p:cTn id="47" dur="500" fill="hold"/>
                                        <p:tgtEl>
                                          <p:spTgt spid="6">
                                            <p:graphicEl>
                                              <a:dgm id="{46A19CCC-0F7E-4EA2-9FBE-B20D415AC3E5}"/>
                                            </p:graphicEl>
                                          </p:spTgt>
                                        </p:tgtEl>
                                        <p:attrNameLst>
                                          <p:attrName>ppt_x</p:attrName>
                                        </p:attrNameLst>
                                      </p:cBhvr>
                                      <p:tavLst>
                                        <p:tav tm="0">
                                          <p:val>
                                            <p:strVal val="#ppt_x"/>
                                          </p:val>
                                        </p:tav>
                                        <p:tav tm="100000">
                                          <p:val>
                                            <p:strVal val="#ppt_x"/>
                                          </p:val>
                                        </p:tav>
                                      </p:tavLst>
                                    </p:anim>
                                    <p:anim calcmode="lin" valueType="num">
                                      <p:cBhvr>
                                        <p:cTn id="48" dur="500" fill="hold"/>
                                        <p:tgtEl>
                                          <p:spTgt spid="6">
                                            <p:graphicEl>
                                              <a:dgm id="{46A19CCC-0F7E-4EA2-9FBE-B20D415AC3E5}"/>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6">
                                            <p:graphicEl>
                                              <a:dgm id="{A8EB13E5-59F8-45DB-8B9B-D234ACA0CF09}"/>
                                            </p:graphicEl>
                                          </p:spTgt>
                                        </p:tgtEl>
                                        <p:attrNameLst>
                                          <p:attrName>style.visibility</p:attrName>
                                        </p:attrNameLst>
                                      </p:cBhvr>
                                      <p:to>
                                        <p:strVal val="visible"/>
                                      </p:to>
                                    </p:set>
                                    <p:animEffect transition="in" filter="fade">
                                      <p:cBhvr>
                                        <p:cTn id="52" dur="500"/>
                                        <p:tgtEl>
                                          <p:spTgt spid="6">
                                            <p:graphicEl>
                                              <a:dgm id="{A8EB13E5-59F8-45DB-8B9B-D234ACA0CF09}"/>
                                            </p:graphicEl>
                                          </p:spTgt>
                                        </p:tgtEl>
                                      </p:cBhvr>
                                    </p:animEffect>
                                    <p:anim calcmode="lin" valueType="num">
                                      <p:cBhvr>
                                        <p:cTn id="53" dur="500" fill="hold"/>
                                        <p:tgtEl>
                                          <p:spTgt spid="6">
                                            <p:graphicEl>
                                              <a:dgm id="{A8EB13E5-59F8-45DB-8B9B-D234ACA0CF09}"/>
                                            </p:graphicEl>
                                          </p:spTgt>
                                        </p:tgtEl>
                                        <p:attrNameLst>
                                          <p:attrName>ppt_x</p:attrName>
                                        </p:attrNameLst>
                                      </p:cBhvr>
                                      <p:tavLst>
                                        <p:tav tm="0">
                                          <p:val>
                                            <p:strVal val="#ppt_x"/>
                                          </p:val>
                                        </p:tav>
                                        <p:tav tm="100000">
                                          <p:val>
                                            <p:strVal val="#ppt_x"/>
                                          </p:val>
                                        </p:tav>
                                      </p:tavLst>
                                    </p:anim>
                                    <p:anim calcmode="lin" valueType="num">
                                      <p:cBhvr>
                                        <p:cTn id="54" dur="500" fill="hold"/>
                                        <p:tgtEl>
                                          <p:spTgt spid="6">
                                            <p:graphicEl>
                                              <a:dgm id="{A8EB13E5-59F8-45DB-8B9B-D234ACA0CF09}"/>
                                            </p:graphicEl>
                                          </p:spTgt>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6">
                                            <p:graphicEl>
                                              <a:dgm id="{CF5E367D-E9CD-4F37-8973-F3D7DBB7E3B7}"/>
                                            </p:graphicEl>
                                          </p:spTgt>
                                        </p:tgtEl>
                                        <p:attrNameLst>
                                          <p:attrName>style.visibility</p:attrName>
                                        </p:attrNameLst>
                                      </p:cBhvr>
                                      <p:to>
                                        <p:strVal val="visible"/>
                                      </p:to>
                                    </p:set>
                                    <p:animEffect transition="in" filter="fade">
                                      <p:cBhvr>
                                        <p:cTn id="58" dur="500"/>
                                        <p:tgtEl>
                                          <p:spTgt spid="6">
                                            <p:graphicEl>
                                              <a:dgm id="{CF5E367D-E9CD-4F37-8973-F3D7DBB7E3B7}"/>
                                            </p:graphicEl>
                                          </p:spTgt>
                                        </p:tgtEl>
                                      </p:cBhvr>
                                    </p:animEffect>
                                    <p:anim calcmode="lin" valueType="num">
                                      <p:cBhvr>
                                        <p:cTn id="59" dur="500" fill="hold"/>
                                        <p:tgtEl>
                                          <p:spTgt spid="6">
                                            <p:graphicEl>
                                              <a:dgm id="{CF5E367D-E9CD-4F37-8973-F3D7DBB7E3B7}"/>
                                            </p:graphicEl>
                                          </p:spTgt>
                                        </p:tgtEl>
                                        <p:attrNameLst>
                                          <p:attrName>ppt_x</p:attrName>
                                        </p:attrNameLst>
                                      </p:cBhvr>
                                      <p:tavLst>
                                        <p:tav tm="0">
                                          <p:val>
                                            <p:strVal val="#ppt_x"/>
                                          </p:val>
                                        </p:tav>
                                        <p:tav tm="100000">
                                          <p:val>
                                            <p:strVal val="#ppt_x"/>
                                          </p:val>
                                        </p:tav>
                                      </p:tavLst>
                                    </p:anim>
                                    <p:anim calcmode="lin" valueType="num">
                                      <p:cBhvr>
                                        <p:cTn id="60" dur="500" fill="hold"/>
                                        <p:tgtEl>
                                          <p:spTgt spid="6">
                                            <p:graphicEl>
                                              <a:dgm id="{CF5E367D-E9CD-4F37-8973-F3D7DBB7E3B7}"/>
                                            </p:graphicEl>
                                          </p:spTgt>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6">
                                            <p:graphicEl>
                                              <a:dgm id="{0F55AFC4-AEFD-484A-B3BB-AF9C1EE766EB}"/>
                                            </p:graphicEl>
                                          </p:spTgt>
                                        </p:tgtEl>
                                        <p:attrNameLst>
                                          <p:attrName>style.visibility</p:attrName>
                                        </p:attrNameLst>
                                      </p:cBhvr>
                                      <p:to>
                                        <p:strVal val="visible"/>
                                      </p:to>
                                    </p:set>
                                    <p:animEffect transition="in" filter="fade">
                                      <p:cBhvr>
                                        <p:cTn id="64" dur="500"/>
                                        <p:tgtEl>
                                          <p:spTgt spid="6">
                                            <p:graphicEl>
                                              <a:dgm id="{0F55AFC4-AEFD-484A-B3BB-AF9C1EE766EB}"/>
                                            </p:graphicEl>
                                          </p:spTgt>
                                        </p:tgtEl>
                                      </p:cBhvr>
                                    </p:animEffect>
                                    <p:anim calcmode="lin" valueType="num">
                                      <p:cBhvr>
                                        <p:cTn id="65" dur="500" fill="hold"/>
                                        <p:tgtEl>
                                          <p:spTgt spid="6">
                                            <p:graphicEl>
                                              <a:dgm id="{0F55AFC4-AEFD-484A-B3BB-AF9C1EE766EB}"/>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0F55AFC4-AEFD-484A-B3BB-AF9C1EE766EB}"/>
                                            </p:graphic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
                                            <p:graphicEl>
                                              <a:dgm id="{1904D92A-7172-48EC-81EA-B37420F5EF0B}"/>
                                            </p:graphicEl>
                                          </p:spTgt>
                                        </p:tgtEl>
                                        <p:attrNameLst>
                                          <p:attrName>style.visibility</p:attrName>
                                        </p:attrNameLst>
                                      </p:cBhvr>
                                      <p:to>
                                        <p:strVal val="visible"/>
                                      </p:to>
                                    </p:set>
                                    <p:animEffect transition="in" filter="fade">
                                      <p:cBhvr>
                                        <p:cTn id="70" dur="500"/>
                                        <p:tgtEl>
                                          <p:spTgt spid="6">
                                            <p:graphicEl>
                                              <a:dgm id="{1904D92A-7172-48EC-81EA-B37420F5EF0B}"/>
                                            </p:graphicEl>
                                          </p:spTgt>
                                        </p:tgtEl>
                                      </p:cBhvr>
                                    </p:animEffect>
                                    <p:anim calcmode="lin" valueType="num">
                                      <p:cBhvr>
                                        <p:cTn id="71" dur="500" fill="hold"/>
                                        <p:tgtEl>
                                          <p:spTgt spid="6">
                                            <p:graphicEl>
                                              <a:dgm id="{1904D92A-7172-48EC-81EA-B37420F5EF0B}"/>
                                            </p:graphicEl>
                                          </p:spTgt>
                                        </p:tgtEl>
                                        <p:attrNameLst>
                                          <p:attrName>ppt_x</p:attrName>
                                        </p:attrNameLst>
                                      </p:cBhvr>
                                      <p:tavLst>
                                        <p:tav tm="0">
                                          <p:val>
                                            <p:strVal val="#ppt_x"/>
                                          </p:val>
                                        </p:tav>
                                        <p:tav tm="100000">
                                          <p:val>
                                            <p:strVal val="#ppt_x"/>
                                          </p:val>
                                        </p:tav>
                                      </p:tavLst>
                                    </p:anim>
                                    <p:anim calcmode="lin" valueType="num">
                                      <p:cBhvr>
                                        <p:cTn id="72" dur="500" fill="hold"/>
                                        <p:tgtEl>
                                          <p:spTgt spid="6">
                                            <p:graphicEl>
                                              <a:dgm id="{1904D92A-7172-48EC-81EA-B37420F5EF0B}"/>
                                            </p:graphicEl>
                                          </p:spTgt>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6">
                                            <p:graphicEl>
                                              <a:dgm id="{00B8D6CB-7FF9-4E28-A94E-50AE6D844A9E}"/>
                                            </p:graphicEl>
                                          </p:spTgt>
                                        </p:tgtEl>
                                        <p:attrNameLst>
                                          <p:attrName>style.visibility</p:attrName>
                                        </p:attrNameLst>
                                      </p:cBhvr>
                                      <p:to>
                                        <p:strVal val="visible"/>
                                      </p:to>
                                    </p:set>
                                    <p:animEffect transition="in" filter="fade">
                                      <p:cBhvr>
                                        <p:cTn id="76" dur="500"/>
                                        <p:tgtEl>
                                          <p:spTgt spid="6">
                                            <p:graphicEl>
                                              <a:dgm id="{00B8D6CB-7FF9-4E28-A94E-50AE6D844A9E}"/>
                                            </p:graphicEl>
                                          </p:spTgt>
                                        </p:tgtEl>
                                      </p:cBhvr>
                                    </p:animEffect>
                                    <p:anim calcmode="lin" valueType="num">
                                      <p:cBhvr>
                                        <p:cTn id="77" dur="500" fill="hold"/>
                                        <p:tgtEl>
                                          <p:spTgt spid="6">
                                            <p:graphicEl>
                                              <a:dgm id="{00B8D6CB-7FF9-4E28-A94E-50AE6D844A9E}"/>
                                            </p:graphicEl>
                                          </p:spTgt>
                                        </p:tgtEl>
                                        <p:attrNameLst>
                                          <p:attrName>ppt_x</p:attrName>
                                        </p:attrNameLst>
                                      </p:cBhvr>
                                      <p:tavLst>
                                        <p:tav tm="0">
                                          <p:val>
                                            <p:strVal val="#ppt_x"/>
                                          </p:val>
                                        </p:tav>
                                        <p:tav tm="100000">
                                          <p:val>
                                            <p:strVal val="#ppt_x"/>
                                          </p:val>
                                        </p:tav>
                                      </p:tavLst>
                                    </p:anim>
                                    <p:anim calcmode="lin" valueType="num">
                                      <p:cBhvr>
                                        <p:cTn id="78" dur="500" fill="hold"/>
                                        <p:tgtEl>
                                          <p:spTgt spid="6">
                                            <p:graphicEl>
                                              <a:dgm id="{00B8D6CB-7FF9-4E28-A94E-50AE6D844A9E}"/>
                                            </p:graphicEl>
                                          </p:spTgt>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42" presetClass="entr" presetSubtype="0" fill="hold" grpId="0" nodeType="afterEffect">
                                  <p:stCondLst>
                                    <p:cond delay="0"/>
                                  </p:stCondLst>
                                  <p:childTnLst>
                                    <p:set>
                                      <p:cBhvr>
                                        <p:cTn id="81" dur="1" fill="hold">
                                          <p:stCondLst>
                                            <p:cond delay="0"/>
                                          </p:stCondLst>
                                        </p:cTn>
                                        <p:tgtEl>
                                          <p:spTgt spid="6">
                                            <p:graphicEl>
                                              <a:dgm id="{F186B1AA-407D-4DF3-9AE7-AADEAB4E8A00}"/>
                                            </p:graphicEl>
                                          </p:spTgt>
                                        </p:tgtEl>
                                        <p:attrNameLst>
                                          <p:attrName>style.visibility</p:attrName>
                                        </p:attrNameLst>
                                      </p:cBhvr>
                                      <p:to>
                                        <p:strVal val="visible"/>
                                      </p:to>
                                    </p:set>
                                    <p:animEffect transition="in" filter="fade">
                                      <p:cBhvr>
                                        <p:cTn id="82" dur="500"/>
                                        <p:tgtEl>
                                          <p:spTgt spid="6">
                                            <p:graphicEl>
                                              <a:dgm id="{F186B1AA-407D-4DF3-9AE7-AADEAB4E8A00}"/>
                                            </p:graphicEl>
                                          </p:spTgt>
                                        </p:tgtEl>
                                      </p:cBhvr>
                                    </p:animEffect>
                                    <p:anim calcmode="lin" valueType="num">
                                      <p:cBhvr>
                                        <p:cTn id="83" dur="500" fill="hold"/>
                                        <p:tgtEl>
                                          <p:spTgt spid="6">
                                            <p:graphicEl>
                                              <a:dgm id="{F186B1AA-407D-4DF3-9AE7-AADEAB4E8A00}"/>
                                            </p:graphicEl>
                                          </p:spTgt>
                                        </p:tgtEl>
                                        <p:attrNameLst>
                                          <p:attrName>ppt_x</p:attrName>
                                        </p:attrNameLst>
                                      </p:cBhvr>
                                      <p:tavLst>
                                        <p:tav tm="0">
                                          <p:val>
                                            <p:strVal val="#ppt_x"/>
                                          </p:val>
                                        </p:tav>
                                        <p:tav tm="100000">
                                          <p:val>
                                            <p:strVal val="#ppt_x"/>
                                          </p:val>
                                        </p:tav>
                                      </p:tavLst>
                                    </p:anim>
                                    <p:anim calcmode="lin" valueType="num">
                                      <p:cBhvr>
                                        <p:cTn id="84" dur="500" fill="hold"/>
                                        <p:tgtEl>
                                          <p:spTgt spid="6">
                                            <p:graphicEl>
                                              <a:dgm id="{F186B1AA-407D-4DF3-9AE7-AADEAB4E8A00}"/>
                                            </p:graphicEl>
                                          </p:spTgt>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42" presetClass="entr" presetSubtype="0" fill="hold" grpId="0" nodeType="afterEffect">
                                  <p:stCondLst>
                                    <p:cond delay="0"/>
                                  </p:stCondLst>
                                  <p:childTnLst>
                                    <p:set>
                                      <p:cBhvr>
                                        <p:cTn id="87" dur="1" fill="hold">
                                          <p:stCondLst>
                                            <p:cond delay="0"/>
                                          </p:stCondLst>
                                        </p:cTn>
                                        <p:tgtEl>
                                          <p:spTgt spid="6">
                                            <p:graphicEl>
                                              <a:dgm id="{EA08475C-6837-45D2-A10B-513135DD342B}"/>
                                            </p:graphicEl>
                                          </p:spTgt>
                                        </p:tgtEl>
                                        <p:attrNameLst>
                                          <p:attrName>style.visibility</p:attrName>
                                        </p:attrNameLst>
                                      </p:cBhvr>
                                      <p:to>
                                        <p:strVal val="visible"/>
                                      </p:to>
                                    </p:set>
                                    <p:animEffect transition="in" filter="fade">
                                      <p:cBhvr>
                                        <p:cTn id="88" dur="500"/>
                                        <p:tgtEl>
                                          <p:spTgt spid="6">
                                            <p:graphicEl>
                                              <a:dgm id="{EA08475C-6837-45D2-A10B-513135DD342B}"/>
                                            </p:graphicEl>
                                          </p:spTgt>
                                        </p:tgtEl>
                                      </p:cBhvr>
                                    </p:animEffect>
                                    <p:anim calcmode="lin" valueType="num">
                                      <p:cBhvr>
                                        <p:cTn id="89" dur="500" fill="hold"/>
                                        <p:tgtEl>
                                          <p:spTgt spid="6">
                                            <p:graphicEl>
                                              <a:dgm id="{EA08475C-6837-45D2-A10B-513135DD342B}"/>
                                            </p:graphicEl>
                                          </p:spTgt>
                                        </p:tgtEl>
                                        <p:attrNameLst>
                                          <p:attrName>ppt_x</p:attrName>
                                        </p:attrNameLst>
                                      </p:cBhvr>
                                      <p:tavLst>
                                        <p:tav tm="0">
                                          <p:val>
                                            <p:strVal val="#ppt_x"/>
                                          </p:val>
                                        </p:tav>
                                        <p:tav tm="100000">
                                          <p:val>
                                            <p:strVal val="#ppt_x"/>
                                          </p:val>
                                        </p:tav>
                                      </p:tavLst>
                                    </p:anim>
                                    <p:anim calcmode="lin" valueType="num">
                                      <p:cBhvr>
                                        <p:cTn id="90" dur="500" fill="hold"/>
                                        <p:tgtEl>
                                          <p:spTgt spid="6">
                                            <p:graphicEl>
                                              <a:dgm id="{EA08475C-6837-45D2-A10B-513135DD342B}"/>
                                            </p:graphicEl>
                                          </p:spTgt>
                                        </p:tgtEl>
                                        <p:attrNameLst>
                                          <p:attrName>ppt_y</p:attrName>
                                        </p:attrNameLst>
                                      </p:cBhvr>
                                      <p:tavLst>
                                        <p:tav tm="0">
                                          <p:val>
                                            <p:strVal val="#ppt_y+.1"/>
                                          </p:val>
                                        </p:tav>
                                        <p:tav tm="100000">
                                          <p:val>
                                            <p:strVal val="#ppt_y"/>
                                          </p:val>
                                        </p:tav>
                                      </p:tavLst>
                                    </p:anim>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
                                            <p:graphicEl>
                                              <a:dgm id="{018B6A6A-BA9A-473B-AC02-94D7F7704437}"/>
                                            </p:graphicEl>
                                          </p:spTgt>
                                        </p:tgtEl>
                                        <p:attrNameLst>
                                          <p:attrName>style.visibility</p:attrName>
                                        </p:attrNameLst>
                                      </p:cBhvr>
                                      <p:to>
                                        <p:strVal val="visible"/>
                                      </p:to>
                                    </p:set>
                                    <p:animEffect transition="in" filter="fade">
                                      <p:cBhvr>
                                        <p:cTn id="94" dur="500"/>
                                        <p:tgtEl>
                                          <p:spTgt spid="6">
                                            <p:graphicEl>
                                              <a:dgm id="{018B6A6A-BA9A-473B-AC02-94D7F7704437}"/>
                                            </p:graphicEl>
                                          </p:spTgt>
                                        </p:tgtEl>
                                      </p:cBhvr>
                                    </p:animEffect>
                                    <p:anim calcmode="lin" valueType="num">
                                      <p:cBhvr>
                                        <p:cTn id="95" dur="500" fill="hold"/>
                                        <p:tgtEl>
                                          <p:spTgt spid="6">
                                            <p:graphicEl>
                                              <a:dgm id="{018B6A6A-BA9A-473B-AC02-94D7F7704437}"/>
                                            </p:graphicEl>
                                          </p:spTgt>
                                        </p:tgtEl>
                                        <p:attrNameLst>
                                          <p:attrName>ppt_x</p:attrName>
                                        </p:attrNameLst>
                                      </p:cBhvr>
                                      <p:tavLst>
                                        <p:tav tm="0">
                                          <p:val>
                                            <p:strVal val="#ppt_x"/>
                                          </p:val>
                                        </p:tav>
                                        <p:tav tm="100000">
                                          <p:val>
                                            <p:strVal val="#ppt_x"/>
                                          </p:val>
                                        </p:tav>
                                      </p:tavLst>
                                    </p:anim>
                                    <p:anim calcmode="lin" valueType="num">
                                      <p:cBhvr>
                                        <p:cTn id="96" dur="500" fill="hold"/>
                                        <p:tgtEl>
                                          <p:spTgt spid="6">
                                            <p:graphicEl>
                                              <a:dgm id="{018B6A6A-BA9A-473B-AC02-94D7F7704437}"/>
                                            </p:graphicEl>
                                          </p:spTgt>
                                        </p:tgtEl>
                                        <p:attrNameLst>
                                          <p:attrName>ppt_y</p:attrName>
                                        </p:attrNameLst>
                                      </p:cBhvr>
                                      <p:tavLst>
                                        <p:tav tm="0">
                                          <p:val>
                                            <p:strVal val="#ppt_y+.1"/>
                                          </p:val>
                                        </p:tav>
                                        <p:tav tm="100000">
                                          <p:val>
                                            <p:strVal val="#ppt_y"/>
                                          </p:val>
                                        </p:tav>
                                      </p:tavLst>
                                    </p:anim>
                                  </p:childTnLst>
                                </p:cTn>
                              </p:par>
                            </p:childTnLst>
                          </p:cTn>
                        </p:par>
                        <p:par>
                          <p:cTn id="97" fill="hold">
                            <p:stCondLst>
                              <p:cond delay="7500"/>
                            </p:stCondLst>
                            <p:childTnLst>
                              <p:par>
                                <p:cTn id="98" presetID="42" presetClass="entr" presetSubtype="0" fill="hold" grpId="0" nodeType="afterEffect">
                                  <p:stCondLst>
                                    <p:cond delay="0"/>
                                  </p:stCondLst>
                                  <p:childTnLst>
                                    <p:set>
                                      <p:cBhvr>
                                        <p:cTn id="99" dur="1" fill="hold">
                                          <p:stCondLst>
                                            <p:cond delay="0"/>
                                          </p:stCondLst>
                                        </p:cTn>
                                        <p:tgtEl>
                                          <p:spTgt spid="6">
                                            <p:graphicEl>
                                              <a:dgm id="{3592AFC7-7D69-4474-B198-7E97A295108C}"/>
                                            </p:graphicEl>
                                          </p:spTgt>
                                        </p:tgtEl>
                                        <p:attrNameLst>
                                          <p:attrName>style.visibility</p:attrName>
                                        </p:attrNameLst>
                                      </p:cBhvr>
                                      <p:to>
                                        <p:strVal val="visible"/>
                                      </p:to>
                                    </p:set>
                                    <p:animEffect transition="in" filter="fade">
                                      <p:cBhvr>
                                        <p:cTn id="100" dur="500"/>
                                        <p:tgtEl>
                                          <p:spTgt spid="6">
                                            <p:graphicEl>
                                              <a:dgm id="{3592AFC7-7D69-4474-B198-7E97A295108C}"/>
                                            </p:graphicEl>
                                          </p:spTgt>
                                        </p:tgtEl>
                                      </p:cBhvr>
                                    </p:animEffect>
                                    <p:anim calcmode="lin" valueType="num">
                                      <p:cBhvr>
                                        <p:cTn id="101" dur="500" fill="hold"/>
                                        <p:tgtEl>
                                          <p:spTgt spid="6">
                                            <p:graphicEl>
                                              <a:dgm id="{3592AFC7-7D69-4474-B198-7E97A295108C}"/>
                                            </p:graphicEl>
                                          </p:spTgt>
                                        </p:tgtEl>
                                        <p:attrNameLst>
                                          <p:attrName>ppt_x</p:attrName>
                                        </p:attrNameLst>
                                      </p:cBhvr>
                                      <p:tavLst>
                                        <p:tav tm="0">
                                          <p:val>
                                            <p:strVal val="#ppt_x"/>
                                          </p:val>
                                        </p:tav>
                                        <p:tav tm="100000">
                                          <p:val>
                                            <p:strVal val="#ppt_x"/>
                                          </p:val>
                                        </p:tav>
                                      </p:tavLst>
                                    </p:anim>
                                    <p:anim calcmode="lin" valueType="num">
                                      <p:cBhvr>
                                        <p:cTn id="102" dur="500" fill="hold"/>
                                        <p:tgtEl>
                                          <p:spTgt spid="6">
                                            <p:graphicEl>
                                              <a:dgm id="{3592AFC7-7D69-4474-B198-7E97A295108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Services</a:t>
            </a:r>
            <a:endParaRPr lang="en-US" sz="5400" dirty="0">
              <a:latin typeface="Stencil" panose="040409050D0802020404" pitchFamily="82" charset="0"/>
            </a:endParaRPr>
          </a:p>
        </p:txBody>
      </p:sp>
      <p:graphicFrame>
        <p:nvGraphicFramePr>
          <p:cNvPr id="4" name="Diagram 3"/>
          <p:cNvGraphicFramePr/>
          <p:nvPr>
            <p:extLst>
              <p:ext uri="{D42A27DB-BD31-4B8C-83A1-F6EECF244321}">
                <p14:modId xmlns:p14="http://schemas.microsoft.com/office/powerpoint/2010/main" val="1832247940"/>
              </p:ext>
            </p:extLst>
          </p:nvPr>
        </p:nvGraphicFramePr>
        <p:xfrm>
          <a:off x="381000" y="948026"/>
          <a:ext cx="8382000" cy="479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20400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graphicEl>
                                              <a:dgm id="{D01854E6-7D06-44D7-A54B-3162DFDD0F77}"/>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4">
                                            <p:graphicEl>
                                              <a:dgm id="{91F8AE5F-DBFA-472D-9CEA-39BCA5F0983A}"/>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4">
                                            <p:graphicEl>
                                              <a:dgm id="{ED0F8B1F-3986-4917-BBD6-3B3734CDDBC7}"/>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4">
                                            <p:graphicEl>
                                              <a:dgm id="{5D19CE75-F9AF-477E-BD66-559D68D80E12}"/>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4">
                                            <p:graphicEl>
                                              <a:dgm id="{40138C7E-921B-43B7-8914-68A60C67F22A}"/>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4">
                                            <p:graphicEl>
                                              <a:dgm id="{9E64E67D-6820-4085-9A8A-E33B69F6699D}"/>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4">
                                            <p:graphicEl>
                                              <a:dgm id="{9601C5B5-0BE2-4178-8BB3-A988FAA67C1C}"/>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4">
                                            <p:graphicEl>
                                              <a:dgm id="{004792BC-7410-48F9-899F-AC634EAA836E}"/>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4">
                                            <p:graphicEl>
                                              <a:dgm id="{E1531FA9-0429-4D48-B901-5F4FFD0A5D2A}"/>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4">
                                            <p:graphicEl>
                                              <a:dgm id="{9F7D0538-3B85-4A81-9D1F-AFDA35A63AF8}"/>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4">
                                            <p:graphicEl>
                                              <a:dgm id="{EEB92BBE-BA3B-491E-88FD-B7A5776936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Site-to-store program</a:t>
            </a:r>
            <a:endParaRPr lang="en-US" sz="5400" dirty="0">
              <a:latin typeface="Stencil" panose="040409050D0802020404" pitchFamily="82" charset="0"/>
            </a:endParaRPr>
          </a:p>
        </p:txBody>
      </p:sp>
      <p:sp>
        <p:nvSpPr>
          <p:cNvPr id="3" name="Rectangle 2"/>
          <p:cNvSpPr/>
          <p:nvPr/>
        </p:nvSpPr>
        <p:spPr>
          <a:xfrm>
            <a:off x="34159" y="1600200"/>
            <a:ext cx="9144000" cy="4031873"/>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latin typeface="Baskerville Old Face" panose="02020602080505020303" pitchFamily="18" charset="0"/>
              </a:rPr>
              <a:t>This program allows customers to shop for thousands of products at </a:t>
            </a:r>
            <a:r>
              <a:rPr lang="en-US" sz="3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hlinkClick r:id="rId2"/>
              </a:rPr>
              <a:t>www.walmart.com</a:t>
            </a:r>
            <a:endParaRPr lang="en-US" sz="3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endParaRPr lang="en-US" sz="3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endParaRPr lang="en-US" sz="32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3200" b="1" dirty="0">
                <a:solidFill>
                  <a:schemeClr val="bg1"/>
                </a:solidFill>
                <a:effectLst>
                  <a:outerShdw blurRad="38100" dist="38100" dir="2700000" algn="tl">
                    <a:srgbClr val="000000">
                      <a:alpha val="43137"/>
                    </a:srgbClr>
                  </a:outerShdw>
                </a:effectLst>
                <a:latin typeface="Baskerville Old Face" panose="02020602080505020303" pitchFamily="18" charset="0"/>
              </a:rPr>
              <a:t>Most of those products which are not available in </a:t>
            </a:r>
            <a:r>
              <a:rPr lang="en-US" sz="3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stores and </a:t>
            </a:r>
            <a:r>
              <a:rPr lang="en-US" sz="3200" b="1" dirty="0">
                <a:solidFill>
                  <a:schemeClr val="bg1"/>
                </a:solidFill>
                <a:effectLst>
                  <a:outerShdw blurRad="38100" dist="38100" dir="2700000" algn="tl">
                    <a:srgbClr val="000000">
                      <a:alpha val="43137"/>
                    </a:srgbClr>
                  </a:outerShdw>
                </a:effectLst>
                <a:latin typeface="Baskerville Old Face" panose="02020602080505020303" pitchFamily="18" charset="0"/>
              </a:rPr>
              <a:t>have their purchase shipped for free to Wal-Mart stores nationwide, excluding Alaska, </a:t>
            </a:r>
            <a:r>
              <a:rPr lang="en-US" sz="3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Hawaii </a:t>
            </a:r>
            <a:r>
              <a:rPr lang="en-US" sz="3200" b="1" dirty="0">
                <a:solidFill>
                  <a:schemeClr val="bg1"/>
                </a:solidFill>
                <a:effectLst>
                  <a:outerShdw blurRad="38100" dist="38100" dir="2700000" algn="tl">
                    <a:srgbClr val="000000">
                      <a:alpha val="43137"/>
                    </a:srgbClr>
                  </a:outerShdw>
                </a:effectLst>
                <a:latin typeface="Baskerville Old Face" panose="02020602080505020303" pitchFamily="18" charset="0"/>
              </a:rPr>
              <a:t>and Neighborhood Markets.</a:t>
            </a:r>
          </a:p>
        </p:txBody>
      </p:sp>
    </p:spTree>
    <p:extLst>
      <p:ext uri="{BB962C8B-B14F-4D97-AF65-F5344CB8AC3E}">
        <p14:creationId xmlns:p14="http://schemas.microsoft.com/office/powerpoint/2010/main" val="34068358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RV Travelers parking</a:t>
            </a:r>
            <a:endParaRPr lang="en-US" sz="5400" dirty="0">
              <a:latin typeface="Stencil" panose="040409050D0802020404" pitchFamily="82" charset="0"/>
            </a:endParaRPr>
          </a:p>
        </p:txBody>
      </p:sp>
      <p:sp>
        <p:nvSpPr>
          <p:cNvPr id="3" name="Rectangle 2"/>
          <p:cNvSpPr/>
          <p:nvPr/>
        </p:nvSpPr>
        <p:spPr>
          <a:xfrm>
            <a:off x="228600" y="1143000"/>
            <a:ext cx="8610600" cy="5078313"/>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rPr>
              <a:t>Wal-Mart values RV travelers and considers them among our best customers</a:t>
            </a:r>
            <a:r>
              <a:rPr lang="en-US" sz="36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t>
            </a:r>
          </a:p>
          <a:p>
            <a:pPr algn="ctr"/>
            <a:endPar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rPr>
              <a:t>Consequently, they permit RV parking on their </a:t>
            </a:r>
            <a:r>
              <a:rPr lang="en-US" sz="36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stores.</a:t>
            </a:r>
          </a:p>
          <a:p>
            <a:pPr algn="ctr"/>
            <a:endPar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3600" b="1" dirty="0">
                <a:solidFill>
                  <a:schemeClr val="bg1"/>
                </a:solidFill>
                <a:effectLst>
                  <a:outerShdw blurRad="38100" dist="38100" dir="2700000" algn="tl">
                    <a:srgbClr val="000000">
                      <a:alpha val="43137"/>
                    </a:srgbClr>
                  </a:outerShdw>
                </a:effectLst>
                <a:latin typeface="Baskerville Old Face" panose="02020602080505020303" pitchFamily="18" charset="0"/>
              </a:rPr>
              <a:t>Permission to park is extended by individual store managers, based on availability of parking space and local laws.</a:t>
            </a:r>
          </a:p>
        </p:txBody>
      </p:sp>
    </p:spTree>
    <p:extLst>
      <p:ext uri="{BB962C8B-B14F-4D97-AF65-F5344CB8AC3E}">
        <p14:creationId xmlns:p14="http://schemas.microsoft.com/office/powerpoint/2010/main" val="2939619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Service for disables</a:t>
            </a:r>
            <a:endParaRPr lang="en-US" sz="5400" dirty="0">
              <a:latin typeface="Stencil" panose="040409050D0802020404" pitchFamily="82" charset="0"/>
            </a:endParaRPr>
          </a:p>
        </p:txBody>
      </p:sp>
      <p:pic>
        <p:nvPicPr>
          <p:cNvPr id="20482" name="Picture 2" descr="C:\Users\HP\AppData\Local\Microsoft\Windows\Temporary Internet Files\Content.IE5\9ZCQMXKB\MC9002298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0918">
            <a:off x="6203651" y="3712214"/>
            <a:ext cx="2922508" cy="2684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057400"/>
            <a:ext cx="8382000" cy="2554545"/>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Baskerville Old Face" panose="02020602080505020303" pitchFamily="18" charset="0"/>
              </a:rPr>
              <a:t>Wal-Mart Stores, Inc., is committed to making reasonable modifications to its policies, practices, and procedures to permit the use of service animals by its customers ensuring the independence of people with disabilities.</a:t>
            </a:r>
          </a:p>
        </p:txBody>
      </p:sp>
    </p:spTree>
    <p:extLst>
      <p:ext uri="{BB962C8B-B14F-4D97-AF65-F5344CB8AC3E}">
        <p14:creationId xmlns:p14="http://schemas.microsoft.com/office/powerpoint/2010/main" val="5979973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pPr algn="ctr"/>
            <a:r>
              <a:rPr lang="en-US" sz="5400" dirty="0" smtClean="0">
                <a:latin typeface="Stencil" panose="040409050D0802020404" pitchFamily="82" charset="0"/>
              </a:rPr>
              <a:t>Use of it for services</a:t>
            </a:r>
            <a:endParaRPr lang="en-US" sz="5400" dirty="0">
              <a:latin typeface="Stencil" panose="040409050D0802020404" pitchFamily="82" charset="0"/>
            </a:endParaRPr>
          </a:p>
        </p:txBody>
      </p:sp>
      <p:sp>
        <p:nvSpPr>
          <p:cNvPr id="3" name="TextBox 2"/>
          <p:cNvSpPr txBox="1"/>
          <p:nvPr/>
        </p:nvSpPr>
        <p:spPr>
          <a:xfrm>
            <a:off x="152400" y="609600"/>
            <a:ext cx="9144000" cy="923330"/>
          </a:xfrm>
          <a:prstGeom prst="rect">
            <a:avLst/>
          </a:prstGeom>
          <a:noFill/>
        </p:spPr>
        <p:txBody>
          <a:bodyPr wrap="square" rtlCol="0">
            <a:spAutoFit/>
          </a:bodyPr>
          <a:lstStyle/>
          <a:p>
            <a:pPr algn="ctr"/>
            <a:r>
              <a:rPr lang="en-US" sz="5400" dirty="0" smtClean="0">
                <a:solidFill>
                  <a:schemeClr val="bg1"/>
                </a:solidFill>
                <a:latin typeface="Stencil" panose="040409050D0802020404" pitchFamily="82" charset="0"/>
              </a:rPr>
              <a:t>-ASDA</a:t>
            </a:r>
            <a:endParaRPr lang="en-US" sz="5400" dirty="0">
              <a:solidFill>
                <a:schemeClr val="bg1"/>
              </a:solidFill>
              <a:latin typeface="Stencil" panose="040409050D0802020404" pitchFamily="82" charset="0"/>
            </a:endParaRPr>
          </a:p>
        </p:txBody>
      </p:sp>
      <p:sp>
        <p:nvSpPr>
          <p:cNvPr id="4" name="Rectangle 3"/>
          <p:cNvSpPr/>
          <p:nvPr/>
        </p:nvSpPr>
        <p:spPr>
          <a:xfrm>
            <a:off x="152400" y="1305342"/>
            <a:ext cx="8839200" cy="4708981"/>
          </a:xfrm>
          <a:prstGeom prst="rect">
            <a:avLst/>
          </a:prstGeom>
        </p:spPr>
        <p:txBody>
          <a:bodyPr wrap="square">
            <a:spAutoFit/>
          </a:bodyPr>
          <a:lstStyle/>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Baskerville Old Face" panose="02020602080505020303" pitchFamily="18" charset="0"/>
              </a:rPr>
              <a:t>Wal-Mart uses computers to help further educate and to train their employees</a:t>
            </a:r>
            <a:r>
              <a:rPr lang="en-US" sz="2000" b="1" dirty="0" smtClean="0">
                <a:effectLst>
                  <a:outerShdw blurRad="38100" dist="38100" dir="2700000" algn="tl">
                    <a:srgbClr val="000000">
                      <a:alpha val="43137"/>
                    </a:srgbClr>
                  </a:outerShdw>
                </a:effectLst>
                <a:latin typeface="Baskerville Old Face" panose="02020602080505020303" pitchFamily="18" charset="0"/>
              </a:rPr>
              <a:t>.</a:t>
            </a:r>
          </a:p>
          <a:p>
            <a:pPr marL="342900" indent="-342900">
              <a:buFont typeface="Arial" panose="020B0604020202020204" pitchFamily="34" charset="0"/>
              <a:buChar char="•"/>
            </a:pP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Baskerville Old Face" panose="02020602080505020303" pitchFamily="18" charset="0"/>
              </a:rPr>
              <a:t>Wal-Mart’s 1.2 million employees in the U.S. are offered e-learning programs to help develop their personal skills.</a:t>
            </a:r>
          </a:p>
          <a:p>
            <a:pPr marL="342900" indent="-342900">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Using </a:t>
            </a:r>
            <a:r>
              <a:rPr lang="en-US" sz="2000" b="1" dirty="0">
                <a:effectLst>
                  <a:outerShdw blurRad="38100" dist="38100" dir="2700000" algn="tl">
                    <a:srgbClr val="000000">
                      <a:alpha val="43137"/>
                    </a:srgbClr>
                  </a:outerShdw>
                </a:effectLst>
                <a:latin typeface="Baskerville Old Face" panose="02020602080505020303" pitchFamily="18" charset="0"/>
              </a:rPr>
              <a:t>this information technology Wal-Mart offers classes that help to increase productivity at both work and in employee’s personal lives.</a:t>
            </a:r>
          </a:p>
          <a:p>
            <a:pPr marL="342900" indent="-342900">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Wal-Mart’s </a:t>
            </a:r>
            <a:r>
              <a:rPr lang="en-US" sz="2000" b="1" dirty="0">
                <a:effectLst>
                  <a:outerShdw blurRad="38100" dist="38100" dir="2700000" algn="tl">
                    <a:srgbClr val="000000">
                      <a:alpha val="43137"/>
                    </a:srgbClr>
                  </a:outerShdw>
                </a:effectLst>
                <a:latin typeface="Baskerville Old Face" panose="02020602080505020303" pitchFamily="18" charset="0"/>
              </a:rPr>
              <a:t>e-learning training includes times management and goal setting courses.</a:t>
            </a:r>
          </a:p>
          <a:p>
            <a:pPr marL="342900" indent="-342900">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In </a:t>
            </a:r>
            <a:r>
              <a:rPr lang="en-US" sz="2000" b="1" dirty="0">
                <a:effectLst>
                  <a:outerShdw blurRad="38100" dist="38100" dir="2700000" algn="tl">
                    <a:srgbClr val="000000">
                      <a:alpha val="43137"/>
                    </a:srgbClr>
                  </a:outerShdw>
                </a:effectLst>
                <a:latin typeface="Baskerville Old Face" panose="02020602080505020303" pitchFamily="18" charset="0"/>
              </a:rPr>
              <a:t>the United Kingdom. Wal-Mart owned, </a:t>
            </a:r>
            <a:r>
              <a:rPr lang="en-US" sz="2000" b="1" dirty="0" smtClean="0">
                <a:effectLst>
                  <a:outerShdw blurRad="38100" dist="38100" dir="2700000" algn="tl">
                    <a:srgbClr val="000000">
                      <a:alpha val="43137"/>
                    </a:srgbClr>
                  </a:outerShdw>
                </a:effectLst>
                <a:latin typeface="Baskerville Old Face" panose="02020602080505020303" pitchFamily="18" charset="0"/>
              </a:rPr>
              <a:t>ASDA stores </a:t>
            </a:r>
            <a:r>
              <a:rPr lang="en-US" sz="2000" b="1" dirty="0">
                <a:effectLst>
                  <a:outerShdw blurRad="38100" dist="38100" dir="2700000" algn="tl">
                    <a:srgbClr val="000000">
                      <a:alpha val="43137"/>
                    </a:srgbClr>
                  </a:outerShdw>
                </a:effectLst>
                <a:latin typeface="Baskerville Old Face" panose="02020602080505020303" pitchFamily="18" charset="0"/>
              </a:rPr>
              <a:t>also offer e-learning.</a:t>
            </a:r>
          </a:p>
          <a:p>
            <a:pPr marL="342900" indent="-342900">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ASDA </a:t>
            </a:r>
            <a:r>
              <a:rPr lang="en-US" sz="2000" b="1" dirty="0">
                <a:effectLst>
                  <a:outerShdw blurRad="38100" dist="38100" dir="2700000" algn="tl">
                    <a:srgbClr val="000000">
                      <a:alpha val="43137"/>
                    </a:srgbClr>
                  </a:outerShdw>
                </a:effectLst>
                <a:latin typeface="Baskerville Old Face" panose="02020602080505020303" pitchFamily="18" charset="0"/>
              </a:rPr>
              <a:t>not only offers e-learning for its store employees but also to their 1,800 employees who work at their headquarters</a:t>
            </a:r>
          </a:p>
        </p:txBody>
      </p:sp>
    </p:spTree>
    <p:extLst>
      <p:ext uri="{BB962C8B-B14F-4D97-AF65-F5344CB8AC3E}">
        <p14:creationId xmlns:p14="http://schemas.microsoft.com/office/powerpoint/2010/main" val="333832073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amous-entrepreneurs.com/images/sam-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4267200" cy="5402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685800"/>
            <a:ext cx="4572000" cy="5093702"/>
          </a:xfrm>
          <a:prstGeom prst="rect">
            <a:avLst/>
          </a:prstGeom>
        </p:spPr>
        <p:txBody>
          <a:bodyPr>
            <a:spAutoFit/>
          </a:bodyPr>
          <a:lstStyle/>
          <a:p>
            <a:r>
              <a:rPr lang="en-US" sz="2500" b="1" dirty="0">
                <a:effectLst>
                  <a:outerShdw blurRad="38100" dist="38100" dir="2700000" algn="tl">
                    <a:srgbClr val="000000">
                      <a:alpha val="43137"/>
                    </a:srgbClr>
                  </a:outerShdw>
                </a:effectLst>
                <a:latin typeface="Baskerville Old Face" panose="02020602080505020303" pitchFamily="18" charset="0"/>
              </a:rPr>
              <a:t>“ The secret of successful retailing is to give your customers what they want. And really, if you think about it  from your point of view as a customer, you want everything: a wide assortment of good-quality merchandise; the lowest possible prices; guaranteed  satisfaction with what you buy; friendly, knowledgeable service; convenient hours; free parking; a pleasant  shopping experience.”- Sam Walton (1918-1992)</a:t>
            </a:r>
          </a:p>
        </p:txBody>
      </p:sp>
    </p:spTree>
    <p:extLst>
      <p:ext uri="{BB962C8B-B14F-4D97-AF65-F5344CB8AC3E}">
        <p14:creationId xmlns:p14="http://schemas.microsoft.com/office/powerpoint/2010/main" val="11592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p:spPr>
        <p:txBody>
          <a:bodyPr wrap="square" rtlCol="0">
            <a:spAutoFit/>
          </a:bodyPr>
          <a:lstStyle/>
          <a:p>
            <a:pPr algn="ctr"/>
            <a:r>
              <a:rPr lang="en-US" sz="5400" dirty="0" smtClean="0">
                <a:latin typeface="Stencil" panose="040409050D0802020404" pitchFamily="82" charset="0"/>
              </a:rPr>
              <a:t>Helping People Make a difference</a:t>
            </a:r>
            <a:endParaRPr lang="en-US" sz="5400" dirty="0">
              <a:latin typeface="Stencil" panose="040409050D0802020404" pitchFamily="82" charset="0"/>
            </a:endParaRPr>
          </a:p>
        </p:txBody>
      </p:sp>
      <p:sp>
        <p:nvSpPr>
          <p:cNvPr id="3" name="Rectangle 2"/>
          <p:cNvSpPr/>
          <p:nvPr/>
        </p:nvSpPr>
        <p:spPr>
          <a:xfrm>
            <a:off x="1676400" y="2819400"/>
            <a:ext cx="5410200" cy="3108543"/>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latin typeface="Baskerville Old Face" panose="02020602080505020303" pitchFamily="18" charset="0"/>
              </a:rPr>
              <a:t>•Provides </a:t>
            </a:r>
            <a:r>
              <a:rPr lang="en-US" sz="2800" b="1" dirty="0" smtClean="0">
                <a:effectLst>
                  <a:outerShdw blurRad="38100" dist="38100" dir="2700000" algn="tl">
                    <a:srgbClr val="000000">
                      <a:alpha val="43137"/>
                    </a:srgbClr>
                  </a:outerShdw>
                </a:effectLst>
                <a:latin typeface="Baskerville Old Face" panose="02020602080505020303" pitchFamily="18" charset="0"/>
              </a:rPr>
              <a:t>scholarships</a:t>
            </a:r>
          </a:p>
          <a:p>
            <a:pPr algn="ctr"/>
            <a:endParaRPr lang="en-US" sz="2800" b="1" dirty="0">
              <a:effectLst>
                <a:outerShdw blurRad="38100" dist="38100" dir="2700000" algn="tl">
                  <a:srgbClr val="000000">
                    <a:alpha val="43137"/>
                  </a:srgbClr>
                </a:outerShdw>
              </a:effectLst>
              <a:latin typeface="Baskerville Old Face" panose="02020602080505020303" pitchFamily="18" charset="0"/>
            </a:endParaRPr>
          </a:p>
          <a:p>
            <a:pPr algn="ctr"/>
            <a:r>
              <a:rPr lang="en-US" sz="2800" b="1" dirty="0">
                <a:effectLst>
                  <a:outerShdw blurRad="38100" dist="38100" dir="2700000" algn="tl">
                    <a:srgbClr val="000000">
                      <a:alpha val="43137"/>
                    </a:srgbClr>
                  </a:outerShdw>
                </a:effectLst>
                <a:latin typeface="Baskerville Old Face" panose="02020602080505020303" pitchFamily="18" charset="0"/>
              </a:rPr>
              <a:t>•Helps children’s </a:t>
            </a:r>
            <a:r>
              <a:rPr lang="en-US" sz="2800" b="1" dirty="0" smtClean="0">
                <a:effectLst>
                  <a:outerShdw blurRad="38100" dist="38100" dir="2700000" algn="tl">
                    <a:srgbClr val="000000">
                      <a:alpha val="43137"/>
                    </a:srgbClr>
                  </a:outerShdw>
                </a:effectLst>
                <a:latin typeface="Baskerville Old Face" panose="02020602080505020303" pitchFamily="18" charset="0"/>
              </a:rPr>
              <a:t>hospitals</a:t>
            </a:r>
          </a:p>
          <a:p>
            <a:pPr algn="ctr"/>
            <a:endParaRPr lang="en-US" sz="2800" b="1" dirty="0">
              <a:effectLst>
                <a:outerShdw blurRad="38100" dist="38100" dir="2700000" algn="tl">
                  <a:srgbClr val="000000">
                    <a:alpha val="43137"/>
                  </a:srgbClr>
                </a:outerShdw>
              </a:effectLst>
              <a:latin typeface="Baskerville Old Face" panose="02020602080505020303" pitchFamily="18" charset="0"/>
            </a:endParaRPr>
          </a:p>
          <a:p>
            <a:pPr algn="ctr"/>
            <a:r>
              <a:rPr lang="en-US" sz="2800" b="1" dirty="0">
                <a:effectLst>
                  <a:outerShdw blurRad="38100" dist="38100" dir="2700000" algn="tl">
                    <a:srgbClr val="000000">
                      <a:alpha val="43137"/>
                    </a:srgbClr>
                  </a:outerShdw>
                </a:effectLst>
                <a:latin typeface="Baskerville Old Face" panose="02020602080505020303" pitchFamily="18" charset="0"/>
              </a:rPr>
              <a:t>•Provides money to fund </a:t>
            </a:r>
            <a:r>
              <a:rPr lang="en-US" sz="2800" b="1" dirty="0" smtClean="0">
                <a:effectLst>
                  <a:outerShdw blurRad="38100" dist="38100" dir="2700000" algn="tl">
                    <a:srgbClr val="000000">
                      <a:alpha val="43137"/>
                    </a:srgbClr>
                  </a:outerShdw>
                </a:effectLst>
                <a:latin typeface="Baskerville Old Face" panose="02020602080505020303" pitchFamily="18" charset="0"/>
              </a:rPr>
              <a:t>raisers</a:t>
            </a:r>
          </a:p>
          <a:p>
            <a:pPr algn="ctr"/>
            <a:endParaRPr lang="en-US" sz="2800" b="1" dirty="0">
              <a:effectLst>
                <a:outerShdw blurRad="38100" dist="38100" dir="2700000" algn="tl">
                  <a:srgbClr val="000000">
                    <a:alpha val="43137"/>
                  </a:srgbClr>
                </a:outerShdw>
              </a:effectLst>
              <a:latin typeface="Baskerville Old Face" panose="02020602080505020303" pitchFamily="18" charset="0"/>
            </a:endParaRPr>
          </a:p>
          <a:p>
            <a:pPr algn="ctr"/>
            <a:r>
              <a:rPr lang="en-US" sz="2800" b="1" dirty="0">
                <a:effectLst>
                  <a:outerShdw blurRad="38100" dist="38100" dir="2700000" algn="tl">
                    <a:srgbClr val="000000">
                      <a:alpha val="43137"/>
                    </a:srgbClr>
                  </a:outerShdw>
                </a:effectLst>
                <a:latin typeface="Baskerville Old Face" panose="02020602080505020303" pitchFamily="18" charset="0"/>
              </a:rPr>
              <a:t>•Cares about environment</a:t>
            </a:r>
          </a:p>
        </p:txBody>
      </p:sp>
      <p:sp>
        <p:nvSpPr>
          <p:cNvPr id="5" name="Rectangle 4"/>
          <p:cNvSpPr/>
          <p:nvPr/>
        </p:nvSpPr>
        <p:spPr>
          <a:xfrm>
            <a:off x="457200" y="1754326"/>
            <a:ext cx="8229600" cy="954107"/>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Baskerville Old Face" panose="02020602080505020303" pitchFamily="18" charset="0"/>
              </a:rPr>
              <a:t>Wal-Mart doesn’t only help their customers at their stores but they do help their customers with their life.</a:t>
            </a:r>
          </a:p>
        </p:txBody>
      </p:sp>
    </p:spTree>
    <p:extLst>
      <p:ext uri="{BB962C8B-B14F-4D97-AF65-F5344CB8AC3E}">
        <p14:creationId xmlns:p14="http://schemas.microsoft.com/office/powerpoint/2010/main" val="2806957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anose="040409050D0802020404" pitchFamily="82" charset="0"/>
              </a:rPr>
              <a:t>SWOT ANALYSIS </a:t>
            </a:r>
            <a:endParaRPr lang="en-US" dirty="0">
              <a:latin typeface="Stencil" panose="040409050D0802020404" pitchFamily="82" charset="0"/>
            </a:endParaRPr>
          </a:p>
        </p:txBody>
      </p:sp>
      <p:sp>
        <p:nvSpPr>
          <p:cNvPr id="3" name="Text Placeholder 2"/>
          <p:cNvSpPr>
            <a:spLocks noGrp="1"/>
          </p:cNvSpPr>
          <p:nvPr>
            <p:ph type="body" idx="1"/>
          </p:nvPr>
        </p:nvSpPr>
        <p:spPr>
          <a:xfrm>
            <a:off x="381000" y="1219200"/>
            <a:ext cx="4040188" cy="639762"/>
          </a:xfrm>
        </p:spPr>
        <p:txBody>
          <a:bodyPr/>
          <a:lstStyle/>
          <a:p>
            <a:pPr algn="ctr"/>
            <a:r>
              <a:rPr lang="en-US" dirty="0" smtClean="0">
                <a:latin typeface="Stencil" panose="040409050D0802020404" pitchFamily="82" charset="0"/>
              </a:rPr>
              <a:t>Strengths </a:t>
            </a:r>
            <a:endParaRPr lang="en-US" dirty="0">
              <a:latin typeface="Stencil" panose="040409050D0802020404" pitchFamily="82" charset="0"/>
            </a:endParaRPr>
          </a:p>
        </p:txBody>
      </p:sp>
      <p:sp>
        <p:nvSpPr>
          <p:cNvPr id="4" name="Content Placeholder 3"/>
          <p:cNvSpPr>
            <a:spLocks noGrp="1"/>
          </p:cNvSpPr>
          <p:nvPr>
            <p:ph sz="half" idx="2"/>
          </p:nvPr>
        </p:nvSpPr>
        <p:spPr>
          <a:xfrm>
            <a:off x="457200" y="1981200"/>
            <a:ext cx="4040188" cy="3951288"/>
          </a:xfrm>
        </p:spPr>
        <p:txBody>
          <a:bodyPr>
            <a:normAutofi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Market Leader with unprecedented scale and wide product assortment. </a:t>
            </a:r>
          </a:p>
          <a:p>
            <a:r>
              <a:rPr lang="en-US" b="1" dirty="0" smtClean="0">
                <a:effectLst>
                  <a:outerShdw blurRad="38100" dist="38100" dir="2700000" algn="tl">
                    <a:srgbClr val="000000">
                      <a:alpha val="43137"/>
                    </a:srgbClr>
                  </a:outerShdw>
                </a:effectLst>
                <a:latin typeface="Baskerville Old Face" panose="02020602080505020303" pitchFamily="18" charset="0"/>
              </a:rPr>
              <a:t>Low cost leadership enables Wal-Mart to offer products at low points</a:t>
            </a:r>
          </a:p>
          <a:p>
            <a:r>
              <a:rPr lang="en-US" b="1" dirty="0" smtClean="0">
                <a:effectLst>
                  <a:outerShdw blurRad="38100" dist="38100" dir="2700000" algn="tl">
                    <a:srgbClr val="000000">
                      <a:alpha val="43137"/>
                    </a:srgbClr>
                  </a:outerShdw>
                </a:effectLst>
                <a:latin typeface="Baskerville Old Face" panose="02020602080505020303" pitchFamily="18" charset="0"/>
              </a:rPr>
              <a:t>Internationalization strategy a strong foundation for growth as the US market matures</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latin typeface="Stencil" panose="040409050D0802020404" pitchFamily="82" charset="0"/>
              </a:rPr>
              <a:t>Weaknesses </a:t>
            </a:r>
            <a:endParaRPr lang="en-US" dirty="0">
              <a:latin typeface="Stencil" panose="040409050D0802020404" pitchFamily="82" charset="0"/>
            </a:endParaRPr>
          </a:p>
        </p:txBody>
      </p:sp>
      <p:sp>
        <p:nvSpPr>
          <p:cNvPr id="6" name="Content Placeholder 5"/>
          <p:cNvSpPr>
            <a:spLocks noGrp="1"/>
          </p:cNvSpPr>
          <p:nvPr>
            <p:ph sz="quarter" idx="4"/>
          </p:nvPr>
        </p:nvSpPr>
        <p:spPr/>
        <p:txBody>
          <a:bodyPr>
            <a:normAutofi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Litigations affect labor relations adversely.  </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626126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anose="040409050D0802020404" pitchFamily="82" charset="0"/>
              </a:rPr>
              <a:t>SWOT ANALYSIS </a:t>
            </a:r>
            <a:endParaRPr lang="en-US" dirty="0">
              <a:latin typeface="Stencil" panose="040409050D0802020404" pitchFamily="82" charset="0"/>
            </a:endParaRPr>
          </a:p>
        </p:txBody>
      </p:sp>
      <p:sp>
        <p:nvSpPr>
          <p:cNvPr id="3" name="Text Placeholder 2"/>
          <p:cNvSpPr>
            <a:spLocks noGrp="1"/>
          </p:cNvSpPr>
          <p:nvPr>
            <p:ph type="body" idx="1"/>
          </p:nvPr>
        </p:nvSpPr>
        <p:spPr/>
        <p:txBody>
          <a:bodyPr/>
          <a:lstStyle/>
          <a:p>
            <a:pPr algn="ctr"/>
            <a:r>
              <a:rPr lang="en-US" dirty="0" smtClean="0">
                <a:latin typeface="Stencil" panose="040409050D0802020404" pitchFamily="82" charset="0"/>
              </a:rPr>
              <a:t>Opportunities </a:t>
            </a:r>
            <a:endParaRPr lang="en-US" dirty="0">
              <a:latin typeface="Stencil" panose="040409050D0802020404" pitchFamily="82" charset="0"/>
            </a:endParaRPr>
          </a:p>
        </p:txBody>
      </p:sp>
      <p:sp>
        <p:nvSpPr>
          <p:cNvPr id="4" name="Content Placeholder 3"/>
          <p:cNvSpPr>
            <a:spLocks noGrp="1"/>
          </p:cNvSpPr>
          <p:nvPr>
            <p:ph sz="half" idx="2"/>
          </p:nvPr>
        </p:nvSpPr>
        <p:spPr/>
        <p:txBody>
          <a:bodyPr>
            <a:noAutofit/>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Outperformances of the retail sectors in emerging markets </a:t>
            </a:r>
          </a:p>
          <a:p>
            <a:r>
              <a:rPr lang="en-US" b="1" dirty="0" smtClean="0">
                <a:effectLst>
                  <a:outerShdw blurRad="38100" dist="38100" dir="2700000" algn="tl">
                    <a:srgbClr val="000000">
                      <a:alpha val="43137"/>
                    </a:srgbClr>
                  </a:outerShdw>
                </a:effectLst>
                <a:latin typeface="Baskerville Old Face" panose="02020602080505020303" pitchFamily="18" charset="0"/>
              </a:rPr>
              <a:t>Concentration on grocery and food will benefit as eating at home, and health and wellness trends continue to grow </a:t>
            </a:r>
          </a:p>
          <a:p>
            <a:r>
              <a:rPr lang="en-US" b="1" dirty="0" smtClean="0">
                <a:effectLst>
                  <a:outerShdw blurRad="38100" dist="38100" dir="2700000" algn="tl">
                    <a:srgbClr val="000000">
                      <a:alpha val="43137"/>
                    </a:srgbClr>
                  </a:outerShdw>
                </a:effectLst>
                <a:latin typeface="Baskerville Old Face" panose="02020602080505020303" pitchFamily="18" charset="0"/>
              </a:rPr>
              <a:t>Growth in internet retailing to serve larger market </a:t>
            </a:r>
          </a:p>
          <a:p>
            <a:r>
              <a:rPr lang="en-US" b="1" dirty="0" smtClean="0">
                <a:effectLst>
                  <a:outerShdw blurRad="38100" dist="38100" dir="2700000" algn="tl">
                    <a:srgbClr val="000000">
                      <a:alpha val="43137"/>
                    </a:srgbClr>
                  </a:outerShdw>
                </a:effectLst>
                <a:latin typeface="Baskerville Old Face" panose="02020602080505020303" pitchFamily="18" charset="0"/>
              </a:rPr>
              <a:t>Increasing acceptance of private label merchandise. </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
        <p:nvSpPr>
          <p:cNvPr id="5" name="Text Placeholder 4"/>
          <p:cNvSpPr>
            <a:spLocks noGrp="1"/>
          </p:cNvSpPr>
          <p:nvPr>
            <p:ph type="body" sz="quarter" idx="3"/>
          </p:nvPr>
        </p:nvSpPr>
        <p:spPr/>
        <p:txBody>
          <a:bodyPr/>
          <a:lstStyle/>
          <a:p>
            <a:pPr algn="ctr"/>
            <a:r>
              <a:rPr lang="en-US" dirty="0" smtClean="0">
                <a:latin typeface="Stencil" panose="040409050D0802020404" pitchFamily="82" charset="0"/>
              </a:rPr>
              <a:t>Threats</a:t>
            </a:r>
            <a:r>
              <a:rPr lang="en-US" dirty="0" smtClean="0"/>
              <a:t> </a:t>
            </a:r>
            <a:endParaRPr lang="en-US" dirty="0"/>
          </a:p>
        </p:txBody>
      </p:sp>
      <p:sp>
        <p:nvSpPr>
          <p:cNvPr id="6" name="Content Placeholder 5"/>
          <p:cNvSpPr>
            <a:spLocks noGrp="1"/>
          </p:cNvSpPr>
          <p:nvPr>
            <p:ph sz="quarter" idx="4"/>
          </p:nvPr>
        </p:nvSpPr>
        <p:spPr/>
        <p:txBody>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More than 2 million employees increase exposure to rising wages and high healthcare costs </a:t>
            </a:r>
          </a:p>
          <a:p>
            <a:r>
              <a:rPr lang="en-US" b="1" dirty="0" smtClean="0">
                <a:effectLst>
                  <a:outerShdw blurRad="38100" dist="38100" dir="2700000" algn="tl">
                    <a:srgbClr val="000000">
                      <a:alpha val="43137"/>
                    </a:srgbClr>
                  </a:outerShdw>
                </a:effectLst>
                <a:latin typeface="Baskerville Old Face" panose="02020602080505020303" pitchFamily="18" charset="0"/>
              </a:rPr>
              <a:t>Intensifying competitive pressures from different channels.</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056172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28600" y="2651919"/>
            <a:ext cx="8686800" cy="1554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Stencil" panose="040409050D0802020404" pitchFamily="82" charset="0"/>
              </a:rPr>
              <a:t>Market Analysis</a:t>
            </a:r>
            <a:endParaRPr lang="en-US" sz="7200" dirty="0">
              <a:latin typeface="Stencil" panose="040409050D0802020404" pitchFamily="82"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87492"/>
            <a:ext cx="2124075" cy="2152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79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path" presetSubtype="0" accel="50000" decel="50000" fill="hold" nodeType="withEffect">
                                  <p:stCondLst>
                                    <p:cond delay="0"/>
                                  </p:stCondLst>
                                  <p:childTnLst>
                                    <p:animMotion origin="layout" path="M 0.15052 -0.24329 C 0.16076 -0.0669 0.19583 0.06018 0.23038 0.06018 C 0.26493 0.06018 0.29514 -0.0669 0.30555 -0.24329 C 0.32049 -0.0669 0.35035 0.06018 0.38576 0.06018 C 0.42049 0.06018 0.45069 -0.0669 0.45972 -0.24329 C 0.47465 -0.0669 0.50521 0.06018 0.53976 0.06018 C 0.57552 0.06018 0.61007 -0.0669 0.61962 -0.24329 C 0.63003 -0.0669 0.66059 0.06018 0.70069 0.06018 C 0.73003 0.06018 0.76476 -0.0669 0.77517 -0.24329 C 0.78559 -0.0669 0.82014 0.06018 0.85503 0.06018 C 0.88976 0.06018 0.92014 -0.0669 0.93038 -0.24329 C 0.94514 -0.0669 0.97465 0.06018 1.01024 0.06018 C 1.04496 0.06018 1.07552 -0.0669 1.0901 -0.24329 C 1.09965 -0.0669 1.13003 0.06018 1.16476 0.06018 C 1.20035 0.06018 1.23507 -0.0669 1.24479 -0.24329 C 1.25503 -0.0669 1.28576 0.06018 1.32552 0.06018 C 1.36024 0.06018 1.38993 -0.0669 1.40052 -0.24329 " pathEditMode="relative" rAng="0" ptsTypes="fffffffffffffffff">
                                      <p:cBhvr>
                                        <p:cTn id="11" dur="5250" fill="hold"/>
                                        <p:tgtEl>
                                          <p:spTgt spid="6"/>
                                        </p:tgtEl>
                                        <p:attrNameLst>
                                          <p:attrName>ppt_x</p:attrName>
                                          <p:attrName>ppt_y</p:attrName>
                                        </p:attrNameLst>
                                      </p:cBhvr>
                                      <p:rCtr x="62500" y="1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7503" y="1447800"/>
            <a:ext cx="8382000" cy="2800767"/>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Bernard MT Condensed" panose="02050806060905020404" pitchFamily="18" charset="0"/>
              </a:rPr>
              <a:t>“If you build it they will come…but only if you do great marketing.”</a:t>
            </a:r>
          </a:p>
          <a:p>
            <a:endParaRPr lang="en-US" sz="4400" b="1" dirty="0">
              <a:effectLst>
                <a:outerShdw blurRad="38100" dist="38100" dir="2700000" algn="tl">
                  <a:srgbClr val="000000">
                    <a:alpha val="43137"/>
                  </a:srgbClr>
                </a:outerShdw>
              </a:effectLst>
              <a:latin typeface="Bernard MT Condensed" panose="02050806060905020404" pitchFamily="18" charset="0"/>
            </a:endParaRPr>
          </a:p>
          <a:p>
            <a:r>
              <a:rPr lang="en-US" sz="4400" b="1" dirty="0" smtClean="0">
                <a:effectLst>
                  <a:outerShdw blurRad="38100" dist="38100" dir="2700000" algn="tl">
                    <a:srgbClr val="000000">
                      <a:alpha val="43137"/>
                    </a:srgbClr>
                  </a:outerShdw>
                </a:effectLst>
                <a:latin typeface="Bernard MT Condensed" panose="02050806060905020404" pitchFamily="18" charset="0"/>
              </a:rPr>
              <a:t>-Brad Sugars</a:t>
            </a:r>
            <a:endParaRPr lang="en-US" sz="4400" b="1" dirty="0">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1582935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5791200" cy="1446550"/>
          </a:xfrm>
          <a:prstGeom prst="rect">
            <a:avLst/>
          </a:prstGeom>
          <a:noFill/>
        </p:spPr>
        <p:txBody>
          <a:bodyPr wrap="square" rtlCol="0">
            <a:spAutoFit/>
          </a:bodyPr>
          <a:lstStyle/>
          <a:p>
            <a:pPr algn="ctr"/>
            <a:r>
              <a:rPr lang="en-US" sz="8800" dirty="0" smtClean="0">
                <a:latin typeface="Stencil" panose="040409050D0802020404" pitchFamily="82" charset="0"/>
              </a:rPr>
              <a:t>Overview</a:t>
            </a:r>
            <a:endParaRPr lang="en-US" sz="8800" dirty="0">
              <a:latin typeface="Stencil" panose="040409050D0802020404" pitchFamily="82" charset="0"/>
            </a:endParaRPr>
          </a:p>
        </p:txBody>
      </p:sp>
      <p:sp>
        <p:nvSpPr>
          <p:cNvPr id="3" name="TextBox 2"/>
          <p:cNvSpPr txBox="1"/>
          <p:nvPr/>
        </p:nvSpPr>
        <p:spPr>
          <a:xfrm>
            <a:off x="0" y="1874729"/>
            <a:ext cx="8763000"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effectLst>
                  <a:outerShdw blurRad="38100" dist="38100" dir="2700000" algn="tl">
                    <a:srgbClr val="000000">
                      <a:alpha val="43137"/>
                    </a:srgbClr>
                  </a:outerShdw>
                </a:effectLst>
                <a:latin typeface="Baskerville Old Face" panose="02020602080505020303" pitchFamily="18" charset="0"/>
              </a:rPr>
              <a:t>Physical sales of approximately $466billion in 2013 </a:t>
            </a:r>
          </a:p>
          <a:p>
            <a:endParaRPr lang="en-US" sz="3600" b="1" dirty="0">
              <a:effectLst>
                <a:outerShdw blurRad="38100" dist="38100" dir="2700000" algn="tl">
                  <a:srgbClr val="000000">
                    <a:alpha val="43137"/>
                  </a:srgbClr>
                </a:outerShdw>
              </a:effectLst>
              <a:latin typeface="Baskerville Old Face" panose="02020602080505020303" pitchFamily="18" charset="0"/>
            </a:endParaRPr>
          </a:p>
          <a:p>
            <a:pPr marL="571500" indent="-571500">
              <a:buFont typeface="Arial" panose="020B0604020202020204" pitchFamily="34" charset="0"/>
              <a:buChar char="•"/>
            </a:pPr>
            <a:r>
              <a:rPr lang="en-US" sz="3600" b="1" dirty="0" smtClean="0">
                <a:effectLst>
                  <a:outerShdw blurRad="38100" dist="38100" dir="2700000" algn="tl">
                    <a:srgbClr val="000000">
                      <a:alpha val="43137"/>
                    </a:srgbClr>
                  </a:outerShdw>
                </a:effectLst>
                <a:latin typeface="Baskerville Old Face" panose="02020602080505020303" pitchFamily="18" charset="0"/>
              </a:rPr>
              <a:t>Retail stores in 27 countries </a:t>
            </a:r>
          </a:p>
          <a:p>
            <a:pPr marL="571500" indent="-571500">
              <a:buFont typeface="Arial" panose="020B0604020202020204" pitchFamily="34" charset="0"/>
              <a:buChar char="•"/>
            </a:pPr>
            <a:endParaRPr lang="en-US" sz="3600" b="1" dirty="0">
              <a:effectLst>
                <a:outerShdw blurRad="38100" dist="38100" dir="2700000" algn="tl">
                  <a:srgbClr val="000000">
                    <a:alpha val="43137"/>
                  </a:srgbClr>
                </a:outerShdw>
              </a:effectLst>
              <a:latin typeface="Baskerville Old Face" panose="02020602080505020303" pitchFamily="18" charset="0"/>
            </a:endParaRPr>
          </a:p>
          <a:p>
            <a:pPr marL="571500" indent="-571500">
              <a:buFont typeface="Arial" panose="020B0604020202020204" pitchFamily="34" charset="0"/>
              <a:buChar char="•"/>
            </a:pPr>
            <a:r>
              <a:rPr lang="en-US" sz="3600" b="1" dirty="0" smtClean="0">
                <a:effectLst>
                  <a:outerShdw blurRad="38100" dist="38100" dir="2700000" algn="tl">
                    <a:srgbClr val="000000">
                      <a:alpha val="43137"/>
                    </a:srgbClr>
                  </a:outerShdw>
                </a:effectLst>
                <a:latin typeface="Baskerville Old Face" panose="02020602080505020303" pitchFamily="18" charset="0"/>
              </a:rPr>
              <a:t>Ecommerce website in 10 of the countries</a:t>
            </a:r>
            <a:endParaRPr lang="en-US" sz="36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3377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wrap="square" rtlCol="0">
            <a:spAutoFit/>
          </a:bodyPr>
          <a:lstStyle/>
          <a:p>
            <a:pPr algn="ctr"/>
            <a:r>
              <a:rPr lang="en-US" sz="6600" dirty="0" smtClean="0">
                <a:latin typeface="Stencil" panose="040409050D0802020404" pitchFamily="82" charset="0"/>
              </a:rPr>
              <a:t>Value proposition</a:t>
            </a:r>
            <a:endParaRPr lang="en-US" sz="6600" dirty="0">
              <a:latin typeface="Stencil" panose="040409050D0802020404" pitchFamily="82" charset="0"/>
            </a:endParaRPr>
          </a:p>
        </p:txBody>
      </p:sp>
      <p:sp>
        <p:nvSpPr>
          <p:cNvPr id="3" name="TextBox 2"/>
          <p:cNvSpPr txBox="1"/>
          <p:nvPr/>
        </p:nvSpPr>
        <p:spPr>
          <a:xfrm>
            <a:off x="0" y="1874729"/>
            <a:ext cx="8763000" cy="3785652"/>
          </a:xfrm>
          <a:prstGeom prst="rect">
            <a:avLst/>
          </a:prstGeom>
          <a:noFill/>
        </p:spPr>
        <p:txBody>
          <a:bodyPr wrap="square" rtlCol="0">
            <a:spAutoFit/>
          </a:bodyPr>
          <a:lstStyle/>
          <a:p>
            <a:pPr marL="571500" indent="-571500">
              <a:buFont typeface="Arial" panose="020B0604020202020204" pitchFamily="34" charset="0"/>
              <a:buChar char="•"/>
            </a:pPr>
            <a:r>
              <a:rPr lang="en-US" sz="4800" b="1" dirty="0" smtClean="0">
                <a:effectLst>
                  <a:outerShdw blurRad="38100" dist="38100" dir="2700000" algn="tl">
                    <a:srgbClr val="000000">
                      <a:alpha val="43137"/>
                    </a:srgbClr>
                  </a:outerShdw>
                </a:effectLst>
                <a:latin typeface="Baskerville Old Face" panose="02020602080505020303" pitchFamily="18" charset="0"/>
              </a:rPr>
              <a:t>Low Prices</a:t>
            </a:r>
          </a:p>
          <a:p>
            <a:pPr marL="571500" indent="-571500">
              <a:buFont typeface="Arial" panose="020B0604020202020204" pitchFamily="34" charset="0"/>
              <a:buChar char="•"/>
            </a:pPr>
            <a:endParaRPr lang="en-US" sz="4800" b="1" dirty="0">
              <a:effectLst>
                <a:outerShdw blurRad="38100" dist="38100" dir="2700000" algn="tl">
                  <a:srgbClr val="000000">
                    <a:alpha val="43137"/>
                  </a:srgbClr>
                </a:outerShdw>
              </a:effectLst>
              <a:latin typeface="Baskerville Old Face" panose="02020602080505020303" pitchFamily="18" charset="0"/>
            </a:endParaRPr>
          </a:p>
          <a:p>
            <a:pPr marL="571500" indent="-571500">
              <a:buFont typeface="Arial" panose="020B0604020202020204" pitchFamily="34" charset="0"/>
              <a:buChar char="•"/>
            </a:pPr>
            <a:r>
              <a:rPr lang="en-US" sz="4800" b="1" dirty="0" smtClean="0">
                <a:effectLst>
                  <a:outerShdw blurRad="38100" dist="38100" dir="2700000" algn="tl">
                    <a:srgbClr val="000000">
                      <a:alpha val="43137"/>
                    </a:srgbClr>
                  </a:outerShdw>
                </a:effectLst>
                <a:latin typeface="Baskerville Old Face" panose="02020602080505020303" pitchFamily="18" charset="0"/>
              </a:rPr>
              <a:t>Variety in Product Selection</a:t>
            </a:r>
          </a:p>
          <a:p>
            <a:pPr marL="571500" indent="-571500">
              <a:buFont typeface="Arial" panose="020B0604020202020204" pitchFamily="34" charset="0"/>
              <a:buChar char="•"/>
            </a:pPr>
            <a:endParaRPr lang="en-US" sz="4800" b="1" dirty="0">
              <a:effectLst>
                <a:outerShdw blurRad="38100" dist="38100" dir="2700000" algn="tl">
                  <a:srgbClr val="000000">
                    <a:alpha val="43137"/>
                  </a:srgbClr>
                </a:outerShdw>
              </a:effectLst>
              <a:latin typeface="Baskerville Old Face" panose="02020602080505020303" pitchFamily="18" charset="0"/>
            </a:endParaRPr>
          </a:p>
          <a:p>
            <a:pPr marL="571500" indent="-571500">
              <a:buFont typeface="Arial" panose="020B0604020202020204" pitchFamily="34" charset="0"/>
              <a:buChar char="•"/>
            </a:pPr>
            <a:r>
              <a:rPr lang="en-US" sz="4800" b="1" dirty="0" smtClean="0">
                <a:effectLst>
                  <a:outerShdw blurRad="38100" dist="38100" dir="2700000" algn="tl">
                    <a:srgbClr val="000000">
                      <a:alpha val="43137"/>
                    </a:srgbClr>
                  </a:outerShdw>
                </a:effectLst>
                <a:latin typeface="Baskerville Old Face" panose="02020602080505020303" pitchFamily="18" charset="0"/>
              </a:rPr>
              <a:t>Convenience</a:t>
            </a:r>
            <a:endParaRPr lang="en-US" sz="48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4057323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wrap="square" rtlCol="0">
            <a:spAutoFit/>
          </a:bodyPr>
          <a:lstStyle/>
          <a:p>
            <a:pPr algn="ctr"/>
            <a:r>
              <a:rPr lang="en-US" sz="6600" dirty="0" smtClean="0">
                <a:latin typeface="Stencil" panose="040409050D0802020404" pitchFamily="82" charset="0"/>
              </a:rPr>
              <a:t>Target Customers</a:t>
            </a:r>
            <a:endParaRPr lang="en-US" sz="6600" dirty="0">
              <a:latin typeface="Stencil" panose="040409050D0802020404" pitchFamily="82" charset="0"/>
            </a:endParaRPr>
          </a:p>
        </p:txBody>
      </p:sp>
      <p:sp>
        <p:nvSpPr>
          <p:cNvPr id="3" name="TextBox 2"/>
          <p:cNvSpPr txBox="1"/>
          <p:nvPr/>
        </p:nvSpPr>
        <p:spPr>
          <a:xfrm>
            <a:off x="0" y="1874729"/>
            <a:ext cx="8763000" cy="1754326"/>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Working class families and individuals</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0184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Positioning</a:t>
            </a:r>
            <a:endParaRPr lang="en-US" sz="8800" dirty="0">
              <a:latin typeface="Stencil" panose="040409050D0802020404" pitchFamily="82" charset="0"/>
            </a:endParaRPr>
          </a:p>
        </p:txBody>
      </p:sp>
      <p:sp>
        <p:nvSpPr>
          <p:cNvPr id="3" name="TextBox 2"/>
          <p:cNvSpPr txBox="1"/>
          <p:nvPr/>
        </p:nvSpPr>
        <p:spPr>
          <a:xfrm>
            <a:off x="0" y="1600200"/>
            <a:ext cx="91440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Low-Cost  leader when compared to its competitors</a:t>
            </a:r>
            <a:endParaRPr lang="en-US" sz="4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TextBox 4"/>
          <p:cNvSpPr txBox="1"/>
          <p:nvPr/>
        </p:nvSpPr>
        <p:spPr>
          <a:xfrm>
            <a:off x="0" y="3352800"/>
            <a:ext cx="8610600" cy="3416320"/>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latin typeface="Baskerville Old Face" panose="02020602080505020303" pitchFamily="18" charset="0"/>
              </a:rPr>
              <a:t>Low </a:t>
            </a:r>
            <a:r>
              <a:rPr lang="en-US" sz="3600" b="1" dirty="0">
                <a:effectLst>
                  <a:outerShdw blurRad="38100" dist="38100" dir="2700000" algn="tl">
                    <a:srgbClr val="000000">
                      <a:alpha val="43137"/>
                    </a:srgbClr>
                  </a:outerShdw>
                </a:effectLst>
                <a:latin typeface="Baskerville Old Face" panose="02020602080505020303" pitchFamily="18" charset="0"/>
              </a:rPr>
              <a:t>C</a:t>
            </a:r>
            <a:r>
              <a:rPr lang="en-US" sz="3600" b="1" dirty="0" smtClean="0">
                <a:effectLst>
                  <a:outerShdw blurRad="38100" dist="38100" dir="2700000" algn="tl">
                    <a:srgbClr val="000000">
                      <a:alpha val="43137"/>
                    </a:srgbClr>
                  </a:outerShdw>
                </a:effectLst>
                <a:latin typeface="Baskerville Old Face" panose="02020602080505020303" pitchFamily="18" charset="0"/>
              </a:rPr>
              <a:t>ost Alternatives</a:t>
            </a:r>
            <a:endParaRPr lang="en-US" sz="3600" b="1" dirty="0">
              <a:effectLst>
                <a:outerShdw blurRad="38100" dist="38100" dir="2700000" algn="tl">
                  <a:srgbClr val="000000">
                    <a:alpha val="43137"/>
                  </a:srgbClr>
                </a:outerShdw>
              </a:effectLst>
              <a:latin typeface="Baskerville Old Face" panose="02020602080505020303" pitchFamily="18" charset="0"/>
            </a:endParaRPr>
          </a:p>
          <a:p>
            <a:r>
              <a:rPr lang="en-US" sz="3600" b="1" dirty="0" smtClean="0">
                <a:effectLst>
                  <a:outerShdw blurRad="38100" dist="38100" dir="2700000" algn="tl">
                    <a:srgbClr val="000000">
                      <a:alpha val="43137"/>
                    </a:srgbClr>
                  </a:outerShdw>
                </a:effectLst>
                <a:latin typeface="Baskerville Old Face" panose="02020602080505020303" pitchFamily="18" charset="0"/>
              </a:rPr>
              <a:t>	Great Value</a:t>
            </a:r>
          </a:p>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latin typeface="Baskerville Old Face" panose="02020602080505020303" pitchFamily="18" charset="0"/>
              </a:rPr>
              <a:t>Partnerships</a:t>
            </a:r>
          </a:p>
          <a:p>
            <a:pPr lvl="1"/>
            <a:r>
              <a:rPr lang="en-US" sz="3600" b="1" dirty="0">
                <a:effectLst>
                  <a:outerShdw blurRad="38100" dist="38100" dir="2700000" algn="tl">
                    <a:srgbClr val="000000">
                      <a:alpha val="43137"/>
                    </a:srgbClr>
                  </a:outerShdw>
                </a:effectLst>
                <a:latin typeface="Baskerville Old Face" panose="02020602080505020303" pitchFamily="18" charset="0"/>
              </a:rPr>
              <a:t>	</a:t>
            </a:r>
            <a:r>
              <a:rPr lang="en-US" sz="3600" b="1" dirty="0" smtClean="0">
                <a:effectLst>
                  <a:outerShdw blurRad="38100" dist="38100" dir="2700000" algn="tl">
                    <a:srgbClr val="000000">
                      <a:alpha val="43137"/>
                    </a:srgbClr>
                  </a:outerShdw>
                </a:effectLst>
                <a:latin typeface="Baskerville Old Face" panose="02020602080505020303" pitchFamily="18" charset="0"/>
              </a:rPr>
              <a:t>Local Banks,  (e.g. </a:t>
            </a:r>
            <a:r>
              <a:rPr lang="en-US" sz="3600" b="1" dirty="0" err="1" smtClean="0">
                <a:effectLst>
                  <a:outerShdw blurRad="38100" dist="38100" dir="2700000" algn="tl">
                    <a:srgbClr val="000000">
                      <a:alpha val="43137"/>
                    </a:srgbClr>
                  </a:outerShdw>
                </a:effectLst>
                <a:latin typeface="Baskerville Old Face" panose="02020602080505020303" pitchFamily="18" charset="0"/>
              </a:rPr>
              <a:t>UrbanParnetshipBank</a:t>
            </a:r>
            <a:r>
              <a:rPr lang="en-US" sz="3600" b="1" dirty="0" smtClean="0">
                <a:effectLst>
                  <a:outerShdw blurRad="38100" dist="38100" dir="2700000" algn="tl">
                    <a:srgbClr val="000000">
                      <a:alpha val="43137"/>
                    </a:srgbClr>
                  </a:outerShdw>
                </a:effectLst>
                <a:latin typeface="Baskerville Old Face" panose="02020602080505020303" pitchFamily="18" charset="0"/>
              </a:rPr>
              <a:t>, Chicago), Fast food restaurants, etc.</a:t>
            </a:r>
            <a:endParaRPr lang="en-US" sz="36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5663967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2343329"/>
            <a:chOff x="0" y="0"/>
            <a:chExt cx="9144000" cy="2343329"/>
          </a:xfrm>
        </p:grpSpPr>
        <p:sp>
          <p:nvSpPr>
            <p:cNvPr id="2" name="TextBox 1"/>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Marketing Mix</a:t>
              </a:r>
              <a:endParaRPr lang="en-US" sz="8800" dirty="0">
                <a:latin typeface="Stencil" panose="040409050D0802020404" pitchFamily="82" charset="0"/>
              </a:endParaRPr>
            </a:p>
          </p:txBody>
        </p:sp>
        <p:sp>
          <p:nvSpPr>
            <p:cNvPr id="3" name="TextBox 2"/>
            <p:cNvSpPr txBox="1"/>
            <p:nvPr/>
          </p:nvSpPr>
          <p:spPr>
            <a:xfrm>
              <a:off x="3028950" y="1143000"/>
              <a:ext cx="3086100"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Product</a:t>
              </a:r>
              <a:endParaRPr lang="en-US" sz="72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grpSp>
      <p:sp>
        <p:nvSpPr>
          <p:cNvPr id="4" name="TextBox 3"/>
          <p:cNvSpPr txBox="1"/>
          <p:nvPr/>
        </p:nvSpPr>
        <p:spPr>
          <a:xfrm>
            <a:off x="0" y="2057400"/>
            <a:ext cx="37338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effectLst>
                  <a:outerShdw blurRad="38100" dist="38100" dir="2700000" algn="tl">
                    <a:srgbClr val="000000">
                      <a:alpha val="43137"/>
                    </a:srgbClr>
                  </a:outerShdw>
                </a:effectLst>
                <a:latin typeface="Baskerville Old Face" panose="02020602080505020303" pitchFamily="18" charset="0"/>
              </a:rPr>
              <a:t>Variety in selection</a:t>
            </a:r>
          </a:p>
        </p:txBody>
      </p:sp>
      <p:sp>
        <p:nvSpPr>
          <p:cNvPr id="5" name="Rectangle 4"/>
          <p:cNvSpPr/>
          <p:nvPr/>
        </p:nvSpPr>
        <p:spPr>
          <a:xfrm>
            <a:off x="3829050" y="2057400"/>
            <a:ext cx="5314950" cy="523220"/>
          </a:xfrm>
          <a:prstGeom prst="rect">
            <a:avLst/>
          </a:prstGeom>
        </p:spPr>
        <p:txBody>
          <a:bodyPr wrap="square">
            <a:spAutoFit/>
          </a:bodyPr>
          <a:lstStyle/>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latin typeface="Baskerville Old Face" panose="02020602080505020303" pitchFamily="18" charset="0"/>
              </a:rPr>
              <a:t>Services through partnerships </a:t>
            </a:r>
            <a:r>
              <a:rPr lang="en-US" sz="2800" b="1" dirty="0" smtClean="0">
                <a:effectLst>
                  <a:outerShdw blurRad="38100" dist="38100" dir="2700000" algn="tl">
                    <a:srgbClr val="000000">
                      <a:alpha val="43137"/>
                    </a:srgbClr>
                  </a:outerShdw>
                </a:effectLst>
                <a:latin typeface="Baskerville Old Face" panose="02020602080505020303" pitchFamily="18" charset="0"/>
              </a:rPr>
              <a:t>with</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6" name="Rectangle 5"/>
          <p:cNvSpPr/>
          <p:nvPr/>
        </p:nvSpPr>
        <p:spPr>
          <a:xfrm>
            <a:off x="499281" y="2580620"/>
            <a:ext cx="4572000" cy="3785652"/>
          </a:xfrm>
          <a:prstGeom prst="rect">
            <a:avLst/>
          </a:prstGeom>
        </p:spPr>
        <p:txBody>
          <a:bodyPr>
            <a:spAutoFit/>
          </a:bodyPr>
          <a:lstStyle/>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Baskerville Old Face" panose="02020602080505020303" pitchFamily="18" charset="0"/>
              </a:rPr>
              <a:t>Groceries</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Movies</a:t>
            </a: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Crafts</a:t>
            </a: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Gifts</a:t>
            </a: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College Essentials</a:t>
            </a: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Electronic </a:t>
            </a:r>
            <a:r>
              <a:rPr lang="en-US" sz="2000" b="1" dirty="0">
                <a:effectLst>
                  <a:outerShdw blurRad="38100" dist="38100" dir="2700000" algn="tl">
                    <a:srgbClr val="000000">
                      <a:alpha val="43137"/>
                    </a:srgbClr>
                  </a:outerShdw>
                </a:effectLst>
                <a:latin typeface="Baskerville Old Face" panose="02020602080505020303" pitchFamily="18" charset="0"/>
              </a:rPr>
              <a:t>items</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Home </a:t>
            </a:r>
            <a:r>
              <a:rPr lang="en-US" sz="2000" b="1" dirty="0">
                <a:effectLst>
                  <a:outerShdw blurRad="38100" dist="38100" dir="2700000" algn="tl">
                    <a:srgbClr val="000000">
                      <a:alpha val="43137"/>
                    </a:srgbClr>
                  </a:outerShdw>
                </a:effectLst>
                <a:latin typeface="Baskerville Old Face" panose="02020602080505020303" pitchFamily="18" charset="0"/>
              </a:rPr>
              <a:t>Appliance</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Jewelry</a:t>
            </a:r>
            <a:endParaRPr lang="en-US" sz="20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Photo </a:t>
            </a:r>
            <a:r>
              <a:rPr lang="en-US" sz="2000" b="1" dirty="0">
                <a:effectLst>
                  <a:outerShdw blurRad="38100" dist="38100" dir="2700000" algn="tl">
                    <a:srgbClr val="000000">
                      <a:alpha val="43137"/>
                    </a:srgbClr>
                  </a:outerShdw>
                </a:effectLst>
                <a:latin typeface="Baskerville Old Face" panose="02020602080505020303" pitchFamily="18" charset="0"/>
              </a:rPr>
              <a:t>Center</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Toys</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Outdoor Living</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Video Games</a:t>
            </a:r>
            <a:endParaRPr lang="en-US" sz="2000" b="1" dirty="0">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4572000" y="2550755"/>
            <a:ext cx="4343400" cy="707886"/>
          </a:xfrm>
          <a:prstGeom prst="rect">
            <a:avLst/>
          </a:prstGeom>
        </p:spPr>
        <p:txBody>
          <a:bodyPr wrap="square">
            <a:spAutoFit/>
          </a:bodyPr>
          <a:lstStyle/>
          <a:p>
            <a:pPr marL="342900" indent="-342900">
              <a:buFont typeface="Arial" panose="020B0604020202020204" pitchFamily="34" charset="0"/>
              <a:buChar char="•"/>
            </a:pPr>
            <a:r>
              <a:rPr lang="en-US" sz="2000" b="1" dirty="0">
                <a:effectLst>
                  <a:outerShdw blurRad="38100" dist="38100" dir="2700000" algn="tl">
                    <a:srgbClr val="000000">
                      <a:alpha val="43137"/>
                    </a:srgbClr>
                  </a:outerShdw>
                </a:effectLst>
                <a:latin typeface="Baskerville Old Face" panose="02020602080505020303" pitchFamily="18" charset="0"/>
              </a:rPr>
              <a:t>Restaurants: McDonalds and Subway</a:t>
            </a:r>
          </a:p>
          <a:p>
            <a:pPr marL="342900" indent="-342900">
              <a:buFont typeface="Arial" panose="020B0604020202020204" pitchFamily="34" charset="0"/>
              <a:buChar char="•"/>
            </a:pPr>
            <a:r>
              <a:rPr lang="en-US" sz="2000" b="1" dirty="0" smtClean="0">
                <a:effectLst>
                  <a:outerShdw blurRad="38100" dist="38100" dir="2700000" algn="tl">
                    <a:srgbClr val="000000">
                      <a:alpha val="43137"/>
                    </a:srgbClr>
                  </a:outerShdw>
                </a:effectLst>
                <a:latin typeface="Baskerville Old Face" panose="02020602080505020303" pitchFamily="18" charset="0"/>
              </a:rPr>
              <a:t>Banks</a:t>
            </a:r>
            <a:endParaRPr lang="en-US" sz="20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226725040"/>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72587"/>
            <a:ext cx="2124075" cy="2152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r>
              <a:rPr lang="en-US" sz="5400" b="1" dirty="0" smtClean="0">
                <a:effectLst>
                  <a:outerShdw blurRad="38100" dist="38100" dir="2700000" algn="tl">
                    <a:srgbClr val="000000">
                      <a:alpha val="43137"/>
                    </a:srgbClr>
                  </a:outerShdw>
                </a:effectLst>
                <a:latin typeface="Stencil" panose="040409050D0802020404" pitchFamily="82" charset="0"/>
              </a:rPr>
              <a:t>Business Description</a:t>
            </a:r>
            <a:endParaRPr lang="en-US" sz="5400" dirty="0"/>
          </a:p>
        </p:txBody>
      </p:sp>
      <p:sp>
        <p:nvSpPr>
          <p:cNvPr id="3" name="Content Placeholder 2"/>
          <p:cNvSpPr>
            <a:spLocks noGrp="1"/>
          </p:cNvSpPr>
          <p:nvPr>
            <p:ph idx="1"/>
          </p:nvPr>
        </p:nvSpPr>
        <p:spPr>
          <a:xfrm>
            <a:off x="457200" y="990600"/>
            <a:ext cx="8229600" cy="4525963"/>
          </a:xfrm>
        </p:spPr>
        <p:txBody>
          <a:bodyPr>
            <a:noAutofit/>
          </a:bodyPr>
          <a:lstStyle/>
          <a:p>
            <a:r>
              <a:rPr lang="en-US" sz="2800" b="1" dirty="0" smtClean="0">
                <a:effectLst>
                  <a:outerShdw blurRad="38100" dist="38100" dir="2700000" algn="tl">
                    <a:srgbClr val="000000">
                      <a:alpha val="43137"/>
                    </a:srgbClr>
                  </a:outerShdw>
                </a:effectLst>
                <a:latin typeface="Baskerville Old Face" panose="02020602080505020303" pitchFamily="18" charset="0"/>
              </a:rPr>
              <a:t>Wal-Mart </a:t>
            </a:r>
            <a:r>
              <a:rPr lang="en-US" sz="2800" b="1" dirty="0">
                <a:effectLst>
                  <a:outerShdw blurRad="38100" dist="38100" dir="2700000" algn="tl">
                    <a:srgbClr val="000000">
                      <a:alpha val="43137"/>
                    </a:srgbClr>
                  </a:outerShdw>
                </a:effectLst>
                <a:latin typeface="Baskerville Old Face" panose="02020602080505020303" pitchFamily="18" charset="0"/>
              </a:rPr>
              <a:t>is the largest retail company in the world. At the end of FY2012, Wal-Mart operated 10,130 stores across 27 countries. </a:t>
            </a:r>
          </a:p>
          <a:p>
            <a:pPr lvl="0"/>
            <a:r>
              <a:rPr lang="en-US" sz="2800" b="1" dirty="0">
                <a:solidFill>
                  <a:schemeClr val="bg1"/>
                </a:solidFill>
                <a:effectLst>
                  <a:outerShdw blurRad="38100" dist="38100" dir="2700000" algn="tl">
                    <a:srgbClr val="000000">
                      <a:alpha val="43137"/>
                    </a:srgbClr>
                  </a:outerShdw>
                </a:effectLst>
                <a:latin typeface="Baskerville Old Face" panose="02020602080505020303" pitchFamily="18" charset="0"/>
              </a:rPr>
              <a:t>Wal-Mart operates through three business segments: Walmart US, Walmart international and Sam' Club. </a:t>
            </a:r>
          </a:p>
          <a:p>
            <a:pPr lvl="0"/>
            <a:r>
              <a:rPr lang="en-US" sz="2800" b="1" dirty="0">
                <a:effectLst>
                  <a:outerShdw blurRad="38100" dist="38100" dir="2700000" algn="tl">
                    <a:srgbClr val="000000">
                      <a:alpha val="43137"/>
                    </a:srgbClr>
                  </a:outerShdw>
                </a:effectLst>
                <a:latin typeface="Baskerville Old Face" panose="02020602080505020303" pitchFamily="18" charset="0"/>
              </a:rPr>
              <a:t>Walmart international’s retail operations are supported by 158 distribution facilities located in Argentina, Brazil, Canada, Chile, China, India, Costa Rica, El </a:t>
            </a:r>
            <a:r>
              <a:rPr lang="en-US" sz="2800" b="1" dirty="0" smtClean="0">
                <a:effectLst>
                  <a:outerShdw blurRad="38100" dist="38100" dir="2700000" algn="tl">
                    <a:srgbClr val="000000">
                      <a:alpha val="43137"/>
                    </a:srgbClr>
                  </a:outerShdw>
                </a:effectLst>
                <a:latin typeface="Baskerville Old Face" panose="02020602080505020303" pitchFamily="18" charset="0"/>
              </a:rPr>
              <a:t>Salvador</a:t>
            </a:r>
            <a:r>
              <a:rPr lang="en-US" sz="2800" b="1" dirty="0">
                <a:effectLst>
                  <a:outerShdw blurRad="38100" dist="38100" dir="2700000" algn="tl">
                    <a:srgbClr val="000000">
                      <a:alpha val="43137"/>
                    </a:srgbClr>
                  </a:outerShdw>
                </a:effectLst>
                <a:latin typeface="Baskerville Old Face" panose="02020602080505020303" pitchFamily="18" charset="0"/>
              </a:rPr>
              <a:t>, Guatemala, Honduras, Japan, Mexico, Nicaragua, South Africa and the UK,</a:t>
            </a:r>
          </a:p>
          <a:p>
            <a:pPr lvl="0"/>
            <a:r>
              <a:rPr lang="en-US" sz="2800" b="1" dirty="0">
                <a:solidFill>
                  <a:schemeClr val="bg1"/>
                </a:solidFill>
                <a:effectLst>
                  <a:outerShdw blurRad="38100" dist="38100" dir="2700000" algn="tl">
                    <a:srgbClr val="000000">
                      <a:alpha val="43137"/>
                    </a:srgbClr>
                  </a:outerShdw>
                </a:effectLst>
                <a:latin typeface="Baskerville Old Face" panose="02020602080505020303" pitchFamily="18" charset="0"/>
              </a:rPr>
              <a:t>Walmart US operates four different retail formats in the US: supercenters, discount stores, neighborhood markets and other small formats. </a:t>
            </a:r>
          </a:p>
        </p:txBody>
      </p:sp>
    </p:spTree>
    <p:extLst>
      <p:ext uri="{BB962C8B-B14F-4D97-AF65-F5344CB8AC3E}">
        <p14:creationId xmlns:p14="http://schemas.microsoft.com/office/powerpoint/2010/main" val="28949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Marketing Mix</a:t>
            </a:r>
            <a:endParaRPr lang="en-US" sz="8800" dirty="0">
              <a:latin typeface="Stencil" panose="040409050D0802020404" pitchFamily="82" charset="0"/>
            </a:endParaRPr>
          </a:p>
        </p:txBody>
      </p:sp>
      <p:sp>
        <p:nvSpPr>
          <p:cNvPr id="4" name="TextBox 3"/>
          <p:cNvSpPr txBox="1"/>
          <p:nvPr/>
        </p:nvSpPr>
        <p:spPr>
          <a:xfrm>
            <a:off x="3533775" y="1150961"/>
            <a:ext cx="2076450"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Price</a:t>
            </a:r>
            <a:endParaRPr lang="en-US" sz="72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Rectangle 4"/>
          <p:cNvSpPr/>
          <p:nvPr/>
        </p:nvSpPr>
        <p:spPr>
          <a:xfrm>
            <a:off x="0" y="2690337"/>
            <a:ext cx="9067800" cy="4031873"/>
          </a:xfrm>
          <a:prstGeom prst="rect">
            <a:avLst/>
          </a:prstGeom>
        </p:spPr>
        <p:txBody>
          <a:bodyPr wrap="square">
            <a:spAutoFit/>
          </a:bodyPr>
          <a:lstStyle/>
          <a:p>
            <a:pPr marL="285750" lvl="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Lower cost than competitors</a:t>
            </a:r>
          </a:p>
          <a:p>
            <a:r>
              <a:rPr lang="en-US" sz="3200" b="1" dirty="0" smtClean="0">
                <a:effectLst>
                  <a:outerShdw blurRad="38100" dist="38100" dir="2700000" algn="tl">
                    <a:srgbClr val="000000">
                      <a:alpha val="43137"/>
                    </a:srgbClr>
                  </a:outerShdw>
                </a:effectLst>
                <a:latin typeface="Baskerville Old Face" panose="02020602080505020303" pitchFamily="18" charset="0"/>
              </a:rPr>
              <a:t>	Price </a:t>
            </a:r>
            <a:r>
              <a:rPr lang="en-US" sz="3200" b="1" dirty="0">
                <a:effectLst>
                  <a:outerShdw blurRad="38100" dist="38100" dir="2700000" algn="tl">
                    <a:srgbClr val="000000">
                      <a:alpha val="43137"/>
                    </a:srgbClr>
                  </a:outerShdw>
                </a:effectLst>
                <a:latin typeface="Baskerville Old Face" panose="02020602080505020303" pitchFamily="18" charset="0"/>
              </a:rPr>
              <a:t>matching </a:t>
            </a:r>
          </a:p>
          <a:p>
            <a:r>
              <a:rPr lang="en-US" sz="3200" b="1" dirty="0" smtClean="0">
                <a:effectLst>
                  <a:outerShdw blurRad="38100" dist="38100" dir="2700000" algn="tl">
                    <a:srgbClr val="000000">
                      <a:alpha val="43137"/>
                    </a:srgbClr>
                  </a:outerShdw>
                </a:effectLst>
                <a:latin typeface="Baskerville Old Face" panose="02020602080505020303" pitchFamily="18" charset="0"/>
              </a:rPr>
              <a:t>	Great </a:t>
            </a:r>
            <a:r>
              <a:rPr lang="en-US" sz="3200" b="1" dirty="0">
                <a:effectLst>
                  <a:outerShdw blurRad="38100" dist="38100" dir="2700000" algn="tl">
                    <a:srgbClr val="000000">
                      <a:alpha val="43137"/>
                    </a:srgbClr>
                  </a:outerShdw>
                </a:effectLst>
                <a:latin typeface="Baskerville Old Face" panose="02020602080505020303" pitchFamily="18" charset="0"/>
              </a:rPr>
              <a:t>Value (lower cost </a:t>
            </a:r>
            <a:r>
              <a:rPr lang="en-US" sz="3200" b="1" dirty="0" smtClean="0">
                <a:effectLst>
                  <a:outerShdw blurRad="38100" dist="38100" dir="2700000" algn="tl">
                    <a:srgbClr val="000000">
                      <a:alpha val="43137"/>
                    </a:srgbClr>
                  </a:outerShdw>
                </a:effectLst>
                <a:latin typeface="Baskerville Old Face" panose="02020602080505020303" pitchFamily="18" charset="0"/>
              </a:rPr>
              <a:t>alternatives) </a:t>
            </a:r>
            <a:r>
              <a:rPr lang="en-US" sz="3200" b="1" dirty="0">
                <a:effectLst>
                  <a:outerShdw blurRad="38100" dist="38100" dir="2700000" algn="tl">
                    <a:srgbClr val="000000">
                      <a:alpha val="43137"/>
                    </a:srgbClr>
                  </a:outerShdw>
                </a:effectLst>
                <a:latin typeface="Baskerville Old Face" panose="02020602080505020303" pitchFamily="18" charset="0"/>
              </a:rPr>
              <a:t>	</a:t>
            </a:r>
          </a:p>
          <a:p>
            <a:r>
              <a:rPr lang="en-US" sz="3200" b="1" dirty="0">
                <a:effectLst>
                  <a:outerShdw blurRad="38100" dist="38100" dir="2700000" algn="tl">
                    <a:srgbClr val="000000">
                      <a:alpha val="43137"/>
                    </a:srgbClr>
                  </a:outerShdw>
                </a:effectLst>
                <a:latin typeface="Baskerville Old Face" panose="02020602080505020303" pitchFamily="18" charset="0"/>
              </a:rPr>
              <a:t>	</a:t>
            </a:r>
            <a:r>
              <a:rPr lang="en-US" sz="3200" b="1" dirty="0" smtClean="0">
                <a:effectLst>
                  <a:outerShdw blurRad="38100" dist="38100" dir="2700000" algn="tl">
                    <a:srgbClr val="000000">
                      <a:alpha val="43137"/>
                    </a:srgbClr>
                  </a:outerShdw>
                </a:effectLst>
                <a:latin typeface="Baskerville Old Face" panose="02020602080505020303" pitchFamily="18" charset="0"/>
              </a:rPr>
              <a:t>Value Bundles</a:t>
            </a:r>
          </a:p>
          <a:p>
            <a:pPr lvl="1"/>
            <a:r>
              <a:rPr lang="en-US" sz="3200" b="1" dirty="0" smtClean="0">
                <a:effectLst>
                  <a:outerShdw blurRad="38100" dist="38100" dir="2700000" algn="tl">
                    <a:srgbClr val="000000">
                      <a:alpha val="43137"/>
                    </a:srgbClr>
                  </a:outerShdw>
                </a:effectLst>
                <a:latin typeface="Baskerville Old Face" panose="02020602080505020303" pitchFamily="18" charset="0"/>
              </a:rPr>
              <a:t>	Clearance</a:t>
            </a:r>
            <a:endParaRPr lang="en-US" sz="3200" b="1" dirty="0">
              <a:effectLst>
                <a:outerShdw blurRad="38100" dist="38100" dir="2700000" algn="tl">
                  <a:srgbClr val="000000">
                    <a:alpha val="43137"/>
                  </a:srgbClr>
                </a:outerShdw>
              </a:effectLst>
              <a:latin typeface="Baskerville Old Face" panose="02020602080505020303" pitchFamily="18" charset="0"/>
            </a:endParaRPr>
          </a:p>
          <a:p>
            <a:r>
              <a:rPr lang="en-US" sz="3200" b="1" dirty="0" smtClean="0">
                <a:effectLst>
                  <a:outerShdw blurRad="38100" dist="38100" dir="2700000" algn="tl">
                    <a:srgbClr val="000000">
                      <a:alpha val="43137"/>
                    </a:srgbClr>
                  </a:outerShdw>
                </a:effectLst>
                <a:latin typeface="Baskerville Old Face" panose="02020602080505020303" pitchFamily="18" charset="0"/>
              </a:rPr>
              <a:t>	Rollbacks</a:t>
            </a:r>
            <a:endParaRPr lang="en-US" sz="3200" b="1" dirty="0">
              <a:effectLst>
                <a:outerShdw blurRad="38100" dist="38100" dir="2700000" algn="tl">
                  <a:srgbClr val="000000">
                    <a:alpha val="43137"/>
                  </a:srgbClr>
                </a:outerShdw>
              </a:effectLst>
              <a:latin typeface="Baskerville Old Face" panose="02020602080505020303" pitchFamily="18" charset="0"/>
            </a:endParaRPr>
          </a:p>
          <a:p>
            <a:r>
              <a:rPr lang="en-US" sz="3200" b="1" dirty="0" smtClean="0">
                <a:effectLst>
                  <a:outerShdw blurRad="38100" dist="38100" dir="2700000" algn="tl">
                    <a:srgbClr val="000000">
                      <a:alpha val="43137"/>
                    </a:srgbClr>
                  </a:outerShdw>
                </a:effectLst>
                <a:latin typeface="Baskerville Old Face" panose="02020602080505020303" pitchFamily="18" charset="0"/>
              </a:rPr>
              <a:t>	</a:t>
            </a:r>
            <a:endParaRPr lang="en-US" sz="3200" b="1" dirty="0">
              <a:effectLst>
                <a:outerShdw blurRad="38100" dist="38100" dir="2700000" algn="tl">
                  <a:srgbClr val="000000">
                    <a:alpha val="43137"/>
                  </a:srgbClr>
                </a:outerShdw>
              </a:effectLst>
              <a:latin typeface="Baskerville Old Face" panose="02020602080505020303" pitchFamily="18" charset="0"/>
            </a:endParaRPr>
          </a:p>
          <a:p>
            <a:r>
              <a:rPr lang="en-US" sz="3200" b="1" dirty="0" smtClean="0">
                <a:effectLst>
                  <a:outerShdw blurRad="38100" dist="38100" dir="2700000" algn="tl">
                    <a:srgbClr val="000000">
                      <a:alpha val="43137"/>
                    </a:srgbClr>
                  </a:outerShdw>
                </a:effectLst>
                <a:latin typeface="Baskerville Old Face" panose="02020602080505020303" pitchFamily="18" charset="0"/>
              </a:rPr>
              <a:t>	</a:t>
            </a:r>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108220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Marketing Mix</a:t>
            </a:r>
            <a:endParaRPr lang="en-US" sz="8800" dirty="0">
              <a:latin typeface="Stencil" panose="040409050D0802020404" pitchFamily="82" charset="0"/>
            </a:endParaRPr>
          </a:p>
        </p:txBody>
      </p:sp>
      <p:sp>
        <p:nvSpPr>
          <p:cNvPr id="4" name="TextBox 3"/>
          <p:cNvSpPr txBox="1"/>
          <p:nvPr/>
        </p:nvSpPr>
        <p:spPr>
          <a:xfrm>
            <a:off x="3457575" y="1143000"/>
            <a:ext cx="2228850"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Place</a:t>
            </a:r>
            <a:endParaRPr lang="en-US" sz="72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Rectangle 4"/>
          <p:cNvSpPr/>
          <p:nvPr/>
        </p:nvSpPr>
        <p:spPr>
          <a:xfrm>
            <a:off x="0" y="2136339"/>
            <a:ext cx="7391400" cy="4524315"/>
          </a:xfrm>
          <a:prstGeom prst="rect">
            <a:avLst/>
          </a:prstGeom>
        </p:spPr>
        <p:txBody>
          <a:bodyPr wrap="square">
            <a:spAutoFit/>
          </a:bodyPr>
          <a:lstStyle/>
          <a:p>
            <a:pPr marL="342900" lvl="0" indent="-34290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11,000 stores across 27 countries</a:t>
            </a:r>
          </a:p>
          <a:p>
            <a:pPr marL="342900" lvl="0" indent="-34290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Operates under 69 banners</a:t>
            </a:r>
          </a:p>
          <a:p>
            <a:pPr marL="342900" lvl="0" indent="-34290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E-commerce  websites in 10 countries </a:t>
            </a:r>
          </a:p>
          <a:p>
            <a:pPr marL="342900" lvl="0" indent="-34290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Walmart stores include :</a:t>
            </a:r>
          </a:p>
          <a:p>
            <a:pPr lvl="1"/>
            <a:r>
              <a:rPr lang="en-US" sz="3200" b="1" dirty="0">
                <a:effectLst>
                  <a:outerShdw blurRad="38100" dist="38100" dir="2700000" algn="tl">
                    <a:srgbClr val="000000">
                      <a:alpha val="43137"/>
                    </a:srgbClr>
                  </a:outerShdw>
                </a:effectLst>
                <a:latin typeface="Baskerville Old Face" panose="02020602080505020303" pitchFamily="18" charset="0"/>
              </a:rPr>
              <a:t>Discount Stores </a:t>
            </a:r>
          </a:p>
          <a:p>
            <a:pPr lvl="1"/>
            <a:r>
              <a:rPr lang="en-US" sz="3200" b="1" dirty="0">
                <a:effectLst>
                  <a:outerShdw blurRad="38100" dist="38100" dir="2700000" algn="tl">
                    <a:srgbClr val="000000">
                      <a:alpha val="43137"/>
                    </a:srgbClr>
                  </a:outerShdw>
                </a:effectLst>
                <a:latin typeface="Baskerville Old Face" panose="02020602080505020303" pitchFamily="18" charset="0"/>
              </a:rPr>
              <a:t>Super Centers </a:t>
            </a:r>
          </a:p>
          <a:p>
            <a:pPr lvl="1"/>
            <a:r>
              <a:rPr lang="en-US" sz="3200" b="1" dirty="0">
                <a:effectLst>
                  <a:outerShdw blurRad="38100" dist="38100" dir="2700000" algn="tl">
                    <a:srgbClr val="000000">
                      <a:alpha val="43137"/>
                    </a:srgbClr>
                  </a:outerShdw>
                </a:effectLst>
                <a:latin typeface="Baskerville Old Face" panose="02020602080505020303" pitchFamily="18" charset="0"/>
              </a:rPr>
              <a:t>Neighborhood markets </a:t>
            </a:r>
          </a:p>
          <a:p>
            <a:pPr lvl="1"/>
            <a:r>
              <a:rPr lang="en-US" sz="3200" b="1" dirty="0">
                <a:effectLst>
                  <a:outerShdw blurRad="38100" dist="38100" dir="2700000" algn="tl">
                    <a:srgbClr val="000000">
                      <a:alpha val="43137"/>
                    </a:srgbClr>
                  </a:outerShdw>
                </a:effectLst>
                <a:latin typeface="Baskerville Old Face" panose="02020602080505020303" pitchFamily="18" charset="0"/>
              </a:rPr>
              <a:t>Express stores </a:t>
            </a:r>
          </a:p>
          <a:p>
            <a:pPr lvl="1"/>
            <a:r>
              <a:rPr lang="en-US" sz="3200" b="1" dirty="0">
                <a:effectLst>
                  <a:outerShdw blurRad="38100" dist="38100" dir="2700000" algn="tl">
                    <a:srgbClr val="000000">
                      <a:alpha val="43137"/>
                    </a:srgbClr>
                  </a:outerShdw>
                </a:effectLst>
                <a:latin typeface="Baskerville Old Face" panose="02020602080505020303" pitchFamily="18" charset="0"/>
              </a:rPr>
              <a:t>Sam’s club warehouses </a:t>
            </a:r>
          </a:p>
        </p:txBody>
      </p:sp>
      <p:pic>
        <p:nvPicPr>
          <p:cNvPr id="25607" name="Picture 7" descr="C:\Users\HP\AppData\Local\Microsoft\Windows\Temporary Internet Files\Content.IE5\KLPZTBE4\MC90043256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093" y="3352800"/>
            <a:ext cx="3809772" cy="380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462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par>
                                <p:cTn id="36" presetID="8" presetClass="emph" presetSubtype="0" fill="hold" nodeType="withEffect">
                                  <p:stCondLst>
                                    <p:cond delay="0"/>
                                  </p:stCondLst>
                                  <p:childTnLst>
                                    <p:animRot by="21600000">
                                      <p:cBhvr>
                                        <p:cTn id="37" dur="2000" fill="hold"/>
                                        <p:tgtEl>
                                          <p:spTgt spid="256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P\AppData\Local\Microsoft\Windows\Temporary Internet Files\Content.IE5\KLPZTBE4\MC9004348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533400"/>
            <a:ext cx="6933987"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M</a:t>
            </a:r>
            <a:r>
              <a:rPr lang="en-US" sz="8800" dirty="0">
                <a:latin typeface="Stencil" panose="040409050D0802020404" pitchFamily="82" charset="0"/>
              </a:rPr>
              <a:t>ar</a:t>
            </a:r>
            <a:r>
              <a:rPr lang="en-US" sz="8800" dirty="0" smtClean="0">
                <a:latin typeface="Stencil" panose="040409050D0802020404" pitchFamily="82" charset="0"/>
              </a:rPr>
              <a:t>keting Mix</a:t>
            </a:r>
            <a:endParaRPr lang="en-US" sz="8800" dirty="0">
              <a:latin typeface="Stencil" panose="040409050D0802020404" pitchFamily="82" charset="0"/>
            </a:endParaRPr>
          </a:p>
        </p:txBody>
      </p:sp>
      <p:sp>
        <p:nvSpPr>
          <p:cNvPr id="4" name="TextBox 3"/>
          <p:cNvSpPr txBox="1"/>
          <p:nvPr/>
        </p:nvSpPr>
        <p:spPr>
          <a:xfrm>
            <a:off x="2505075" y="1143000"/>
            <a:ext cx="4133850"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Promotion</a:t>
            </a:r>
            <a:endParaRPr lang="en-US" sz="72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8" name="Rectangle 7"/>
          <p:cNvSpPr/>
          <p:nvPr/>
        </p:nvSpPr>
        <p:spPr>
          <a:xfrm rot="1453982">
            <a:off x="4237238" y="5042171"/>
            <a:ext cx="4296272" cy="1015663"/>
          </a:xfrm>
          <a:prstGeom prst="rect">
            <a:avLst/>
          </a:prstGeom>
        </p:spPr>
        <p:txBody>
          <a:bodyPr wrap="square">
            <a:spAutoFit/>
          </a:bodyPr>
          <a:lstStyle/>
          <a:p>
            <a:r>
              <a:rPr lang="en-US" sz="6000" b="1" dirty="0" smtClean="0">
                <a:ln>
                  <a:solidFill>
                    <a:schemeClr val="tx1"/>
                  </a:solidFill>
                </a:ln>
                <a:solidFill>
                  <a:schemeClr val="bg1"/>
                </a:solidFill>
                <a:latin typeface="Stencil" panose="040409050D0802020404" pitchFamily="82" charset="0"/>
              </a:rPr>
              <a:t>Facebook</a:t>
            </a:r>
            <a:endParaRPr lang="en-US" sz="6000" b="1" dirty="0">
              <a:ln>
                <a:solidFill>
                  <a:schemeClr val="tx1"/>
                </a:solidFill>
              </a:ln>
              <a:solidFill>
                <a:schemeClr val="bg1"/>
              </a:solidFill>
            </a:endParaRPr>
          </a:p>
        </p:txBody>
      </p:sp>
      <p:sp>
        <p:nvSpPr>
          <p:cNvPr id="9" name="Rectangle 8"/>
          <p:cNvSpPr/>
          <p:nvPr/>
        </p:nvSpPr>
        <p:spPr>
          <a:xfrm rot="21218612">
            <a:off x="931953" y="5394330"/>
            <a:ext cx="3934862" cy="1015663"/>
          </a:xfrm>
          <a:prstGeom prst="rect">
            <a:avLst/>
          </a:prstGeom>
        </p:spPr>
        <p:txBody>
          <a:bodyPr wrap="square">
            <a:spAutoFit/>
          </a:bodyPr>
          <a:lstStyle/>
          <a:p>
            <a:r>
              <a:rPr lang="en-US" sz="6000" b="1" dirty="0" smtClean="0">
                <a:ln>
                  <a:solidFill>
                    <a:schemeClr val="tx1"/>
                  </a:solidFill>
                </a:ln>
                <a:solidFill>
                  <a:schemeClr val="bg1"/>
                </a:solidFill>
                <a:latin typeface="Stencil" panose="040409050D0802020404" pitchFamily="82" charset="0"/>
              </a:rPr>
              <a:t>YouTube</a:t>
            </a:r>
            <a:endParaRPr lang="en-US" sz="6000" b="1" dirty="0">
              <a:ln>
                <a:solidFill>
                  <a:schemeClr val="tx1"/>
                </a:solidFill>
              </a:ln>
              <a:solidFill>
                <a:schemeClr val="bg1"/>
              </a:solidFill>
              <a:latin typeface="Stencil" panose="040409050D0802020404" pitchFamily="82" charset="0"/>
            </a:endParaRPr>
          </a:p>
        </p:txBody>
      </p:sp>
      <p:sp>
        <p:nvSpPr>
          <p:cNvPr id="10" name="Rectangle 9"/>
          <p:cNvSpPr/>
          <p:nvPr/>
        </p:nvSpPr>
        <p:spPr>
          <a:xfrm rot="1699187">
            <a:off x="5379549" y="4129729"/>
            <a:ext cx="3934862" cy="1107996"/>
          </a:xfrm>
          <a:prstGeom prst="rect">
            <a:avLst/>
          </a:prstGeom>
        </p:spPr>
        <p:txBody>
          <a:bodyPr wrap="square">
            <a:spAutoFit/>
          </a:bodyPr>
          <a:lstStyle/>
          <a:p>
            <a:r>
              <a:rPr lang="en-US" sz="6600" b="1" dirty="0" smtClean="0">
                <a:ln>
                  <a:solidFill>
                    <a:schemeClr val="tx1"/>
                  </a:solidFill>
                </a:ln>
                <a:solidFill>
                  <a:schemeClr val="bg1"/>
                </a:solidFill>
                <a:latin typeface="Stencil" panose="040409050D0802020404" pitchFamily="82" charset="0"/>
              </a:rPr>
              <a:t>twitter</a:t>
            </a:r>
            <a:endParaRPr lang="en-US" sz="6600" b="1" dirty="0">
              <a:ln>
                <a:solidFill>
                  <a:schemeClr val="tx1"/>
                </a:solidFill>
              </a:ln>
              <a:solidFill>
                <a:schemeClr val="bg1"/>
              </a:solidFill>
            </a:endParaRPr>
          </a:p>
        </p:txBody>
      </p:sp>
      <p:sp>
        <p:nvSpPr>
          <p:cNvPr id="11" name="Rectangle 10"/>
          <p:cNvSpPr/>
          <p:nvPr/>
        </p:nvSpPr>
        <p:spPr>
          <a:xfrm rot="20877088">
            <a:off x="3440253" y="2240669"/>
            <a:ext cx="5890243" cy="1015663"/>
          </a:xfrm>
          <a:prstGeom prst="rect">
            <a:avLst/>
          </a:prstGeom>
        </p:spPr>
        <p:txBody>
          <a:bodyPr wrap="square">
            <a:spAutoFit/>
          </a:bodyPr>
          <a:lstStyle/>
          <a:p>
            <a:r>
              <a:rPr lang="en-US" sz="6000" b="1" dirty="0" smtClean="0">
                <a:ln>
                  <a:solidFill>
                    <a:schemeClr val="tx1"/>
                  </a:solidFill>
                </a:ln>
                <a:solidFill>
                  <a:schemeClr val="bg1"/>
                </a:solidFill>
                <a:latin typeface="Stencil" panose="040409050D0802020404" pitchFamily="82" charset="0"/>
              </a:rPr>
              <a:t>Main website</a:t>
            </a:r>
            <a:endParaRPr lang="en-US" sz="6000" b="1" dirty="0">
              <a:ln>
                <a:solidFill>
                  <a:schemeClr val="tx1"/>
                </a:solidFill>
              </a:ln>
              <a:solidFill>
                <a:schemeClr val="bg1"/>
              </a:solidFill>
            </a:endParaRPr>
          </a:p>
        </p:txBody>
      </p:sp>
      <p:sp>
        <p:nvSpPr>
          <p:cNvPr id="12" name="Rectangle 11"/>
          <p:cNvSpPr/>
          <p:nvPr/>
        </p:nvSpPr>
        <p:spPr>
          <a:xfrm rot="20507823">
            <a:off x="483786" y="2239074"/>
            <a:ext cx="4296272" cy="3785652"/>
          </a:xfrm>
          <a:prstGeom prst="rect">
            <a:avLst/>
          </a:prstGeom>
        </p:spPr>
        <p:txBody>
          <a:bodyPr wrap="square">
            <a:spAutoFit/>
          </a:bodyPr>
          <a:lstStyle/>
          <a:p>
            <a:r>
              <a:rPr lang="en-US" sz="6000" b="1" dirty="0" smtClean="0">
                <a:ln>
                  <a:solidFill>
                    <a:schemeClr val="tx1"/>
                  </a:solidFill>
                </a:ln>
                <a:solidFill>
                  <a:schemeClr val="bg1"/>
                </a:solidFill>
                <a:latin typeface="Stencil" panose="040409050D0802020404" pitchFamily="82" charset="0"/>
              </a:rPr>
              <a:t>ON-LINE  </a:t>
            </a:r>
            <a:endParaRPr lang="en-US" sz="6000" b="1" dirty="0">
              <a:ln>
                <a:solidFill>
                  <a:schemeClr val="tx1"/>
                </a:solidFill>
              </a:ln>
              <a:solidFill>
                <a:schemeClr val="bg1"/>
              </a:solidFill>
            </a:endParaRPr>
          </a:p>
          <a:p>
            <a:pPr algn="ctr"/>
            <a:r>
              <a:rPr lang="en-US" sz="6000" b="1" dirty="0" smtClean="0">
                <a:ln>
                  <a:solidFill>
                    <a:schemeClr val="tx1"/>
                  </a:solidFill>
                </a:ln>
                <a:solidFill>
                  <a:schemeClr val="bg1"/>
                </a:solidFill>
                <a:latin typeface="Stencil" panose="040409050D0802020404" pitchFamily="82" charset="0"/>
              </a:rPr>
              <a:t>&amp;</a:t>
            </a:r>
          </a:p>
          <a:p>
            <a:r>
              <a:rPr lang="en-US" sz="6000" b="1" dirty="0" smtClean="0">
                <a:ln>
                  <a:solidFill>
                    <a:schemeClr val="tx1"/>
                  </a:solidFill>
                </a:ln>
                <a:solidFill>
                  <a:schemeClr val="bg1"/>
                </a:solidFill>
                <a:latin typeface="Stencil" panose="040409050D0802020404" pitchFamily="82" charset="0"/>
              </a:rPr>
              <a:t>OFF-LINE</a:t>
            </a:r>
            <a:endParaRPr lang="en-US" sz="6000" b="1" dirty="0">
              <a:ln>
                <a:solidFill>
                  <a:schemeClr val="tx1"/>
                </a:solidFill>
              </a:ln>
              <a:solidFill>
                <a:schemeClr val="bg1"/>
              </a:solidFill>
              <a:latin typeface="Stencil" panose="040409050D0802020404" pitchFamily="82" charset="0"/>
            </a:endParaRPr>
          </a:p>
          <a:p>
            <a:pPr algn="ctr"/>
            <a:endParaRPr lang="en-US" sz="6000" b="1" dirty="0" smtClean="0">
              <a:ln>
                <a:solidFill>
                  <a:schemeClr val="tx1"/>
                </a:solidFill>
              </a:ln>
              <a:solidFill>
                <a:schemeClr val="bg1"/>
              </a:solidFill>
              <a:latin typeface="Stencil" panose="040409050D0802020404" pitchFamily="82" charset="0"/>
            </a:endParaRPr>
          </a:p>
        </p:txBody>
      </p:sp>
    </p:spTree>
    <p:extLst>
      <p:ext uri="{BB962C8B-B14F-4D97-AF65-F5344CB8AC3E}">
        <p14:creationId xmlns:p14="http://schemas.microsoft.com/office/powerpoint/2010/main" val="3814413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First Two Ads </a:t>
            </a:r>
            <a:endParaRPr lang="en-US" b="1" dirty="0">
              <a:ln w="50800"/>
              <a:solidFill>
                <a:schemeClr val="bg1">
                  <a:shade val="50000"/>
                </a:schemeClr>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kjimene1\Desktop\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2095500"/>
            <a:ext cx="47529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66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Walmart Home Web-site</a:t>
            </a:r>
            <a:endParaRPr lang="en-US" b="1" dirty="0">
              <a:ln w="50800"/>
              <a:solidFill>
                <a:schemeClr val="bg1">
                  <a:shade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Opt-in emails</a:t>
            </a:r>
          </a:p>
          <a:p>
            <a:r>
              <a:rPr lang="en-US" dirty="0" smtClean="0"/>
              <a:t>Relevance (depending on how you browse or shop) </a:t>
            </a:r>
          </a:p>
          <a:p>
            <a:r>
              <a:rPr lang="en-US" dirty="0" smtClean="0"/>
              <a:t>Cyber week deals (e.g. </a:t>
            </a:r>
            <a:r>
              <a:rPr lang="en-US" dirty="0"/>
              <a:t>200 deals on its website each day through Friday, plus free shipping on all orders over $</a:t>
            </a:r>
            <a:r>
              <a:rPr lang="en-US" dirty="0" smtClean="0"/>
              <a:t>35)</a:t>
            </a:r>
          </a:p>
          <a:p>
            <a:r>
              <a:rPr lang="en-US" dirty="0" smtClean="0"/>
              <a:t>Value of the day (best deal of the day)</a:t>
            </a:r>
          </a:p>
          <a:p>
            <a:r>
              <a:rPr lang="en-US" dirty="0" smtClean="0"/>
              <a:t>Weekly ads </a:t>
            </a:r>
          </a:p>
          <a:p>
            <a:pPr marL="0" indent="0">
              <a:buNone/>
            </a:pPr>
            <a:r>
              <a:rPr lang="en-US" dirty="0"/>
              <a:t/>
            </a:r>
            <a:br>
              <a:rPr lang="en-US" dirty="0"/>
            </a:br>
            <a:endParaRPr lang="en-US" dirty="0"/>
          </a:p>
        </p:txBody>
      </p:sp>
    </p:spTree>
    <p:extLst>
      <p:ext uri="{BB962C8B-B14F-4D97-AF65-F5344CB8AC3E}">
        <p14:creationId xmlns:p14="http://schemas.microsoft.com/office/powerpoint/2010/main" val="2704200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529500294"/>
              </p:ext>
            </p:extLst>
          </p:nvPr>
        </p:nvGraphicFramePr>
        <p:xfrm>
          <a:off x="838200" y="685800"/>
          <a:ext cx="7467600" cy="5199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24200" y="6504057"/>
            <a:ext cx="2895600" cy="70788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As of November 21, 2013</a:t>
            </a:r>
          </a:p>
          <a:p>
            <a:endPar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9" name="TextBox 8"/>
          <p:cNvSpPr txBox="1"/>
          <p:nvPr/>
        </p:nvSpPr>
        <p:spPr>
          <a:xfrm>
            <a:off x="6934200" y="3091934"/>
            <a:ext cx="1366080" cy="369332"/>
          </a:xfrm>
          <a:prstGeom prst="rect">
            <a:avLst/>
          </a:prstGeom>
          <a:noFill/>
        </p:spPr>
        <p:txBody>
          <a:bodyPr wrap="none" rtlCol="0">
            <a:spAutoFit/>
          </a:bodyPr>
          <a:lstStyle/>
          <a:p>
            <a:r>
              <a:rPr lang="en-US" dirty="0" smtClean="0">
                <a:solidFill>
                  <a:schemeClr val="bg1"/>
                </a:solidFill>
                <a:latin typeface="Agency FB" panose="020B0503020202020204" pitchFamily="34" charset="0"/>
              </a:rPr>
              <a:t>Last Post: Today</a:t>
            </a:r>
            <a:endParaRPr lang="en-US" dirty="0">
              <a:solidFill>
                <a:schemeClr val="bg1"/>
              </a:solidFill>
              <a:latin typeface="Agency FB" panose="020B0503020202020204" pitchFamily="34" charset="0"/>
            </a:endParaRPr>
          </a:p>
        </p:txBody>
      </p:sp>
      <p:sp>
        <p:nvSpPr>
          <p:cNvPr id="10" name="TextBox 9"/>
          <p:cNvSpPr txBox="1"/>
          <p:nvPr/>
        </p:nvSpPr>
        <p:spPr>
          <a:xfrm>
            <a:off x="6934200" y="4038600"/>
            <a:ext cx="1366080" cy="369332"/>
          </a:xfrm>
          <a:prstGeom prst="rect">
            <a:avLst/>
          </a:prstGeom>
          <a:noFill/>
        </p:spPr>
        <p:txBody>
          <a:bodyPr wrap="none" rtlCol="0">
            <a:spAutoFit/>
          </a:bodyPr>
          <a:lstStyle/>
          <a:p>
            <a:r>
              <a:rPr lang="en-US" dirty="0" smtClean="0">
                <a:solidFill>
                  <a:schemeClr val="bg1"/>
                </a:solidFill>
                <a:latin typeface="Agency FB" panose="020B0503020202020204" pitchFamily="34" charset="0"/>
              </a:rPr>
              <a:t>Last Post: Today</a:t>
            </a:r>
            <a:endParaRPr lang="en-US"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4228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1682"/>
            <a:ext cx="3962399" cy="923330"/>
          </a:xfrm>
          <a:prstGeom prst="rect">
            <a:avLst/>
          </a:prstGeom>
        </p:spPr>
        <p:txBody>
          <a:bodyPr wrap="square">
            <a:spAutoFit/>
          </a:bodyPr>
          <a:lstStyle/>
          <a:p>
            <a:pPr algn="ctr">
              <a:defRPr sz="2880" b="1" i="0" u="none" strike="noStrike" kern="1200" baseline="0">
                <a:solidFill>
                  <a:prstClr val="black"/>
                </a:solidFill>
                <a:latin typeface="Baskerville Old Face" panose="02020602080505020303" pitchFamily="18" charset="0"/>
                <a:ea typeface="+mn-ea"/>
                <a:cs typeface="+mn-cs"/>
              </a:defRPr>
            </a:pPr>
            <a:r>
              <a:rPr lang="en-US" sz="5400" dirty="0" smtClean="0">
                <a:latin typeface="Stencil" panose="040409050D0802020404" pitchFamily="82" charset="0"/>
              </a:rPr>
              <a:t>YouTube</a:t>
            </a:r>
            <a:endParaRPr lang="en-US" sz="5400" dirty="0">
              <a:latin typeface="Stencil" panose="040409050D0802020404" pitchFamily="82" charset="0"/>
            </a:endParaRPr>
          </a:p>
        </p:txBody>
      </p:sp>
      <p:graphicFrame>
        <p:nvGraphicFramePr>
          <p:cNvPr id="3" name="Chart 2"/>
          <p:cNvGraphicFramePr>
            <a:graphicFrameLocks/>
          </p:cNvGraphicFramePr>
          <p:nvPr>
            <p:extLst>
              <p:ext uri="{D42A27DB-BD31-4B8C-83A1-F6EECF244321}">
                <p14:modId xmlns:p14="http://schemas.microsoft.com/office/powerpoint/2010/main" val="1402766114"/>
              </p:ext>
            </p:extLst>
          </p:nvPr>
        </p:nvGraphicFramePr>
        <p:xfrm>
          <a:off x="0" y="838200"/>
          <a:ext cx="3962400" cy="5392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419950595"/>
              </p:ext>
            </p:extLst>
          </p:nvPr>
        </p:nvGraphicFramePr>
        <p:xfrm>
          <a:off x="4800600" y="838200"/>
          <a:ext cx="4343400" cy="5580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32533006"/>
              </p:ext>
            </p:extLst>
          </p:nvPr>
        </p:nvGraphicFramePr>
        <p:xfrm>
          <a:off x="1371600" y="557705"/>
          <a:ext cx="5905501" cy="594635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124200" y="6504057"/>
            <a:ext cx="2895600" cy="70788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As of November 21, 2013</a:t>
            </a:r>
          </a:p>
          <a:p>
            <a:endPar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01943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6" grpId="0">
        <p:bldAsOne/>
      </p:bldGraphic>
      <p:bldGraphic spid="7" grpId="0">
        <p:bldAsOne/>
      </p:bldGraphic>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1682"/>
            <a:ext cx="3962399" cy="923330"/>
          </a:xfrm>
          <a:prstGeom prst="rect">
            <a:avLst/>
          </a:prstGeom>
        </p:spPr>
        <p:txBody>
          <a:bodyPr wrap="square">
            <a:spAutoFit/>
          </a:bodyPr>
          <a:lstStyle/>
          <a:p>
            <a:pPr algn="ctr">
              <a:defRPr sz="2880" b="1" i="0" u="none" strike="noStrike" kern="1200" baseline="0">
                <a:solidFill>
                  <a:prstClr val="black"/>
                </a:solidFill>
                <a:latin typeface="Baskerville Old Face" panose="02020602080505020303" pitchFamily="18" charset="0"/>
                <a:ea typeface="+mn-ea"/>
                <a:cs typeface="+mn-cs"/>
              </a:defRPr>
            </a:pPr>
            <a:r>
              <a:rPr lang="en-US" sz="5400" dirty="0" smtClean="0">
                <a:latin typeface="Stencil" panose="040409050D0802020404" pitchFamily="82" charset="0"/>
              </a:rPr>
              <a:t>Twitter</a:t>
            </a:r>
            <a:endParaRPr lang="en-US" sz="5400" dirty="0">
              <a:latin typeface="Stencil" panose="040409050D0802020404" pitchFamily="82" charset="0"/>
            </a:endParaRPr>
          </a:p>
        </p:txBody>
      </p:sp>
      <p:sp>
        <p:nvSpPr>
          <p:cNvPr id="3" name="TextBox 2"/>
          <p:cNvSpPr txBox="1"/>
          <p:nvPr/>
        </p:nvSpPr>
        <p:spPr>
          <a:xfrm>
            <a:off x="3124200" y="6504057"/>
            <a:ext cx="2895600" cy="70788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As of November 21, 2013</a:t>
            </a:r>
          </a:p>
          <a:p>
            <a:endPar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605976691"/>
              </p:ext>
            </p:extLst>
          </p:nvPr>
        </p:nvGraphicFramePr>
        <p:xfrm>
          <a:off x="15922" y="1066800"/>
          <a:ext cx="4251278"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004838896"/>
              </p:ext>
            </p:extLst>
          </p:nvPr>
        </p:nvGraphicFramePr>
        <p:xfrm>
          <a:off x="4191001" y="1066800"/>
          <a:ext cx="4952999"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401093707"/>
              </p:ext>
            </p:extLst>
          </p:nvPr>
        </p:nvGraphicFramePr>
        <p:xfrm>
          <a:off x="990600" y="2209800"/>
          <a:ext cx="62484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5828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4"/>
                                        </p:tgtEl>
                                        <p:attrNameLst>
                                          <p:attrName>ppt_c</p:attrName>
                                        </p:attrNameLst>
                                      </p:cBhvr>
                                      <p:to>
                                        <a:schemeClr val="bg2"/>
                                      </p:to>
                                    </p:animClr>
                                    <p:cmd type="evt" cmd="onstopaudio">
                                      <p:cBhvr>
                                        <p:cTn display="0" masterRel="sameClick">
                                          <p:stCondLst>
                                            <p:cond evt="begin" delay="0">
                                              <p:tn val="15"/>
                                            </p:cond>
                                          </p:stCondLst>
                                        </p:cTn>
                                        <p:tgtEl>
                                          <p:sldTgt/>
                                        </p:tgtEl>
                                      </p:cBhvr>
                                    </p:cmd>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
                                        </p:tgtEl>
                                        <p:attrNameLst>
                                          <p:attrName>ppt_c</p:attrName>
                                        </p:attrNameLst>
                                      </p:cBhvr>
                                      <p:to>
                                        <a:schemeClr val="bg2"/>
                                      </p:to>
                                    </p:animClr>
                                    <p:audio>
                                      <p:cMediaNode vol="100000" mute="1">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Graphic spid="5" grpId="0">
        <p:bldAsOne/>
      </p:bldGraphic>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709" y="1659582"/>
            <a:ext cx="2124075" cy="2152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2827338"/>
            <a:ext cx="8077200" cy="1107996"/>
          </a:xfrm>
          <a:prstGeom prst="rect">
            <a:avLst/>
          </a:prstGeom>
          <a:noFill/>
        </p:spPr>
        <p:txBody>
          <a:bodyPr wrap="square" rtlCol="0">
            <a:spAutoFit/>
          </a:bodyPr>
          <a:lstStyle/>
          <a:p>
            <a:r>
              <a:rPr lang="en-US" sz="6600" b="1" dirty="0" smtClean="0">
                <a:effectLst>
                  <a:outerShdw blurRad="38100" dist="38100" dir="2700000" algn="tl">
                    <a:srgbClr val="000000">
                      <a:alpha val="43137"/>
                    </a:srgbClr>
                  </a:outerShdw>
                </a:effectLst>
                <a:latin typeface="Stencil" panose="040409050D0802020404" pitchFamily="82" charset="0"/>
              </a:rPr>
              <a:t>Human Resource</a:t>
            </a:r>
            <a:endParaRPr lang="en-US" sz="6600" b="1" dirty="0">
              <a:effectLst>
                <a:outerShdw blurRad="38100" dist="38100" dir="2700000" algn="tl">
                  <a:srgbClr val="000000">
                    <a:alpha val="43137"/>
                  </a:srgbClr>
                </a:outerShdw>
              </a:effectLst>
              <a:latin typeface="Stencil" panose="040409050D0802020404" pitchFamily="82" charset="0"/>
            </a:endParaRPr>
          </a:p>
        </p:txBody>
      </p:sp>
      <p:sp>
        <p:nvSpPr>
          <p:cNvPr id="5" name="Rectangle 4"/>
          <p:cNvSpPr/>
          <p:nvPr/>
        </p:nvSpPr>
        <p:spPr>
          <a:xfrm>
            <a:off x="4599709" y="3581400"/>
            <a:ext cx="4572000" cy="461665"/>
          </a:xfrm>
          <a:prstGeom prst="rect">
            <a:avLst/>
          </a:prstGeom>
        </p:spPr>
        <p:txBody>
          <a:bodyPr>
            <a:spAutoFit/>
          </a:bodyPr>
          <a:lstStyle/>
          <a:p>
            <a:pPr marL="285750" indent="-285750">
              <a:buFont typeface="Arial" panose="020B0604020202020204" pitchFamily="34" charset="0"/>
              <a:buChar char="•"/>
            </a:pPr>
            <a:endParaRPr lang="en-US" sz="2400" dirty="0">
              <a:latin typeface="Baskerville Old Face" panose="02020602080505020303" pitchFamily="18" charset="0"/>
            </a:endParaRPr>
          </a:p>
        </p:txBody>
      </p:sp>
      <p:sp>
        <p:nvSpPr>
          <p:cNvPr id="12" name="AutoShape 2" descr="data:image/jpeg;base64,/9j/4AAQSkZJRgABAQAAAQABAAD/2wCEAAkGBhQSEBUUExQVFBQUFBQUFBQUGBcUFRUXHBcXFRcUFxUYHCYeFxwkHBQXHy8gJCcpLCwsFx8xNTAqNSYsLCkBCQoKDgwOGg8PGSolHSQsLCwpLS4sLCwpLC8sKSwtLCksKiwsLCwsLCksNCwsLCwtLCksKS0sLCwpLC8sKSwsLP/AABEIAOIA3wMBIgACEQEDEQH/xAAcAAABBAMBAAAAAAAAAAAAAAAAAgMFBwEEBgj/xABDEAABAwICBQgGBwgBBQAAAAABAAIDBBEFIQYSMUFRBxNhcYGRocEiMkJSsdFicoKSwuHwFCMzU3OistIVJCU0NZP/xAAbAQABBQEBAAAAAAAAAAAAAAAAAQIDBAYFB//EADQRAAIBAgQDBQYFBQAAAAAAAAABAgMRBBIhMQVBURMiMmGxBnGBkaHRFDPB4fAVNEJDcv/aAAwDAQACEQMRAD8AuJCEIAEIQgAQhCABCE26YdarYjF0cNHNVkl/OS5jlFy2HEh8oG0povJSNVZjE+03KhD4y+37k0aPVhJXgbGk+C1pcSk3NA67n5LYJCYkmC5FTjmNqf5W9yt+/wBSZUo9DTmxOfdqjqHzutV+L1A9ofdb8lvSTLXe4Ji4pi3/AJv5juzj0NR2ktQNzD1tPkVmPTV49eIH6pI+N0qRgK1JaUFW6fFsTF+N+o10o9CWp9NoHevrxnpGsO9vyUxSV8covG9r/qkE9o2jtXA1GGAqMmo3MN2kgjYQbEdoXWocbntNJ/RkUqK5FsoVbUGmtRDk+0rRlZ+Th9sZntuuwwbSyCpya7Uf/Lfk7sOx3YV3KGNpVtnZ9GQyg0TKEIV0YCEIQAIQhAAhCEACEIQAIQhAAkvfZYkkt1pq3FZ3ifGlh26VHWfN8l92TQp31YOcT1LFgEFybc5YatWnVm51HeXVlpLkhTnpl8qwSmnFREiRh70y4pbim3FPQCHFNOS3FNlSoQQ5NuSym3J6EG3Ba8sV1sOTblKhCLqqAFQlXh5C6l4WrNCCrVOq4jWhrAtPZYCGT3lj2a22Rvb7Q6Dn0qxKDEI5oxJE4Pad43dBG49BVUV2H8FqYXi8tHLrxnL2mn1XDgR57Vo8HxJruz1X1IJU+hdaFFYBpHFVx6zDZw9eM+s0+Y6VKrQxkpK62K4IQhOAEIQgAQhCABNySW2bUp77BMgLOcZ4o8OuwpPvvd9F939PkTU4X1YALBcsOckOKwcpckWkgLk2SskpBKYkSJGHFc3pVpxTUAbz7nFzs2xxjWeRxsSAB0khTlXUtjY57jZrGuc48ABcnuC8t6R44+sqpJ37XuJA91uxrR1CwXe4Pw1Yybc/Cvq+hFVqZFoejtHtKIK6LnIH6wBs5pGq9h4Obu69ikXFedOTzSM0ddG4m0chEUo3arjYO+ybHvXolxScUwH4OraPheq+wU550JcU2SlEpty5qJBLim3Jbk25PQhE6QaRw0cYfM61zZrWi73H6I81raP6W09aDzLjrN9ZjxqvA42uQR0gqntOcfNXWyPv6DCY4huDWm1+03PatDR/GHUtRHM32XekPeacnNPWFrIcDi8Pdt57X8vcVnW73kehHJpyXHKHtDmm7XAOB4gi4KS5ZvZ2LBrSsuomuorqacmJWXU8JOLGs5qjrZKaUSRnVcO4je0jeCra0a0kZVxazfRePXZvB4jiOlVlX0d1o4XiT6aYPYbEbekcDxXfwOMcHZ7fzUgnC5eaFH4JjLKmIPYdw1m7wVILSppq6K4IQhKALCympnblTxuKjhaEqsuW3m+SHRjmdhBNysOKzewTTnLy+rVlUk5yd29WXkgLkglYJSSVCkSJASm3OQ5yQSnpCnJcqmJczhU9jYyakQ+07P8AtDl50V28uk9qKFvvVF/uxu/3VJL0D2fp5cJfq39ijXfeAL01o3iPP0cEp2vhYT9awDvEFeZVf3JbUa2FQ/RMjO57j5qP2hgnQjPo/VfsLQerR1ZKbcUolIJWNRaEkqJ0or+Zo55BtbE+3WRqt8SFKkrkeVGbVwyX6Tom/wB4d+FW8JDtK8Ivm16jZOyZRiEIXpRzy8+T+u53DoSdrA6M/ZJA/t1VPOXE8kc16ORvuzHxa0+S7Zy8/wAfBQxM0uvrqXoO8UNuTTwnXJtyrIcaszLqCxClXQuWlVw3Cs0p5WNaNfRPSB1NMM/RPrDiN4Vv09Q17A9pu1wBBVEVEeq5d/ye6Q3/AHLztzb0Hh2/LitXw+vmWR/ArVI8zvUIQuqRAtYuuU7M6w68kyFivaXE3qQoLZav38v55lmjHS4l7kySiR6bLllC2kKLkhzkkuSSUqQGSUglYLkguT0gKy5dj/09N/Vk/wAGqm1dXLdDeihd7s4B+0x3+qpVeh8DaeDiul/Uo1vGCvXkkP8A2tn9Wb4hUUr75MYNTC4Ppc4/ve4eSi4//bL/AKXoxaHiOqJSCglJJWJRbMErjOVn/wBaf60X4l2JK5TlOh1sMl+iYndzwPxK/wAPdsTTfmhk/CyjUIQvRSgWryP/APjz/wBVv+C7ty4rklhtRPd70zvBrR5rtHLB8S/up+/9EXafhQkptyW5IcqSHDT0zI1PuTTlIgILEod618OrDHIHA2IIP6/W5S1dFcKBcLFdbB1XCSl0I5K5eeE4gJoWyD2hn0HeFuLguTTFbh0JPSOsbe8Z9i71a5O+pUNSrk9Jo6LpMjrBa80n789Fh4JVS9eZcVm6mMqPzt8tC/TXdQy5ySSkkpJcqFiUVdJLkkuSS5OsBkuSSVguSCU5IQ5nlLoOewycDMsDZR9hwJ/t1l57XqaaMOaWuF2uBaRxBFiO5ebtJsCdR1UkLr2absPvMPqu7vEFbH2errJKi907r9SrXWtyLAXpLAaHmKWGLfHExp6w0a3jdUpyd6OmqrWEi8UJEkh3ZG7W9p8AVfJco/aCunKNFctX+gtBcwJSCUEpJKzJYAlRmkVFz1JPHvfE8DrtdviApElJJUtOThJSXJ3EaueZyhdHp5gBpax9haOQmSM7rE3Lewm3ctDRrBHVVSyIXsTd591gzce7LrIXo0a8JUu1v3bXOfZ3sW9oJQ81h8IO1zTIftkuHgQp0rDWAAACwAAA4AZAIKwFWp2lSU+rbLyVlYSUhyUUhyYAhyacnHJBUiA1p23C56sZZy6R4yUDiTc1boPUazb0UxIw1TXdR8iFdIKoCOTVkYekj4FXlgdTzlPG7i0A9mXktlhZZqUWVJbkWya8z/rn42T871GQy/vn/Xf/AJFbkj15niFetJvqzoR2AuWNZI1k3LOGi7iGjiSAPFRqNxR0uSS5Rg0kpi7V/aIdbZbnGX6tq39ZPdOUfErCXFEpJKwSklyEgMlyiMe0Zp6wATx62r6rgS1zeIDhnbo2KUJSSVJTnKnLNB2fkI1fc0sJwaGlj5uBgY29zbMk8XOOZK2yUEpN0spObzSd2GwErBKCUglFgAlJJQSkkpyA0sXweGpj1JmB7b3G0EHi0jMFMYNo9BSNIhYG63rEkuceF3HO3QpIpJUyq1FDJmeXpfT5CWV7mCklBKSSmoDCQ4pRUfjGNRUzNeV2qCbDK5J4ADapIQlN5Yq7EbNtybcoCn0/o3m3OFv12lo79inWvBFwQQcwRmCOIKmnRqUvHFr3iJp7CXKExQKbcobFfNSUfEIyInNrH6Q+BVx6B1GtSDocfEBUzWbB9YfAq2eTWW9O4cC0+BHktdgfySrPcYlfq1Eg4SO+P5reL1H496NY/p1Xd7RfxutiOTJYTHUslaS836l2DuhdU9wY4szdqu1R02y8V58rqDEKuV5kjnke3WLtYO1W222v6IHUvQWsi6nwGP8AweZqCbfN8hs4Z+Z5vwXRyer1xAzXMYDnNuAbE2yB2q6+T3Cp6eiEdQfS1iWtJ1ixu5t+/JV/ycv/AGbF3wH2hND2tOs3v1LdquO66nHMVNtUbLK7ST5kdGK3MkrBKSXLF1miwZJSboJSbpbAZukkoJSSU4QCUklBKSSnABKSSglJJSgBKSUErBKchDBKSVkpJKcIYcVBaU6MtrI2tLixzDdrgL9BBG9TZSSpqVSVKSnB2aEavoykMXwF0NUadh5112gWFrlzQ61r9NlN6B4hPHVCCzjGb67HX9C3tZ+rn8VnA3/tGNGQZgSSydFmghvkrM1Be9hfitLjsZkgqM43bjr5MghC7ujDlCYo5TLyoHEXekuFQXeJmRtZ6o+sPgVafJl/Bf8AZ/EqprDm0dJPwVvcnEVqYneXAeH5rX4JWooqz3GdOYtWWJ/vNLSelpuP8lq0U1wp/TSj16UuG2MiTs9U+Dr9i43DKncszxmhlrOXXUsUnoTusjWTLXpWsuBYnKf0/jdR4u2obseY5x0kGz29ur3OVvU9S2RjXtN2vaHNPEEXHgVx/KjgfP0fONF305LxxLDk8dmTvsla/JTpDztMadx9OD1b7TGTl90m3UWru4hficFCqt4d1+7+WII92bXU7u6LpOskly4diYUSsEpN1i6WwGSVglJJWCUoGSUklYJWCU4QCUm6CsEpbABKSSglYTgC6QSskpBKVCASojSfFOYpJZL2OqWs+s70W/G/YpUlVrylYxzkrKZmeoQ5wG+Q5Nb2A/3K/gKHb1lHktX8Bk5WQ/yW4f8AxZj0RN8HO/Cu9Kj9HsKFNTRxbwLvPF5zd45di3ynYyt21eU1ty+AQVlYaqHZLnql93KYr5bAqDcUuHiDNOTOUDgB8/Mdyu/Qum1KRn0iT5eRVLYNFzkwPEq/cOp+biYz3WgHr3rZUoZIKPRFRu7HpYw5pa4XDgQQd4IsQqlmhME74nbWOLb8RuPaLHtVurh+UXCfVqWjZZknV7DvEjtC5/E8P2tLMt16D6crM06ee4WwHKAw2s3KXY9YqpTysuJj7rEEEXBFiDvG8FU1itLJhGJCSMfuyS5nB0ZNnRk8Rs7irhD1E6UaPsracxuycPSjf7juPUdhHyV3h+KVCbjPwS0f3GTjmWm5JYdiTJ4mSxnWY8XB8jwIORWxdU/oppHJhlQ6nqQREXWeNvNu3SN4tIte20Zq2o5g5oc0gggEEG4IOYIKZjcG8NPTWL2YsJ5kO3WC5JusFyo2HiiUklYusXS2EM3WLrBKwSnWACVglF0m6UQykkoJSSUoASkkoJWpiOIsgjdJI7Va3ad54ADeTwT4xcnZbgaWk2PtpIDIbF59GNvvO+Q2n81xGgOCunndVS5hjiQT7cpzv2Xv1kLTeZsWrN7Y29rYo7+Lj4noCs2iomQxtjjFmMFgPM8Sdt13KlsDQ7JfmS38l0IV33fkPlIe5KJWnWT2C5EVdkpHYlPc2UVWSWYeJy+f66VsyPuVHSnXksNgyHmf1wXdwFDNNdFqQzdkdXydYRzk7SRkMz1DP8u1XKuS5PMH5qDnDtfkOob+0/BdatGVwTNXStljdG8Xa9pa4dB808hI1fRgUxiNE+lqHRP2tN2nc5pza4frbdSVHV3C7PTTRr9qh1mD99GCWH3hvYevd09aq+lqS11jkQbEHIi26yyePwfZy025FqE7nVh6VrKPpqsELbD1xHGxKQml2iTK2Pc2Zo/dyfgdxafDb0HhtHdKp8NlNPUNcYg7Nh9aO/tRnYWnbbYdoVqhyitINGoaxmrILOHqSN9dvVxHQV08LjIxh2FdXg/mvcRyjrdbkjQYlHPGJInh7DsI+BG49BWxdU9U4ZW4VIXxkmM+227o3DcHt3Hr7CurwLlOhls2ccy/3szGe3a3t70tfhkku0oPPHy3BVOT0O1usEpqCoa9ocxwc07HNIcD2hLuuW1bRkgq6xdJ1lguRYBRKSSk3WLpbAZJSSVr12Ixwt1pXtYOLiBfq3nsXE47ynAXbStuf5rxYfZZtPb3K3h8HVrvuR068hspKO51mN4/FSs15XW91gzc48APPYq3lnqcWqA0ejG03tnqRN94n2nHvPQE9hOiFRWv56pc5rDmXP8A4jhwa07B0nLgCrFw7DY4IxHE0NaO8niTvPSunmo4BWh3qnXkiPWe+w1g2Dx0sQjjGW1zjtc73j+slulF0iR9lyJSlOWaTu2S7CZpLBQdbU6xsn66s3BRkj7Ak7ArlCk2/Ma2NVc+q3Lach5n9eSktDsDM8zQBtO3gN5ULBEZZOvZ0Dgrp0G0eFPCHuHpvAt0N/PatXhqKpQtz5lWTuzo6eAMY1o2NAA7E4hCsjQQhCABcNp3ofr3qIB6YzkYPaHvge9x4ruUKKrSjVjlkKnYoqkrbKbp6wHepzTXQi+tPTjPbJGN/FzfMLhIqgtNjuWWxWDlTdmWYyudUHrOsoimxC632TgrlSg0SXNh2YscwciDmD0WXK4zydU013R3gefczYetm7sIXTa6zrKSjWqUXem7A0nuVfJoZX0rtaBxcOMLyCethtfxSmad19PlMzW/qxlp+8NW/irO1kFy6P8AUs/51OMvo/1I+ztsyvouVk+1Tj7Lz8C1bDuVhlsqd9/rtt/iuxdQRHbFGetjD5JP/Gw/yov/AJs/1Sdvgn/pfzYZZ9ThJuVd5HoQMB3FzyfAAfFah0pxKpyia4A/yY7D75ufFWRHRxtN2xsaeLWNHwCdLkqxmHh+XRXxdwySe7K0pOT2qndr1Dwy+0ucZZO6/wASuuwbQynprEN5x49uTMg8Wt2N+PSpy6xdQ1sfXqq17LotBVBIySsEpJctearAVJK48eklsoqtrtwTNTXE7FpPfYEk5K5SoO41sy528ntKjpZDI6w2DZ09JWZZjIbDZw49JXaaE6FumcHOFmDafIdK0uEwnZd6W/oV5Sub/J/ofrHnZB6I2fSPD5qzkiGEMaGtFgBYAJa6BGCEIQAIQhAAhCEAC47SzQZs15IRqyb2jY79cF2KEycIzWWSFTsULUUz4nEOBBBsnYMQI2q3sc0aiqR6Q1X2ycPMb1WuOaIS05uW3bucMwVxcRw57w1X1Jo1OoiHEAVtMqAVzRBCcjqiFx54Zp2JVI6UPWdZQLMSKfbiigdGSFuS+si6jBiY4rP/ACYTezl0C5I3WNZRjsUCZfiiVUpMLku6UJiWrAUPJXOKYdISpY0OolyQnxLgtCSYnamJZ2t2nsGZWq+rc7Jot07/AMl0qGBnLZWXVjJTSNmapDdu3gNvbwWo1j5XfADYFI4PoxJO4BrSSVaGjWgEcIDpRrO93cOvj1LuUMNCjtv1IJSbOd0N0AL7SS5M8XdXzVnQU7WNDWANaNgGxLAWVaGghCEACEIQAIQhAAhCEACEIQAJMkYcCCAQciDmClIQBy2MaAwy3MfoO8PmFxOK6EVENzq6zeO0d42bN6t9CZOnGfiVxU7FAywOb6zSPFMmYb7jrBV7VeCwyevG09IFj3hQlZyeU7/Vu09hHkqksBRfkOzsqTn2+8O9Y/aW+8FYlRyVj2Xt7bj5rSl5KX7i09R+YUf9Oh1YvaM4g1LR7Q7Eg1reJPUPnZduOSuT6P3gtuLkpzzezsufCycuH0lvcO0ZXJrSfVb3/IIEUr+NujL4K2qTkzhb6zieoW+KnKPRanj2Rgkb3Z+GzwVmGHpw8MRrk2U9hWhk0pyYT2LusE5M2tsZj9luZ79g8V3bGACwAA4AWHclKcaa9Hh8cTdWNoaOjaes71sIQgAQhCABCEIAEIQgAQhCABCEIAEIQgAQhCABCEIAEIQgAQhCABCEIAEIQgAQhCABCEIAEIQgAQhCABCE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4810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82177"/>
            <a:ext cx="8229600" cy="4893647"/>
          </a:xfrm>
          <a:prstGeom prst="rect">
            <a:avLst/>
          </a:prstGeom>
          <a:noFill/>
        </p:spPr>
        <p:txBody>
          <a:bodyPr wrap="square" rtlCol="0">
            <a:spAutoFit/>
          </a:bodyPr>
          <a:lstStyle/>
          <a:p>
            <a:pPr algn="just"/>
            <a:r>
              <a:rPr lang="en-US" sz="3200" b="1" dirty="0" smtClean="0">
                <a:latin typeface="Baskerville Old Face" panose="02020602080505020303" pitchFamily="18" charset="0"/>
              </a:rPr>
              <a:t>“As </a:t>
            </a:r>
            <a:r>
              <a:rPr lang="en-US" sz="3200" b="1" dirty="0">
                <a:latin typeface="Baskerville Old Face" panose="02020602080505020303" pitchFamily="18" charset="0"/>
              </a:rPr>
              <a:t>the world’s largest retailer, we depend on our HR team to understand the connection between fitting the right person to the right job and our broader mission of improving lives. We look to our HR associates to motivate and empower associates, ensuring that every single member of our team feels uniquely fulfilled, challenged and capable of successfully completing the day-to-day operations</a:t>
            </a:r>
            <a:r>
              <a:rPr lang="en-US" sz="3200" b="1" dirty="0" smtClean="0">
                <a:latin typeface="Baskerville Old Face" panose="02020602080505020303" pitchFamily="18" charset="0"/>
              </a:rPr>
              <a:t>.”</a:t>
            </a:r>
            <a:endParaRPr lang="en-US" sz="3200" b="1" dirty="0">
              <a:latin typeface="Baskerville Old Face" panose="02020602080505020303" pitchFamily="18" charset="0"/>
            </a:endParaRPr>
          </a:p>
          <a:p>
            <a:pPr algn="just"/>
            <a:endParaRPr lang="en-US" sz="2400" dirty="0">
              <a:latin typeface="Baskerville Old Face" panose="02020602080505020303" pitchFamily="18" charset="0"/>
            </a:endParaRPr>
          </a:p>
        </p:txBody>
      </p:sp>
      <p:grpSp>
        <p:nvGrpSpPr>
          <p:cNvPr id="16" name="Group 15"/>
          <p:cNvGrpSpPr/>
          <p:nvPr/>
        </p:nvGrpSpPr>
        <p:grpSpPr>
          <a:xfrm>
            <a:off x="2020680" y="1086839"/>
            <a:ext cx="5142120" cy="4419486"/>
            <a:chOff x="2020680" y="1086839"/>
            <a:chExt cx="5142120" cy="4419486"/>
          </a:xfrm>
        </p:grpSpPr>
        <p:pic>
          <p:nvPicPr>
            <p:cNvPr id="14" name="Picture 2" descr="C:\Users\HP\AppData\Local\Microsoft\Windows\Temporary Internet Files\Content.IE5\9ZCQMXKB\MC900433840[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680" y="1086839"/>
              <a:ext cx="4419486" cy="4419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14">
              <a:hlinkClick r:id="rId2"/>
            </p:cNvPr>
            <p:cNvSpPr/>
            <p:nvPr/>
          </p:nvSpPr>
          <p:spPr>
            <a:xfrm>
              <a:off x="2286000" y="2474893"/>
              <a:ext cx="4876800" cy="1077218"/>
            </a:xfrm>
            <a:prstGeom prst="rect">
              <a:avLst/>
            </a:prstGeom>
          </p:spPr>
          <p:txBody>
            <a:bodyPr wrap="square">
              <a:spAutoFit/>
            </a:bodyPr>
            <a:lstStyle/>
            <a:p>
              <a:pPr algn="ctr"/>
              <a:r>
                <a:rPr lang="en-US" sz="3200" b="1" dirty="0">
                  <a:solidFill>
                    <a:schemeClr val="bg1"/>
                  </a:solidFill>
                  <a:latin typeface="Stencil" panose="040409050D0802020404" pitchFamily="82" charset="0"/>
                </a:rPr>
                <a:t>WALMART </a:t>
              </a:r>
            </a:p>
            <a:p>
              <a:pPr algn="ctr"/>
              <a:r>
                <a:rPr lang="en-US" sz="3200" b="1" dirty="0" smtClean="0">
                  <a:solidFill>
                    <a:schemeClr val="bg1"/>
                  </a:solidFill>
                  <a:latin typeface="Stencil" panose="040409050D0802020404" pitchFamily="82" charset="0"/>
                </a:rPr>
                <a:t>CAREER GROWTH VIDEO</a:t>
              </a:r>
              <a:endParaRPr lang="en-US" sz="3200" b="1" dirty="0">
                <a:solidFill>
                  <a:schemeClr val="bg1"/>
                </a:solidFill>
                <a:latin typeface="Stencil" panose="040409050D0802020404" pitchFamily="82" charset="0"/>
              </a:endParaRPr>
            </a:p>
          </p:txBody>
        </p:sp>
      </p:grpSp>
    </p:spTree>
    <p:extLst>
      <p:ext uri="{BB962C8B-B14F-4D97-AF65-F5344CB8AC3E}">
        <p14:creationId xmlns:p14="http://schemas.microsoft.com/office/powerpoint/2010/main" val="63412498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anose="040409050D0802020404" pitchFamily="82" charset="0"/>
              </a:rPr>
              <a:t>Historic LANDMARKS</a:t>
            </a:r>
            <a:endParaRPr lang="en-US" dirty="0">
              <a:latin typeface="Stencil" panose="040409050D0802020404" pitchFamily="82" charset="0"/>
            </a:endParaRPr>
          </a:p>
        </p:txBody>
      </p:sp>
      <p:sp>
        <p:nvSpPr>
          <p:cNvPr id="8" name="Content Placeholder 7"/>
          <p:cNvSpPr>
            <a:spLocks noGrp="1"/>
          </p:cNvSpPr>
          <p:nvPr>
            <p:ph sz="half" idx="1"/>
          </p:nvPr>
        </p:nvSpPr>
        <p:spPr>
          <a:xfrm>
            <a:off x="457200" y="1295400"/>
            <a:ext cx="4191000" cy="4525963"/>
          </a:xfrm>
        </p:spPr>
        <p:txBody>
          <a:bodyPr>
            <a:noAutofit/>
          </a:bodyPr>
          <a:lstStyle/>
          <a:p>
            <a:r>
              <a:rPr lang="en-US" sz="2400" b="1" dirty="0" smtClean="0">
                <a:effectLst>
                  <a:outerShdw blurRad="38100" dist="38100" dir="2700000" algn="tl">
                    <a:srgbClr val="000000">
                      <a:alpha val="43137"/>
                    </a:srgbClr>
                  </a:outerShdw>
                </a:effectLst>
                <a:latin typeface="Baskerville Old Face" panose="02020602080505020303" pitchFamily="18" charset="0"/>
              </a:rPr>
              <a:t>Wal-Mart was established in 1969. In 1972 was listed on the New York Stock Exchange </a:t>
            </a:r>
          </a:p>
          <a:p>
            <a:r>
              <a:rPr lang="en-US" sz="2400" b="1" dirty="0" smtClean="0">
                <a:effectLst>
                  <a:outerShdw blurRad="38100" dist="38100" dir="2700000" algn="tl">
                    <a:srgbClr val="000000">
                      <a:alpha val="43137"/>
                    </a:srgbClr>
                  </a:outerShdw>
                </a:effectLst>
                <a:latin typeface="Baskerville Old Face" panose="02020602080505020303" pitchFamily="18" charset="0"/>
              </a:rPr>
              <a:t>Wal-Mart entered Mexico with opening of Sam’s Clubs in 1992 in joint venture with Mexico’s </a:t>
            </a:r>
            <a:r>
              <a:rPr lang="en-US" sz="2400" b="1" dirty="0">
                <a:effectLst>
                  <a:outerShdw blurRad="38100" dist="38100" dir="2700000" algn="tl">
                    <a:srgbClr val="000000">
                      <a:alpha val="43137"/>
                    </a:srgbClr>
                  </a:outerShdw>
                </a:effectLst>
                <a:latin typeface="Baskerville Old Face" panose="02020602080505020303" pitchFamily="18" charset="0"/>
              </a:rPr>
              <a:t>l</a:t>
            </a:r>
            <a:r>
              <a:rPr lang="en-US" sz="2400" b="1" dirty="0" smtClean="0">
                <a:effectLst>
                  <a:outerShdw blurRad="38100" dist="38100" dir="2700000" algn="tl">
                    <a:srgbClr val="000000">
                      <a:alpha val="43137"/>
                    </a:srgbClr>
                  </a:outerShdw>
                </a:effectLst>
                <a:latin typeface="Baskerville Old Face" panose="02020602080505020303" pitchFamily="18" charset="0"/>
              </a:rPr>
              <a:t>argest retailer </a:t>
            </a:r>
            <a:r>
              <a:rPr lang="en-US" sz="2400" b="1" dirty="0" err="1" smtClean="0">
                <a:effectLst>
                  <a:outerShdw blurRad="38100" dist="38100" dir="2700000" algn="tl">
                    <a:srgbClr val="000000">
                      <a:alpha val="43137"/>
                    </a:srgbClr>
                  </a:outerShdw>
                </a:effectLst>
                <a:latin typeface="Baskerville Old Face" panose="02020602080505020303" pitchFamily="18" charset="0"/>
              </a:rPr>
              <a:t>Cirfa</a:t>
            </a:r>
            <a:r>
              <a:rPr lang="en-US" sz="2400" b="1" dirty="0" smtClean="0">
                <a:effectLst>
                  <a:outerShdw blurRad="38100" dist="38100" dir="2700000" algn="tl">
                    <a:srgbClr val="000000">
                      <a:alpha val="43137"/>
                    </a:srgbClr>
                  </a:outerShdw>
                </a:effectLst>
                <a:latin typeface="Baskerville Old Face" panose="02020602080505020303" pitchFamily="18" charset="0"/>
              </a:rPr>
              <a:t>. </a:t>
            </a:r>
          </a:p>
          <a:p>
            <a:r>
              <a:rPr lang="en-US" sz="2400" b="1" dirty="0" smtClean="0">
                <a:effectLst>
                  <a:outerShdw blurRad="38100" dist="38100" dir="2700000" algn="tl">
                    <a:srgbClr val="000000">
                      <a:alpha val="43137"/>
                    </a:srgbClr>
                  </a:outerShdw>
                </a:effectLst>
                <a:latin typeface="Baskerville Old Face" panose="02020602080505020303" pitchFamily="18" charset="0"/>
              </a:rPr>
              <a:t>It acquired 122 former </a:t>
            </a:r>
            <a:r>
              <a:rPr lang="en-US" sz="2400" b="1" dirty="0" err="1" smtClean="0">
                <a:effectLst>
                  <a:outerShdw blurRad="38100" dist="38100" dir="2700000" algn="tl">
                    <a:srgbClr val="000000">
                      <a:alpha val="43137"/>
                    </a:srgbClr>
                  </a:outerShdw>
                </a:effectLst>
                <a:latin typeface="Baskerville Old Face" panose="02020602080505020303" pitchFamily="18" charset="0"/>
              </a:rPr>
              <a:t>Woolco</a:t>
            </a:r>
            <a:r>
              <a:rPr lang="en-US" sz="2400" b="1" dirty="0" smtClean="0">
                <a:effectLst>
                  <a:outerShdw blurRad="38100" dist="38100" dir="2700000" algn="tl">
                    <a:srgbClr val="000000">
                      <a:alpha val="43137"/>
                    </a:srgbClr>
                  </a:outerShdw>
                </a:effectLst>
                <a:latin typeface="Baskerville Old Face" panose="02020602080505020303" pitchFamily="18" charset="0"/>
              </a:rPr>
              <a:t> stores in Canada. (1994) </a:t>
            </a:r>
          </a:p>
          <a:p>
            <a:r>
              <a:rPr lang="en-US" sz="2400" b="1" dirty="0" smtClean="0">
                <a:effectLst>
                  <a:outerShdw blurRad="38100" dist="38100" dir="2700000" algn="tl">
                    <a:srgbClr val="000000">
                      <a:alpha val="43137"/>
                    </a:srgbClr>
                  </a:outerShdw>
                </a:effectLst>
                <a:latin typeface="Baskerville Old Face" panose="02020602080505020303" pitchFamily="18" charset="0"/>
              </a:rPr>
              <a:t>In 1996 Wal-Mart continued to expand internationally opening stores in China </a:t>
            </a:r>
          </a:p>
          <a:p>
            <a:endParaRPr lang="en-US" sz="2400" b="1" dirty="0">
              <a:effectLst>
                <a:outerShdw blurRad="38100" dist="38100" dir="2700000" algn="tl">
                  <a:srgbClr val="000000">
                    <a:alpha val="43137"/>
                  </a:srgbClr>
                </a:outerShdw>
              </a:effectLst>
              <a:latin typeface="Baskerville Old Face" panose="02020602080505020303" pitchFamily="18" charset="0"/>
            </a:endParaRPr>
          </a:p>
        </p:txBody>
      </p:sp>
      <p:sp>
        <p:nvSpPr>
          <p:cNvPr id="9" name="Content Placeholder 8"/>
          <p:cNvSpPr>
            <a:spLocks noGrp="1"/>
          </p:cNvSpPr>
          <p:nvPr>
            <p:ph sz="half" idx="2"/>
          </p:nvPr>
        </p:nvSpPr>
        <p:spPr>
          <a:xfrm>
            <a:off x="4572000" y="1295400"/>
            <a:ext cx="4572000" cy="5410200"/>
          </a:xfrm>
        </p:spPr>
        <p:txBody>
          <a:bodyPr>
            <a:noAutofit/>
          </a:bodyPr>
          <a:lstStyle/>
          <a:p>
            <a:r>
              <a:rPr lang="en-US" sz="2200" b="1" dirty="0" smtClean="0">
                <a:effectLst>
                  <a:outerShdw blurRad="38100" dist="38100" dir="2700000" algn="tl">
                    <a:srgbClr val="000000">
                      <a:alpha val="43137"/>
                    </a:srgbClr>
                  </a:outerShdw>
                </a:effectLst>
                <a:latin typeface="Baskerville Old Face" panose="02020602080505020303" pitchFamily="18" charset="0"/>
              </a:rPr>
              <a:t>The company became the first nationwide US grocery store to adopt Global Food Safety Initiative (GFSI) standards in 2008</a:t>
            </a:r>
          </a:p>
          <a:p>
            <a:r>
              <a:rPr lang="en-US" sz="2200" b="1" dirty="0" smtClean="0">
                <a:effectLst>
                  <a:outerShdw blurRad="38100" dist="38100" dir="2700000" algn="tl">
                    <a:srgbClr val="000000">
                      <a:alpha val="43137"/>
                    </a:srgbClr>
                  </a:outerShdw>
                </a:effectLst>
                <a:latin typeface="Baskerville Old Face" panose="02020602080505020303" pitchFamily="18" charset="0"/>
              </a:rPr>
              <a:t>In 2009 Wal-Mart partnered with FIFA to operate 2010 FIFA World Cup Official Event Store in nearly all of its retail markets around the world </a:t>
            </a:r>
          </a:p>
          <a:p>
            <a:r>
              <a:rPr lang="en-US" sz="2200" b="1" dirty="0" smtClean="0">
                <a:effectLst>
                  <a:outerShdw blurRad="38100" dist="38100" dir="2700000" algn="tl">
                    <a:srgbClr val="000000">
                      <a:alpha val="43137"/>
                    </a:srgbClr>
                  </a:outerShdw>
                </a:effectLst>
                <a:latin typeface="Baskerville Old Face" panose="02020602080505020303" pitchFamily="18" charset="0"/>
              </a:rPr>
              <a:t>In 2011, Wal-Mart announced to install solar panels on about 60 stores in Cali. Expanding the companies portfolio to 75% of its stores in State. 2013 the company plans to install more than 130 stores throughout the state. </a:t>
            </a:r>
            <a:endParaRPr lang="en-US" sz="2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07637369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
            <a:ext cx="80772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Working at Walmart</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6" name="TextBox 5"/>
          <p:cNvSpPr txBox="1"/>
          <p:nvPr/>
        </p:nvSpPr>
        <p:spPr>
          <a:xfrm>
            <a:off x="609600" y="856357"/>
            <a:ext cx="7924800" cy="163121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Sam </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Walton said, “Our people make the difference</a:t>
            </a: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Working at Walmart means </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opportunity for you and your </a:t>
            </a: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career. What </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does Making </a:t>
            </a:r>
            <a:r>
              <a:rPr lang="en-US" sz="2000" b="1" i="1" dirty="0">
                <a:solidFill>
                  <a:schemeClr val="bg1"/>
                </a:solidFill>
                <a:effectLst>
                  <a:outerShdw blurRad="38100" dist="38100" dir="2700000" algn="tl">
                    <a:srgbClr val="000000">
                      <a:alpha val="43137"/>
                    </a:srgbClr>
                  </a:outerShdw>
                </a:effectLst>
                <a:latin typeface="Baskerville Old Face" panose="02020602080505020303" pitchFamily="18" charset="0"/>
              </a:rPr>
              <a:t>Better Possible</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mean</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Well</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 for tens of thousands of people every year, a job at one of our Stores or Clubs opens the door to a better life. W</a:t>
            </a:r>
            <a:r>
              <a:rPr lang="en-US" sz="2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orking </a:t>
            </a:r>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to save customers money in new and better ways. </a:t>
            </a:r>
          </a:p>
        </p:txBody>
      </p:sp>
      <p:sp>
        <p:nvSpPr>
          <p:cNvPr id="7" name="Rectangle 6"/>
          <p:cNvSpPr/>
          <p:nvPr/>
        </p:nvSpPr>
        <p:spPr>
          <a:xfrm>
            <a:off x="0" y="2494500"/>
            <a:ext cx="8458200" cy="4401205"/>
          </a:xfrm>
          <a:prstGeom prst="rect">
            <a:avLst/>
          </a:prstGeom>
        </p:spPr>
        <p:txBody>
          <a:bodyPr wrap="square">
            <a:spAutoFit/>
          </a:bodyPr>
          <a:lstStyle/>
          <a:p>
            <a:pPr marL="285750" lvl="0" indent="-285750">
              <a:buFont typeface="Arial" panose="020B0604020202020204" pitchFamily="34" charset="0"/>
              <a:buChar char="•"/>
            </a:pPr>
            <a:r>
              <a:rPr lang="en-US" sz="2000" b="1" dirty="0" smtClean="0">
                <a:latin typeface="Baskerville Old Face" panose="02020602080505020303" pitchFamily="18" charset="0"/>
              </a:rPr>
              <a:t>Employs </a:t>
            </a:r>
            <a:r>
              <a:rPr lang="en-US" sz="2000" b="1" dirty="0">
                <a:latin typeface="Baskerville Old Face" panose="02020602080505020303" pitchFamily="18" charset="0"/>
              </a:rPr>
              <a:t>2.2 million associates globally</a:t>
            </a:r>
          </a:p>
          <a:p>
            <a:pPr marL="285750" lvl="0" indent="-285750">
              <a:buFont typeface="Arial" panose="020B0604020202020204" pitchFamily="34" charset="0"/>
              <a:buChar char="•"/>
            </a:pPr>
            <a:r>
              <a:rPr lang="en-US" sz="2000" b="1" dirty="0" smtClean="0">
                <a:latin typeface="Baskerville Old Face" panose="02020602080505020303" pitchFamily="18" charset="0"/>
              </a:rPr>
              <a:t>Provides </a:t>
            </a:r>
            <a:r>
              <a:rPr lang="en-US" sz="2000" b="1" dirty="0">
                <a:latin typeface="Baskerville Old Face" panose="02020602080505020303" pitchFamily="18" charset="0"/>
              </a:rPr>
              <a:t>roughly 300 jobs every </a:t>
            </a:r>
            <a:r>
              <a:rPr lang="en-US" sz="2000" b="1" dirty="0" smtClean="0">
                <a:latin typeface="Baskerville Old Face" panose="02020602080505020303" pitchFamily="18" charset="0"/>
              </a:rPr>
              <a:t>time a Supercenter opens</a:t>
            </a:r>
            <a:endParaRPr lang="en-US" sz="2000" b="1" dirty="0">
              <a:latin typeface="Baskerville Old Face" panose="02020602080505020303" pitchFamily="18" charset="0"/>
            </a:endParaRPr>
          </a:p>
          <a:p>
            <a:pPr marL="285750" lvl="0" indent="-285750">
              <a:buFont typeface="Arial" panose="020B0604020202020204" pitchFamily="34" charset="0"/>
              <a:buChar char="•"/>
            </a:pPr>
            <a:r>
              <a:rPr lang="en-US" sz="2000" b="1" dirty="0">
                <a:latin typeface="Baskerville Old Face" panose="02020602080505020303" pitchFamily="18" charset="0"/>
              </a:rPr>
              <a:t>In 2012, women accounted for 53% of hourly promotions in </a:t>
            </a:r>
            <a:r>
              <a:rPr lang="en-US" sz="2000" b="1" dirty="0" smtClean="0">
                <a:latin typeface="Baskerville Old Face" panose="02020602080505020303" pitchFamily="18" charset="0"/>
              </a:rPr>
              <a:t>U.S</a:t>
            </a:r>
            <a:r>
              <a:rPr lang="en-US" sz="2000" b="1" dirty="0">
                <a:latin typeface="Baskerville Old Face" panose="02020602080505020303" pitchFamily="18" charset="0"/>
              </a:rPr>
              <a:t>. stores</a:t>
            </a:r>
          </a:p>
          <a:p>
            <a:pPr marL="285750" lvl="0" indent="-285750">
              <a:buFont typeface="Arial" panose="020B0604020202020204" pitchFamily="34" charset="0"/>
              <a:buChar char="•"/>
            </a:pPr>
            <a:r>
              <a:rPr lang="en-US" sz="2000" b="1" dirty="0">
                <a:latin typeface="Baskerville Old Face" panose="02020602080505020303" pitchFamily="18" charset="0"/>
              </a:rPr>
              <a:t>About 75% </a:t>
            </a:r>
            <a:r>
              <a:rPr lang="en-US" sz="2000" b="1" dirty="0" smtClean="0">
                <a:latin typeface="Baskerville Old Face" panose="02020602080505020303" pitchFamily="18" charset="0"/>
              </a:rPr>
              <a:t>store </a:t>
            </a:r>
            <a:r>
              <a:rPr lang="en-US" sz="2000" b="1" dirty="0">
                <a:latin typeface="Baskerville Old Face" panose="02020602080505020303" pitchFamily="18" charset="0"/>
              </a:rPr>
              <a:t>management teams began as hourly associates, and they earn </a:t>
            </a:r>
            <a:r>
              <a:rPr lang="en-US" sz="2000" b="1" dirty="0" smtClean="0">
                <a:latin typeface="Baskerville Old Face" panose="02020602080505020303" pitchFamily="18" charset="0"/>
              </a:rPr>
              <a:t>between </a:t>
            </a:r>
            <a:r>
              <a:rPr lang="en-US" sz="2000" b="1" dirty="0">
                <a:latin typeface="Baskerville Old Face" panose="02020602080505020303" pitchFamily="18" charset="0"/>
              </a:rPr>
              <a:t>$50,000 and $170,000 a year</a:t>
            </a:r>
          </a:p>
          <a:p>
            <a:pPr marL="285750" lvl="0" indent="-285750">
              <a:buFont typeface="Arial" panose="020B0604020202020204" pitchFamily="34" charset="0"/>
              <a:buChar char="•"/>
            </a:pPr>
            <a:r>
              <a:rPr lang="en-US" sz="2000" b="1" dirty="0">
                <a:latin typeface="Baskerville Old Face" panose="02020602080505020303" pitchFamily="18" charset="0"/>
              </a:rPr>
              <a:t>Every year, </a:t>
            </a:r>
            <a:r>
              <a:rPr lang="en-US" sz="2000" b="1" dirty="0" smtClean="0">
                <a:latin typeface="Baskerville Old Face" panose="02020602080505020303" pitchFamily="18" charset="0"/>
              </a:rPr>
              <a:t>promoting </a:t>
            </a:r>
            <a:r>
              <a:rPr lang="en-US" sz="2000" b="1" dirty="0">
                <a:latin typeface="Baskerville Old Face" panose="02020602080505020303" pitchFamily="18" charset="0"/>
              </a:rPr>
              <a:t>170,000 people to jobs with more responsibility and higher pay</a:t>
            </a:r>
          </a:p>
          <a:p>
            <a:pPr marL="285750" lvl="0" indent="-285750">
              <a:buFont typeface="Arial" panose="020B0604020202020204" pitchFamily="34" charset="0"/>
              <a:buChar char="•"/>
            </a:pPr>
            <a:r>
              <a:rPr lang="en-US" sz="2000" b="1" dirty="0">
                <a:latin typeface="Baskerville Old Face" panose="02020602080505020303" pitchFamily="18" charset="0"/>
              </a:rPr>
              <a:t>Depending on the time of year, there are approximately 15,000 – 50,000 job openings at Walmart</a:t>
            </a:r>
          </a:p>
          <a:p>
            <a:pPr marL="285750" lvl="0" indent="-285750">
              <a:buFont typeface="Arial" panose="020B0604020202020204" pitchFamily="34" charset="0"/>
              <a:buChar char="•"/>
            </a:pPr>
            <a:r>
              <a:rPr lang="en-US" sz="2000" b="1" dirty="0" err="1">
                <a:latin typeface="Baskerville Old Face" panose="02020602080505020303" pitchFamily="18" charset="0"/>
              </a:rPr>
              <a:t>eCommerce</a:t>
            </a:r>
            <a:r>
              <a:rPr lang="en-US" sz="2000" b="1" dirty="0">
                <a:latin typeface="Baskerville Old Face" panose="02020602080505020303" pitchFamily="18" charset="0"/>
              </a:rPr>
              <a:t> recruits entrepreneurs, technologists, data scientists and consumer Internet professionals around the world – with more than 1,500 associates in Silicon Valley, Sao Paulo and Bangalore</a:t>
            </a:r>
          </a:p>
          <a:p>
            <a:pPr marL="285750" lvl="0" indent="-285750">
              <a:buFont typeface="Arial" panose="020B0604020202020204" pitchFamily="34" charset="0"/>
              <a:buChar char="•"/>
            </a:pPr>
            <a:r>
              <a:rPr lang="en-US" sz="2000" b="1" dirty="0">
                <a:latin typeface="Baskerville Old Face" panose="02020602080505020303" pitchFamily="18" charset="0"/>
              </a:rPr>
              <a:t>The Walmart and Sam’s Club Home Offices are nestled amid the Ozark Mountains in Bentonville, Arkansas — the nation’s 6</a:t>
            </a:r>
            <a:r>
              <a:rPr lang="en-US" sz="2000" b="1" baseline="30000" dirty="0">
                <a:latin typeface="Baskerville Old Face" panose="02020602080505020303" pitchFamily="18" charset="0"/>
              </a:rPr>
              <a:t>th</a:t>
            </a:r>
            <a:r>
              <a:rPr lang="en-US" sz="2000" b="1" dirty="0">
                <a:latin typeface="Baskerville Old Face" panose="02020602080505020303" pitchFamily="18" charset="0"/>
              </a:rPr>
              <a:t> fastest growing region</a:t>
            </a:r>
          </a:p>
        </p:txBody>
      </p:sp>
    </p:spTree>
    <p:extLst>
      <p:ext uri="{BB962C8B-B14F-4D97-AF65-F5344CB8AC3E}">
        <p14:creationId xmlns:p14="http://schemas.microsoft.com/office/powerpoint/2010/main" val="1524654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down)">
                                      <p:cBhvr>
                                        <p:cTn id="19" dur="500"/>
                                        <p:tgtEl>
                                          <p:spTgt spid="7">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down)">
                                      <p:cBhvr>
                                        <p:cTn id="31" dur="500"/>
                                        <p:tgtEl>
                                          <p:spTgt spid="7">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down)">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8382000" cy="1754326"/>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Employee Selection process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11" name="TextBox 10"/>
          <p:cNvSpPr txBox="1"/>
          <p:nvPr/>
        </p:nvSpPr>
        <p:spPr>
          <a:xfrm>
            <a:off x="0" y="1719972"/>
            <a:ext cx="4572000" cy="584775"/>
          </a:xfrm>
          <a:prstGeom prst="rect">
            <a:avLst/>
          </a:prstGeom>
          <a:noFill/>
        </p:spPr>
        <p:txBody>
          <a:bodyPr wrap="square" rtlCol="0">
            <a:spAutoFit/>
          </a:bodyPr>
          <a:lstStyle/>
          <a:p>
            <a:r>
              <a:rPr lang="en-US" sz="3200" b="1" dirty="0" smtClean="0">
                <a:latin typeface="Baskerville Old Face" panose="02020602080505020303" pitchFamily="18" charset="0"/>
              </a:rPr>
              <a:t>STEP 1: The Application</a:t>
            </a:r>
            <a:endParaRPr lang="en-US" sz="3200" b="1" dirty="0">
              <a:latin typeface="Baskerville Old Face" panose="02020602080505020303" pitchFamily="18" charset="0"/>
            </a:endParaRPr>
          </a:p>
        </p:txBody>
      </p:sp>
      <p:sp>
        <p:nvSpPr>
          <p:cNvPr id="13" name="TextBox 12"/>
          <p:cNvSpPr txBox="1"/>
          <p:nvPr/>
        </p:nvSpPr>
        <p:spPr>
          <a:xfrm>
            <a:off x="914400" y="2743200"/>
            <a:ext cx="7048500" cy="3539430"/>
          </a:xfrm>
          <a:prstGeom prst="rect">
            <a:avLst/>
          </a:prstGeom>
          <a:noFill/>
        </p:spPr>
        <p:txBody>
          <a:bodyPr wrap="square" rtlCol="0">
            <a:spAutoFit/>
          </a:bodyPr>
          <a:lstStyle/>
          <a:p>
            <a:pPr algn="ctr"/>
            <a:r>
              <a:rPr lang="en-US" sz="2800" b="1" dirty="0" smtClean="0">
                <a:latin typeface="Baskerville Old Face" panose="02020602080505020303" pitchFamily="18" charset="0"/>
              </a:rPr>
              <a:t>Walmart accepts online applications only. </a:t>
            </a:r>
          </a:p>
          <a:p>
            <a:pPr algn="ctr"/>
            <a:endParaRPr lang="en-US" sz="2800" b="1" dirty="0">
              <a:latin typeface="Baskerville Old Face" panose="02020602080505020303" pitchFamily="18" charset="0"/>
            </a:endParaRPr>
          </a:p>
          <a:p>
            <a:pPr algn="ctr"/>
            <a:r>
              <a:rPr lang="en-US" sz="2800" b="1" dirty="0" smtClean="0">
                <a:latin typeface="Baskerville Old Face" panose="02020602080505020303" pitchFamily="18" charset="0"/>
              </a:rPr>
              <a:t>Potential employees can apply at home (</a:t>
            </a:r>
            <a:r>
              <a:rPr lang="en-US" sz="2800" b="1" dirty="0">
                <a:latin typeface="Baskerville Old Face" panose="02020602080505020303" pitchFamily="18" charset="0"/>
                <a:hlinkClick r:id="rId2"/>
              </a:rPr>
              <a:t>http://jobs.walmart.com</a:t>
            </a:r>
            <a:r>
              <a:rPr lang="en-US" sz="2800" b="1" dirty="0" smtClean="0">
                <a:latin typeface="Baskerville Old Face" panose="02020602080505020303" pitchFamily="18" charset="0"/>
                <a:hlinkClick r:id="rId2"/>
              </a:rPr>
              <a:t>/</a:t>
            </a:r>
            <a:r>
              <a:rPr lang="en-US" sz="2800" b="1" dirty="0" smtClean="0">
                <a:latin typeface="Baskerville Old Face" panose="02020602080505020303" pitchFamily="18" charset="0"/>
              </a:rPr>
              <a:t>)  (</a:t>
            </a:r>
            <a:r>
              <a:rPr lang="en-US" sz="2800" b="1" dirty="0">
                <a:latin typeface="Baskerville Old Face" panose="02020602080505020303" pitchFamily="18" charset="0"/>
                <a:hlinkClick r:id="rId3"/>
              </a:rPr>
              <a:t>http://careers.walmart.com/career-areas</a:t>
            </a:r>
            <a:r>
              <a:rPr lang="en-US" sz="2800" b="1" dirty="0" smtClean="0">
                <a:latin typeface="Baskerville Old Face" panose="02020602080505020303" pitchFamily="18" charset="0"/>
                <a:hlinkClick r:id="rId3"/>
              </a:rPr>
              <a:t>/</a:t>
            </a:r>
            <a:r>
              <a:rPr lang="en-US" sz="2800" b="1" dirty="0" smtClean="0">
                <a:latin typeface="Baskerville Old Face" panose="02020602080505020303" pitchFamily="18" charset="0"/>
              </a:rPr>
              <a:t>)  </a:t>
            </a:r>
          </a:p>
          <a:p>
            <a:pPr algn="ctr"/>
            <a:r>
              <a:rPr lang="en-US" sz="2800" b="1" dirty="0" smtClean="0">
                <a:latin typeface="Baskerville Old Face" panose="02020602080505020303" pitchFamily="18" charset="0"/>
              </a:rPr>
              <a:t>OR </a:t>
            </a:r>
          </a:p>
          <a:p>
            <a:pPr algn="ctr"/>
            <a:r>
              <a:rPr lang="en-US" sz="2800" b="1" dirty="0" smtClean="0">
                <a:latin typeface="Baskerville Old Face" panose="02020602080505020303" pitchFamily="18" charset="0"/>
              </a:rPr>
              <a:t>Visit any Walmart hiring kiosks usually located by customer service. </a:t>
            </a:r>
            <a:r>
              <a:rPr lang="en-US" sz="2800" b="1" dirty="0">
                <a:latin typeface="Baskerville Old Face" panose="02020602080505020303" pitchFamily="18" charset="0"/>
              </a:rPr>
              <a:t> </a:t>
            </a:r>
            <a:r>
              <a:rPr lang="en-US" sz="2800" b="1" dirty="0" smtClean="0">
                <a:latin typeface="Baskerville Old Face" panose="02020602080505020303" pitchFamily="18" charset="0"/>
              </a:rPr>
              <a:t> </a:t>
            </a:r>
            <a:endParaRPr lang="en-US" sz="2800" b="1" dirty="0">
              <a:latin typeface="Baskerville Old Face" panose="02020602080505020303" pitchFamily="18" charset="0"/>
            </a:endParaRPr>
          </a:p>
        </p:txBody>
      </p:sp>
    </p:spTree>
    <p:extLst>
      <p:ext uri="{BB962C8B-B14F-4D97-AF65-F5344CB8AC3E}">
        <p14:creationId xmlns:p14="http://schemas.microsoft.com/office/powerpoint/2010/main" val="416658890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p:cTn id="18"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13">
                                            <p:txEl>
                                              <p:pRg st="0" end="0"/>
                                            </p:txEl>
                                          </p:spTgt>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p:cTn id="25"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13">
                                            <p:txEl>
                                              <p:pRg st="2" end="2"/>
                                            </p:txEl>
                                          </p:spTgt>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 calcmode="lin" valueType="num">
                                      <p:cBhvr>
                                        <p:cTn id="32"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13">
                                            <p:txEl>
                                              <p:pRg st="3" end="3"/>
                                            </p:txEl>
                                          </p:spTgt>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382000" cy="1754326"/>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Employee Selection process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4" name="TextBox 3"/>
          <p:cNvSpPr txBox="1"/>
          <p:nvPr/>
        </p:nvSpPr>
        <p:spPr>
          <a:xfrm>
            <a:off x="0" y="1719972"/>
            <a:ext cx="5257800" cy="584775"/>
          </a:xfrm>
          <a:prstGeom prst="rect">
            <a:avLst/>
          </a:prstGeom>
          <a:noFill/>
        </p:spPr>
        <p:txBody>
          <a:bodyPr wrap="square" rtlCol="0">
            <a:spAutoFit/>
          </a:bodyPr>
          <a:lstStyle/>
          <a:p>
            <a:r>
              <a:rPr lang="en-US" sz="3200" b="1" dirty="0" smtClean="0">
                <a:latin typeface="Baskerville Old Face" panose="02020602080505020303" pitchFamily="18" charset="0"/>
              </a:rPr>
              <a:t>STEP 2: The </a:t>
            </a:r>
            <a:r>
              <a:rPr lang="en-US" sz="3200" b="1" dirty="0">
                <a:latin typeface="Baskerville Old Face" panose="02020602080505020303" pitchFamily="18" charset="0"/>
              </a:rPr>
              <a:t>A</a:t>
            </a:r>
            <a:r>
              <a:rPr lang="en-US" sz="3200" b="1" dirty="0" smtClean="0">
                <a:latin typeface="Baskerville Old Face" panose="02020602080505020303" pitchFamily="18" charset="0"/>
              </a:rPr>
              <a:t>ssessment  </a:t>
            </a:r>
            <a:r>
              <a:rPr lang="en-US" sz="3200" b="1" dirty="0">
                <a:latin typeface="Baskerville Old Face" panose="02020602080505020303" pitchFamily="18" charset="0"/>
              </a:rPr>
              <a:t>T</a:t>
            </a:r>
            <a:r>
              <a:rPr lang="en-US" sz="3200" b="1" dirty="0" smtClean="0">
                <a:latin typeface="Baskerville Old Face" panose="02020602080505020303" pitchFamily="18" charset="0"/>
              </a:rPr>
              <a:t>est</a:t>
            </a:r>
            <a:endParaRPr lang="en-US" sz="3200" b="1" dirty="0">
              <a:latin typeface="Baskerville Old Face" panose="02020602080505020303" pitchFamily="18" charset="0"/>
            </a:endParaRPr>
          </a:p>
        </p:txBody>
      </p:sp>
      <p:sp>
        <p:nvSpPr>
          <p:cNvPr id="7" name="TextBox 6"/>
          <p:cNvSpPr txBox="1"/>
          <p:nvPr/>
        </p:nvSpPr>
        <p:spPr>
          <a:xfrm>
            <a:off x="914400" y="2438400"/>
            <a:ext cx="7620000" cy="2246769"/>
          </a:xfrm>
          <a:prstGeom prst="rect">
            <a:avLst/>
          </a:prstGeom>
          <a:noFill/>
        </p:spPr>
        <p:txBody>
          <a:bodyPr wrap="square" rtlCol="0">
            <a:spAutoFit/>
          </a:bodyPr>
          <a:lstStyle/>
          <a:p>
            <a:pPr algn="ctr"/>
            <a:r>
              <a:rPr lang="en-US" sz="2800" b="1" dirty="0" smtClean="0">
                <a:latin typeface="Baskerville Old Face" panose="02020602080505020303" pitchFamily="18" charset="0"/>
              </a:rPr>
              <a:t>Potential Walmart employees must take a test with scenarios following questions on how they would react and deal with the situation at hand. The scenarios are concerning customers, supervisors, coworkers and just general situations.</a:t>
            </a:r>
            <a:endParaRPr lang="en-US" sz="2800" b="1" dirty="0">
              <a:latin typeface="Baskerville Old Face" panose="02020602080505020303" pitchFamily="18" charset="0"/>
            </a:endParaRPr>
          </a:p>
        </p:txBody>
      </p:sp>
      <p:sp>
        <p:nvSpPr>
          <p:cNvPr id="9" name="TextBox 8"/>
          <p:cNvSpPr txBox="1"/>
          <p:nvPr/>
        </p:nvSpPr>
        <p:spPr>
          <a:xfrm>
            <a:off x="1524000" y="4672659"/>
            <a:ext cx="6096000" cy="1569660"/>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Results will score in one of two Tiers. Scores in Tier 1 will be chosen over scores in Tier 2</a:t>
            </a:r>
            <a:endParaRPr lang="en-US" sz="3200"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327746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9972"/>
            <a:ext cx="4572000" cy="584775"/>
          </a:xfrm>
          <a:prstGeom prst="rect">
            <a:avLst/>
          </a:prstGeom>
          <a:noFill/>
        </p:spPr>
        <p:txBody>
          <a:bodyPr wrap="square" rtlCol="0">
            <a:spAutoFit/>
          </a:bodyPr>
          <a:lstStyle/>
          <a:p>
            <a:r>
              <a:rPr lang="en-US" sz="3200" b="1" dirty="0" smtClean="0">
                <a:latin typeface="Baskerville Old Face" panose="02020602080505020303" pitchFamily="18" charset="0"/>
              </a:rPr>
              <a:t>STEP 3: 1</a:t>
            </a:r>
            <a:r>
              <a:rPr lang="en-US" sz="3200" b="1" baseline="30000" dirty="0" smtClean="0">
                <a:latin typeface="Baskerville Old Face" panose="02020602080505020303" pitchFamily="18" charset="0"/>
              </a:rPr>
              <a:t>st</a:t>
            </a:r>
            <a:r>
              <a:rPr lang="en-US" sz="3200" b="1" dirty="0" smtClean="0">
                <a:latin typeface="Baskerville Old Face" panose="02020602080505020303" pitchFamily="18" charset="0"/>
              </a:rPr>
              <a:t> Interview</a:t>
            </a:r>
            <a:endParaRPr lang="en-US" sz="3200" b="1" dirty="0">
              <a:latin typeface="Baskerville Old Face" panose="02020602080505020303" pitchFamily="18" charset="0"/>
            </a:endParaRPr>
          </a:p>
        </p:txBody>
      </p:sp>
      <p:sp>
        <p:nvSpPr>
          <p:cNvPr id="3" name="Rectangle 2"/>
          <p:cNvSpPr/>
          <p:nvPr/>
        </p:nvSpPr>
        <p:spPr>
          <a:xfrm>
            <a:off x="381000" y="0"/>
            <a:ext cx="8382000" cy="1754326"/>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Employee Selection process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4" name="TextBox 3"/>
          <p:cNvSpPr txBox="1"/>
          <p:nvPr/>
        </p:nvSpPr>
        <p:spPr>
          <a:xfrm>
            <a:off x="914400" y="2644170"/>
            <a:ext cx="7010400" cy="3539430"/>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askerville Old Face" panose="02020602080505020303" pitchFamily="18" charset="0"/>
              </a:rPr>
              <a:t>A group interview of three. Questions concerning pervious jobs and the scenarios referring to the assessment test. </a:t>
            </a:r>
          </a:p>
          <a:p>
            <a:pPr algn="ctr"/>
            <a:endParaRPr lang="en-US" sz="3200" b="1" dirty="0">
              <a:effectLst>
                <a:outerShdw blurRad="38100" dist="38100" dir="2700000" algn="tl">
                  <a:srgbClr val="000000">
                    <a:alpha val="43137"/>
                  </a:srgbClr>
                </a:outerShdw>
              </a:effectLst>
              <a:latin typeface="Baskerville Old Face" panose="02020602080505020303" pitchFamily="18" charset="0"/>
            </a:endParaRPr>
          </a:p>
          <a:p>
            <a:pPr algn="ctr"/>
            <a:endParaRPr lang="en-US" sz="3200" b="1" dirty="0" smtClean="0">
              <a:effectLst>
                <a:outerShdw blurRad="38100" dist="38100" dir="2700000" algn="tl">
                  <a:srgbClr val="000000">
                    <a:alpha val="43137"/>
                  </a:srgbClr>
                </a:outerShdw>
              </a:effectLst>
              <a:latin typeface="Baskerville Old Face" panose="02020602080505020303" pitchFamily="18" charset="0"/>
            </a:endParaRPr>
          </a:p>
          <a:p>
            <a:pPr algn="ctr"/>
            <a:r>
              <a:rPr lang="en-US" sz="3200" b="1" dirty="0" smtClean="0">
                <a:effectLst>
                  <a:outerShdw blurRad="38100" dist="38100" dir="2700000" algn="tl">
                    <a:srgbClr val="000000">
                      <a:alpha val="43137"/>
                    </a:srgbClr>
                  </a:outerShdw>
                </a:effectLst>
                <a:latin typeface="Baskerville Old Face" panose="02020602080505020303" pitchFamily="18" charset="0"/>
              </a:rPr>
              <a:t>Only one potential employee will be chosen to advance to the final interview</a:t>
            </a:r>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68270900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9972"/>
            <a:ext cx="4572000" cy="584775"/>
          </a:xfrm>
          <a:prstGeom prst="rect">
            <a:avLst/>
          </a:prstGeom>
          <a:noFill/>
        </p:spPr>
        <p:txBody>
          <a:bodyPr wrap="square" rtlCol="0">
            <a:spAutoFit/>
          </a:bodyPr>
          <a:lstStyle/>
          <a:p>
            <a:r>
              <a:rPr lang="en-US" sz="3200" b="1" dirty="0" smtClean="0">
                <a:latin typeface="Baskerville Old Face" panose="02020602080505020303" pitchFamily="18" charset="0"/>
              </a:rPr>
              <a:t>STEP 4: Final Interview</a:t>
            </a:r>
            <a:endParaRPr lang="en-US" sz="3200" b="1" dirty="0">
              <a:latin typeface="Baskerville Old Face" panose="02020602080505020303" pitchFamily="18" charset="0"/>
            </a:endParaRPr>
          </a:p>
        </p:txBody>
      </p:sp>
      <p:sp>
        <p:nvSpPr>
          <p:cNvPr id="3" name="Rectangle 2"/>
          <p:cNvSpPr/>
          <p:nvPr/>
        </p:nvSpPr>
        <p:spPr>
          <a:xfrm>
            <a:off x="381000" y="0"/>
            <a:ext cx="8382000" cy="1754326"/>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Employee Selection process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4" name="TextBox 3"/>
          <p:cNvSpPr txBox="1"/>
          <p:nvPr/>
        </p:nvSpPr>
        <p:spPr>
          <a:xfrm>
            <a:off x="914400" y="2644170"/>
            <a:ext cx="7010400" cy="1569660"/>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askerville Old Face" panose="02020602080505020303" pitchFamily="18" charset="0"/>
              </a:rPr>
              <a:t>In depth questions previously asked in the 1</a:t>
            </a:r>
            <a:r>
              <a:rPr lang="en-US" sz="3200" b="1" baseline="30000" dirty="0" smtClean="0">
                <a:effectLst>
                  <a:outerShdw blurRad="38100" dist="38100" dir="2700000" algn="tl">
                    <a:srgbClr val="000000">
                      <a:alpha val="43137"/>
                    </a:srgbClr>
                  </a:outerShdw>
                </a:effectLst>
                <a:latin typeface="Baskerville Old Face" panose="02020602080505020303" pitchFamily="18" charset="0"/>
              </a:rPr>
              <a:t>st</a:t>
            </a:r>
            <a:r>
              <a:rPr lang="en-US" sz="3200" b="1" dirty="0">
                <a:effectLst>
                  <a:outerShdw blurRad="38100" dist="38100" dir="2700000" algn="tl">
                    <a:srgbClr val="000000">
                      <a:alpha val="43137"/>
                    </a:srgbClr>
                  </a:outerShdw>
                </a:effectLst>
                <a:latin typeface="Baskerville Old Face" panose="02020602080505020303" pitchFamily="18" charset="0"/>
              </a:rPr>
              <a:t> </a:t>
            </a:r>
            <a:r>
              <a:rPr lang="en-US" sz="3200" b="1" dirty="0" smtClean="0">
                <a:effectLst>
                  <a:outerShdw blurRad="38100" dist="38100" dir="2700000" algn="tl">
                    <a:srgbClr val="000000">
                      <a:alpha val="43137"/>
                    </a:srgbClr>
                  </a:outerShdw>
                </a:effectLst>
                <a:latin typeface="Baskerville Old Face" panose="02020602080505020303" pitchFamily="18" charset="0"/>
              </a:rPr>
              <a:t>interview. If passed, are instructions for a drug test and a background check. </a:t>
            </a:r>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36274175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9972"/>
            <a:ext cx="5334000" cy="584775"/>
          </a:xfrm>
          <a:prstGeom prst="rect">
            <a:avLst/>
          </a:prstGeom>
          <a:noFill/>
        </p:spPr>
        <p:txBody>
          <a:bodyPr wrap="square" rtlCol="0">
            <a:spAutoFit/>
          </a:bodyPr>
          <a:lstStyle/>
          <a:p>
            <a:r>
              <a:rPr lang="en-US" sz="3200" b="1" dirty="0" smtClean="0">
                <a:latin typeface="Baskerville Old Face" panose="02020602080505020303" pitchFamily="18" charset="0"/>
              </a:rPr>
              <a:t>STEP 5: Orientation/Training</a:t>
            </a:r>
            <a:endParaRPr lang="en-US" sz="3200" b="1" dirty="0">
              <a:latin typeface="Baskerville Old Face" panose="02020602080505020303" pitchFamily="18" charset="0"/>
            </a:endParaRPr>
          </a:p>
        </p:txBody>
      </p:sp>
      <p:sp>
        <p:nvSpPr>
          <p:cNvPr id="3" name="Rectangle 2"/>
          <p:cNvSpPr/>
          <p:nvPr/>
        </p:nvSpPr>
        <p:spPr>
          <a:xfrm>
            <a:off x="381000" y="0"/>
            <a:ext cx="8382000" cy="1754326"/>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Employee Selection process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5" name="TextBox 4"/>
          <p:cNvSpPr txBox="1"/>
          <p:nvPr/>
        </p:nvSpPr>
        <p:spPr>
          <a:xfrm>
            <a:off x="609600" y="2304747"/>
            <a:ext cx="7924800" cy="267765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askerville Old Face" panose="02020602080505020303" pitchFamily="18" charset="0"/>
              </a:rPr>
              <a:t>Orientation consists of  three days. The first two days are mostly paperwork, videos, and the basics. The last day computer modules will be introduced, called e-training. E-training is a program with various computer modules on a subject matter </a:t>
            </a:r>
            <a:r>
              <a:rPr lang="en-US" sz="2800" b="1" dirty="0">
                <a:effectLst>
                  <a:outerShdw blurRad="38100" dist="38100" dir="2700000" algn="tl">
                    <a:srgbClr val="000000">
                      <a:alpha val="43137"/>
                    </a:srgbClr>
                  </a:outerShdw>
                </a:effectLst>
                <a:latin typeface="Baskerville Old Face" panose="02020602080505020303" pitchFamily="18" charset="0"/>
              </a:rPr>
              <a:t>and is tested at the end of each module</a:t>
            </a:r>
            <a:r>
              <a:rPr lang="en-US" sz="2800" b="1" dirty="0" smtClean="0">
                <a:effectLst>
                  <a:outerShdw blurRad="38100" dist="38100" dir="2700000" algn="tl">
                    <a:srgbClr val="000000">
                      <a:alpha val="43137"/>
                    </a:srgbClr>
                  </a:outerShdw>
                </a:effectLst>
                <a:latin typeface="Baskerville Old Face" panose="02020602080505020303" pitchFamily="18" charset="0"/>
              </a:rPr>
              <a:t>. (ex: ‘Alcohol Compliance’)</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3237652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WALMART HR TEAM</a:t>
            </a:r>
            <a:endParaRPr lang="en-US" sz="5400" b="1" dirty="0">
              <a:effectLst>
                <a:outerShdw blurRad="38100" dist="38100" dir="2700000" algn="tl">
                  <a:srgbClr val="000000">
                    <a:alpha val="43137"/>
                  </a:srgbClr>
                </a:outerShdw>
              </a:effectLst>
              <a:latin typeface="Stencil" panose="040409050D0802020404" pitchFamily="82" charset="0"/>
            </a:endParaRPr>
          </a:p>
        </p:txBody>
      </p:sp>
      <p:graphicFrame>
        <p:nvGraphicFramePr>
          <p:cNvPr id="3" name="Diagram 2"/>
          <p:cNvGraphicFramePr/>
          <p:nvPr>
            <p:extLst>
              <p:ext uri="{D42A27DB-BD31-4B8C-83A1-F6EECF244321}">
                <p14:modId xmlns:p14="http://schemas.microsoft.com/office/powerpoint/2010/main" val="2310575783"/>
              </p:ext>
            </p:extLst>
          </p:nvPr>
        </p:nvGraphicFramePr>
        <p:xfrm>
          <a:off x="114300" y="6858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615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WALMART HR TEAM</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4" name="TextBox 3"/>
          <p:cNvSpPr txBox="1"/>
          <p:nvPr/>
        </p:nvSpPr>
        <p:spPr>
          <a:xfrm>
            <a:off x="609600" y="2304747"/>
            <a:ext cx="7924800" cy="2308324"/>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Baskerville Old Face" panose="02020602080505020303" pitchFamily="18" charset="0"/>
              </a:rPr>
              <a:t>A five person team of HR professionals with legal backgrounds are available 24 hours 7 days a week to handle supervisors concerns regarding employment matters.</a:t>
            </a:r>
            <a:endParaRPr lang="en-US" sz="3600" b="1" dirty="0">
              <a:effectLst>
                <a:outerShdw blurRad="38100" dist="38100" dir="2700000" algn="tl">
                  <a:srgbClr val="000000">
                    <a:alpha val="43137"/>
                  </a:srgbClr>
                </a:outerShdw>
              </a:effectLst>
              <a:latin typeface="Baskerville Old Face" panose="02020602080505020303" pitchFamily="18" charset="0"/>
            </a:endParaRPr>
          </a:p>
        </p:txBody>
      </p:sp>
      <p:pic>
        <p:nvPicPr>
          <p:cNvPr id="3079" name="Picture 7" descr="C:\Users\HP\AppData\Local\Microsoft\Windows\Temporary Internet Files\Content.IE5\1F8MEZA1\MC9004348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0626">
            <a:off x="6268021" y="4132697"/>
            <a:ext cx="2819114" cy="281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37213"/>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BENEFITS</a:t>
            </a:r>
            <a:endParaRPr lang="en-US" sz="5400" b="1" dirty="0">
              <a:effectLst>
                <a:outerShdw blurRad="38100" dist="38100" dir="2700000" algn="tl">
                  <a:srgbClr val="000000">
                    <a:alpha val="43137"/>
                  </a:srgbClr>
                </a:outerShdw>
              </a:effectLst>
              <a:latin typeface="Stencil" panose="040409050D0802020404" pitchFamily="82" charset="0"/>
            </a:endParaRPr>
          </a:p>
        </p:txBody>
      </p:sp>
      <p:grpSp>
        <p:nvGrpSpPr>
          <p:cNvPr id="8" name="Group 7"/>
          <p:cNvGrpSpPr/>
          <p:nvPr/>
        </p:nvGrpSpPr>
        <p:grpSpPr>
          <a:xfrm>
            <a:off x="1257300" y="923330"/>
            <a:ext cx="6629400" cy="5303520"/>
            <a:chOff x="1257300" y="923330"/>
            <a:chExt cx="6629400" cy="530352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923330"/>
              <a:ext cx="662940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3429000"/>
              <a:ext cx="3657600" cy="2246769"/>
            </a:xfrm>
            <a:prstGeom prst="rect">
              <a:avLst/>
            </a:prstGeom>
            <a:solidFill>
              <a:schemeClr val="tx1"/>
            </a:solidFill>
          </p:spPr>
          <p:txBody>
            <a:bodyPr wrap="square" rtlCol="0">
              <a:spAutoFit/>
            </a:bodyPr>
            <a:lstStyle/>
            <a:p>
              <a:r>
                <a:rPr lang="en-US" sz="2000" b="1" dirty="0">
                  <a:solidFill>
                    <a:schemeClr val="bg1"/>
                  </a:solidFill>
                  <a:latin typeface="Baskerville Old Face" panose="02020602080505020303" pitchFamily="18" charset="0"/>
                </a:rPr>
                <a:t>Our Benefits team works hard to offer associates comprehensive and affordable benefits to help you stay healthy. When you become an associate, you can take advantage of a variety of great benefits for you and your family</a:t>
              </a:r>
            </a:p>
          </p:txBody>
        </p:sp>
        <p:sp>
          <p:nvSpPr>
            <p:cNvPr id="6" name="Rectangle 5"/>
            <p:cNvSpPr/>
            <p:nvPr/>
          </p:nvSpPr>
          <p:spPr>
            <a:xfrm>
              <a:off x="1485900" y="1087272"/>
              <a:ext cx="9525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298411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2208" y="1"/>
            <a:ext cx="7939585" cy="1289065"/>
            <a:chOff x="366215" y="0"/>
            <a:chExt cx="8396785" cy="1643338"/>
          </a:xfrm>
        </p:grpSpPr>
        <p:sp>
          <p:nvSpPr>
            <p:cNvPr id="3" name="Rectangle 2"/>
            <p:cNvSpPr/>
            <p:nvPr/>
          </p:nvSpPr>
          <p:spPr>
            <a:xfrm>
              <a:off x="366215" y="230832"/>
              <a:ext cx="8382000" cy="1412506"/>
            </a:xfrm>
            <a:prstGeom prst="rect">
              <a:avLst/>
            </a:prstGeom>
          </p:spPr>
          <p:txBody>
            <a:bodyPr wrap="square">
              <a:spAutoFit/>
            </a:bodyPr>
            <a:lstStyle/>
            <a:p>
              <a:pPr algn="ctr"/>
              <a:r>
                <a:rPr lang="en-US" sz="6600" b="1" dirty="0" smtClean="0">
                  <a:effectLst>
                    <a:outerShdw blurRad="38100" dist="38100" dir="2700000" algn="tl">
                      <a:srgbClr val="000000">
                        <a:alpha val="43137"/>
                      </a:srgbClr>
                    </a:outerShdw>
                  </a:effectLst>
                  <a:latin typeface="Stencil" panose="040409050D0802020404" pitchFamily="82" charset="0"/>
                </a:rPr>
                <a:t>BENEFITS</a:t>
              </a:r>
              <a:endParaRPr lang="en-US" sz="6600" b="1" dirty="0">
                <a:effectLst>
                  <a:outerShdw blurRad="38100" dist="38100" dir="2700000" algn="tl">
                    <a:srgbClr val="000000">
                      <a:alpha val="43137"/>
                    </a:srgbClr>
                  </a:outerShdw>
                </a:effectLst>
                <a:latin typeface="Stencil" panose="040409050D0802020404" pitchFamily="82" charset="0"/>
              </a:endParaRPr>
            </a:p>
          </p:txBody>
        </p:sp>
        <p:sp>
          <p:nvSpPr>
            <p:cNvPr id="4" name="Rectangle 3"/>
            <p:cNvSpPr/>
            <p:nvPr/>
          </p:nvSpPr>
          <p:spPr>
            <a:xfrm>
              <a:off x="381000" y="0"/>
              <a:ext cx="8382000" cy="461665"/>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Stencil" panose="040409050D0802020404" pitchFamily="82" charset="0"/>
                </a:rPr>
                <a:t>Health &amp;well-being</a:t>
              </a:r>
              <a:endParaRPr lang="en-US" sz="2400" b="1" dirty="0">
                <a:effectLst>
                  <a:outerShdw blurRad="38100" dist="38100" dir="2700000" algn="tl">
                    <a:srgbClr val="000000">
                      <a:alpha val="43137"/>
                    </a:srgbClr>
                  </a:outerShdw>
                </a:effectLst>
                <a:latin typeface="Stencil" panose="040409050D0802020404" pitchFamily="82" charset="0"/>
              </a:endParaRPr>
            </a:p>
          </p:txBody>
        </p:sp>
      </p:grpSp>
      <p:sp>
        <p:nvSpPr>
          <p:cNvPr id="6" name="Rectangle 5"/>
          <p:cNvSpPr/>
          <p:nvPr/>
        </p:nvSpPr>
        <p:spPr>
          <a:xfrm>
            <a:off x="0" y="990600"/>
            <a:ext cx="8686800" cy="5847755"/>
          </a:xfrm>
          <a:prstGeom prst="rect">
            <a:avLst/>
          </a:prstGeom>
        </p:spPr>
        <p:txBody>
          <a:bodyPr wrap="square">
            <a:spAutoFit/>
          </a:bodyPr>
          <a:lstStyle/>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Consumer-directed health plans, including Health Reimbursement Accounts (HRA) plans and a high deductible plan with a Health Savings Account (HSA). Highlights include:</a:t>
            </a:r>
          </a:p>
          <a:p>
            <a:pPr marL="800100" lvl="1"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100 percent coverage for eligible in-network preventive care</a:t>
            </a:r>
          </a:p>
          <a:p>
            <a:pPr marL="800100" lvl="1"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$4 co-pay on eligible generic drugs at Walmart or Sam’s Club pharmacies</a:t>
            </a:r>
          </a:p>
          <a:p>
            <a:pPr marL="800100" lvl="1"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Free access to nurse care managers and health care advisors</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HMO plans (available in certain areas)</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Resources For Living</a:t>
            </a:r>
            <a:r>
              <a:rPr lang="en-US" sz="2200" b="1" baseline="30000" dirty="0" smtClean="0">
                <a:effectLst>
                  <a:outerShdw blurRad="38100" dist="38100" dir="2700000" algn="tl">
                    <a:srgbClr val="000000">
                      <a:alpha val="43137"/>
                    </a:srgbClr>
                  </a:outerShdw>
                </a:effectLst>
                <a:latin typeface="Baskerville Old Face" panose="02020602080505020303" pitchFamily="18" charset="0"/>
              </a:rPr>
              <a:t>®</a:t>
            </a:r>
            <a:r>
              <a:rPr lang="en-US" sz="2200" b="1" dirty="0" smtClean="0">
                <a:effectLst>
                  <a:outerShdw blurRad="38100" dist="38100" dir="2700000" algn="tl">
                    <a:srgbClr val="000000">
                      <a:alpha val="43137"/>
                    </a:srgbClr>
                  </a:outerShdw>
                </a:effectLst>
                <a:latin typeface="Baskerville Old Face" panose="02020602080505020303" pitchFamily="18" charset="0"/>
              </a:rPr>
              <a:t> – a free confidential counseling and health information service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Company-paid life insurance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Accidental death &amp; dismemberment insurance (AD&amp;D)</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Critical illness insurance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Short- and long-term disability insurance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Business Travel Accident Insurance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Illness Protection (Sick Time)</a:t>
            </a:r>
          </a:p>
          <a:p>
            <a:pPr marL="342900" lvl="0" indent="-342900">
              <a:buFont typeface="Arial" panose="020B0604020202020204" pitchFamily="34" charset="0"/>
              <a:buChar char="•"/>
            </a:pPr>
            <a:r>
              <a:rPr lang="en-US" sz="2200" b="1" dirty="0" smtClean="0">
                <a:effectLst>
                  <a:outerShdw blurRad="38100" dist="38100" dir="2700000" algn="tl">
                    <a:srgbClr val="000000">
                      <a:alpha val="43137"/>
                    </a:srgbClr>
                  </a:outerShdw>
                </a:effectLst>
                <a:latin typeface="Baskerville Old Face" panose="02020602080505020303" pitchFamily="18" charset="0"/>
              </a:rPr>
              <a:t>Associate Eyewear Program</a:t>
            </a:r>
            <a:endParaRPr lang="en-US" sz="2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851781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124075" cy="21526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857500"/>
            <a:ext cx="8229600" cy="1143000"/>
          </a:xfrm>
        </p:spPr>
        <p:txBody>
          <a:bodyPr>
            <a:noAutofit/>
          </a:bodyPr>
          <a:lstStyle/>
          <a:p>
            <a:r>
              <a:rPr lang="en-US" sz="13800" b="1" dirty="0" smtClean="0">
                <a:effectLst>
                  <a:outerShdw blurRad="38100" dist="38100" dir="2700000" algn="tl">
                    <a:srgbClr val="000000">
                      <a:alpha val="43137"/>
                    </a:srgbClr>
                  </a:outerShdw>
                </a:effectLst>
                <a:latin typeface="Stencil" panose="040409050D0802020404" pitchFamily="82" charset="0"/>
              </a:rPr>
              <a:t>Services</a:t>
            </a:r>
            <a:endParaRPr lang="en-US" sz="13800" dirty="0"/>
          </a:p>
        </p:txBody>
      </p:sp>
    </p:spTree>
    <p:extLst>
      <p:ext uri="{BB962C8B-B14F-4D97-AF65-F5344CB8AC3E}">
        <p14:creationId xmlns:p14="http://schemas.microsoft.com/office/powerpoint/2010/main" val="164863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3132 0.11632 C -0.32448 -0.05944 -0.18281 -0.21092 0.00694 -0.22179 C 0.18854 -0.23451 0.35816 -0.11703 0.36944 0.05319 C 0.38385 0.21091 0.26476 0.35753 0.09462 0.36771 C -0.06094 0.3758 -0.20851 0.27867 -0.21979 0.13205 C -0.23108 -0.00186 -0.13177 -0.12743 0.01233 -0.13761 C 0.14566 -0.14547 0.27066 -0.0643 0.27899 0.05874 C 0.28733 0.16836 0.20816 0.27636 0.08906 0.28122 C -0.01858 0.28908 -0.12049 0.22664 -0.12934 0.1265 C -0.13472 0.03746 -0.07517 -0.04857 0.01823 -0.05412 C 0.10052 -0.05944 0.18264 -0.01226 0.18854 0.06406 C 0.19392 0.12974 0.15139 0.19195 0.08316 0.1975 C 0.02674 0.20305 -0.03281 0.17391 -0.03576 0.12164 C -0.04115 0.07932 -0.01858 0.03515 0.02378 0.0296 C 0.05816 0.0296 0.09201 0.04047 0.09757 0.06891 C 0.10052 0.08718 0.09462 0.10592 0.07778 0.11378 C 0.06944 0.11632 0.06337 0.11632 0.05521 0.11378 " pathEditMode="relative" rAng="0" ptsTypes="fffffffffffffffff">
                                      <p:cBhvr>
                                        <p:cTn id="6" dur="2000" fill="hold"/>
                                        <p:tgtEl>
                                          <p:spTgt spid="6"/>
                                        </p:tgtEl>
                                        <p:attrNameLst>
                                          <p:attrName>ppt_x</p:attrName>
                                          <p:attrName>ppt_y</p:attrName>
                                        </p:attrNameLst>
                                      </p:cBhvr>
                                      <p:rCtr x="34288" y="-4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208" y="181070"/>
            <a:ext cx="7925605" cy="1107996"/>
          </a:xfrm>
          <a:prstGeom prst="rect">
            <a:avLst/>
          </a:prstGeom>
        </p:spPr>
        <p:txBody>
          <a:bodyPr wrap="square">
            <a:spAutoFit/>
          </a:bodyPr>
          <a:lstStyle/>
          <a:p>
            <a:pPr algn="ctr"/>
            <a:r>
              <a:rPr lang="en-US" sz="6600" b="1" dirty="0" smtClean="0">
                <a:effectLst>
                  <a:outerShdw blurRad="38100" dist="38100" dir="2700000" algn="tl">
                    <a:srgbClr val="000000">
                      <a:alpha val="43137"/>
                    </a:srgbClr>
                  </a:outerShdw>
                </a:effectLst>
                <a:latin typeface="Stencil" panose="040409050D0802020404" pitchFamily="82" charset="0"/>
              </a:rPr>
              <a:t>BENEFITS</a:t>
            </a:r>
            <a:endParaRPr lang="en-US" sz="6600" b="1" dirty="0">
              <a:effectLst>
                <a:outerShdw blurRad="38100" dist="38100" dir="2700000" algn="tl">
                  <a:srgbClr val="000000">
                    <a:alpha val="43137"/>
                  </a:srgbClr>
                </a:outerShdw>
              </a:effectLst>
              <a:latin typeface="Stencil" panose="040409050D0802020404" pitchFamily="82" charset="0"/>
            </a:endParaRPr>
          </a:p>
        </p:txBody>
      </p:sp>
      <p:sp>
        <p:nvSpPr>
          <p:cNvPr id="3" name="Rectangle 2"/>
          <p:cNvSpPr/>
          <p:nvPr/>
        </p:nvSpPr>
        <p:spPr>
          <a:xfrm>
            <a:off x="616188" y="1"/>
            <a:ext cx="7925605" cy="461665"/>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Stencil" panose="040409050D0802020404" pitchFamily="82" charset="0"/>
              </a:rPr>
              <a:t>Financial</a:t>
            </a:r>
            <a:endParaRPr lang="en-US" sz="2400" b="1" dirty="0">
              <a:effectLst>
                <a:outerShdw blurRad="38100" dist="38100" dir="2700000" algn="tl">
                  <a:srgbClr val="000000">
                    <a:alpha val="43137"/>
                  </a:srgbClr>
                </a:outerShdw>
              </a:effectLst>
              <a:latin typeface="Stencil" panose="040409050D0802020404" pitchFamily="82" charset="0"/>
            </a:endParaRPr>
          </a:p>
        </p:txBody>
      </p:sp>
      <p:sp>
        <p:nvSpPr>
          <p:cNvPr id="4" name="Rectangle 3"/>
          <p:cNvSpPr/>
          <p:nvPr/>
        </p:nvSpPr>
        <p:spPr>
          <a:xfrm>
            <a:off x="0" y="1166843"/>
            <a:ext cx="7543800" cy="4524315"/>
          </a:xfrm>
          <a:prstGeom prst="rect">
            <a:avLst/>
          </a:prstGeom>
        </p:spPr>
        <p:txBody>
          <a:bodyPr wrap="square">
            <a:spAutoFit/>
          </a:bodyPr>
          <a:lstStyle/>
          <a:p>
            <a:pPr marL="285750" lvl="0" indent="-285750">
              <a:buFont typeface="Arial" panose="020B0604020202020204" pitchFamily="34" charset="0"/>
              <a:buChar char="•"/>
            </a:pPr>
            <a:r>
              <a:rPr lang="en-US" sz="2400" b="1" dirty="0">
                <a:effectLst>
                  <a:outerShdw blurRad="38100" dist="38100" dir="2700000" algn="tl">
                    <a:srgbClr val="000000">
                      <a:alpha val="43137"/>
                    </a:srgbClr>
                  </a:outerShdw>
                </a:effectLst>
                <a:latin typeface="Baskerville Old Face" panose="02020602080505020303" pitchFamily="18" charset="0"/>
              </a:rPr>
              <a:t>Matching contributions to your 401(k) up to 6% of your salary</a:t>
            </a:r>
          </a:p>
          <a:p>
            <a:pPr marL="285750" lvl="0" indent="-285750">
              <a:buFont typeface="Arial" panose="020B0604020202020204" pitchFamily="34" charset="0"/>
              <a:buChar char="•"/>
            </a:pPr>
            <a:r>
              <a:rPr lang="en-US" sz="2400" b="1" dirty="0">
                <a:effectLst>
                  <a:outerShdw blurRad="38100" dist="38100" dir="2700000" algn="tl">
                    <a:srgbClr val="000000">
                      <a:alpha val="43137"/>
                    </a:srgbClr>
                  </a:outerShdw>
                </a:effectLst>
                <a:latin typeface="Baskerville Old Face" panose="02020602080505020303" pitchFamily="18" charset="0"/>
              </a:rPr>
              <a:t>Associate Stock Purchase Plan with a company match</a:t>
            </a:r>
          </a:p>
          <a:p>
            <a:pPr marL="285750" lvl="0" indent="-285750">
              <a:buFont typeface="Arial" panose="020B0604020202020204" pitchFamily="34" charset="0"/>
              <a:buChar char="•"/>
            </a:pPr>
            <a:r>
              <a:rPr lang="en-US" sz="2400" b="1" dirty="0">
                <a:effectLst>
                  <a:outerShdw blurRad="38100" dist="38100" dir="2700000" algn="tl">
                    <a:srgbClr val="000000">
                      <a:alpha val="43137"/>
                    </a:srgbClr>
                  </a:outerShdw>
                </a:effectLst>
                <a:latin typeface="Baskerville Old Face" panose="02020602080505020303" pitchFamily="18" charset="0"/>
              </a:rPr>
              <a:t>Associate Discount Card for Walmart and Home Office associates and Sam’s Club Home Office associates, spouses and dependents</a:t>
            </a:r>
          </a:p>
          <a:p>
            <a:pPr marL="285750" lvl="0" indent="-285750">
              <a:buFont typeface="Arial" panose="020B0604020202020204" pitchFamily="34" charset="0"/>
              <a:buChar char="•"/>
            </a:pPr>
            <a:r>
              <a:rPr lang="en-US" sz="2400" b="1" dirty="0">
                <a:effectLst>
                  <a:outerShdw blurRad="38100" dist="38100" dir="2700000" algn="tl">
                    <a:srgbClr val="000000">
                      <a:alpha val="43137"/>
                    </a:srgbClr>
                  </a:outerShdw>
                </a:effectLst>
                <a:latin typeface="Baskerville Old Face" panose="02020602080505020303" pitchFamily="18" charset="0"/>
              </a:rPr>
              <a:t>Sam’s Club associates receive a complimentary membership</a:t>
            </a:r>
          </a:p>
          <a:p>
            <a:pPr marL="285750" lvl="0" indent="-285750">
              <a:buFont typeface="Arial" panose="020B0604020202020204" pitchFamily="34" charset="0"/>
              <a:buChar char="•"/>
            </a:pPr>
            <a:r>
              <a:rPr lang="en-US" sz="2400" b="1" dirty="0">
                <a:effectLst>
                  <a:outerShdw blurRad="38100" dist="38100" dir="2700000" algn="tl">
                    <a:srgbClr val="000000">
                      <a:alpha val="43137"/>
                    </a:srgbClr>
                  </a:outerShdw>
                </a:effectLst>
                <a:latin typeface="Baskerville Old Face" panose="02020602080505020303" pitchFamily="18" charset="0"/>
              </a:rPr>
              <a:t>Exclusive discounts on everything from brand new cars and wireless services to travel when associates visit our online Associate Discount Center – more than 375 discounts available</a:t>
            </a:r>
          </a:p>
        </p:txBody>
      </p:sp>
    </p:spTree>
    <p:extLst>
      <p:ext uri="{BB962C8B-B14F-4D97-AF65-F5344CB8AC3E}">
        <p14:creationId xmlns:p14="http://schemas.microsoft.com/office/powerpoint/2010/main" val="2208187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Turnover rate</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3" name="Rectangle 2"/>
          <p:cNvSpPr/>
          <p:nvPr/>
        </p:nvSpPr>
        <p:spPr>
          <a:xfrm>
            <a:off x="1143000" y="1228398"/>
            <a:ext cx="6858000" cy="5016758"/>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 high</a:t>
            </a:r>
            <a:r>
              <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turnover rate is evidence </a:t>
            </a:r>
            <a:r>
              <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rPr>
              <a:t>of an unhappy </a:t>
            </a:r>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workforce.</a:t>
            </a:r>
          </a:p>
          <a:p>
            <a:pPr algn="ctr"/>
            <a:endPar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Approximately </a:t>
            </a:r>
            <a:r>
              <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rPr>
              <a:t>70% of its employees leave within the first </a:t>
            </a:r>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year.</a:t>
            </a:r>
          </a:p>
          <a:p>
            <a:pPr algn="ctr"/>
            <a:endPar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endPar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32025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HR issues</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3" name="TextBox 2"/>
          <p:cNvSpPr txBox="1"/>
          <p:nvPr/>
        </p:nvSpPr>
        <p:spPr>
          <a:xfrm>
            <a:off x="152400" y="923330"/>
            <a:ext cx="8991600" cy="5909310"/>
          </a:xfrm>
          <a:prstGeom prst="rect">
            <a:avLst/>
          </a:prstGeom>
          <a:noFill/>
        </p:spPr>
        <p:txBody>
          <a:bodyPr wrap="square" rtlCol="0">
            <a:spAutoFit/>
          </a:bodyPr>
          <a:lstStyle/>
          <a:p>
            <a:endParaRPr lang="en-US" sz="2100" b="1" dirty="0">
              <a:effectLst>
                <a:outerShdw blurRad="38100" dist="38100" dir="2700000" algn="tl">
                  <a:srgbClr val="000000">
                    <a:alpha val="43137"/>
                  </a:srgbClr>
                </a:outerShdw>
              </a:effectLst>
              <a:latin typeface="Baskerville Old Face" panose="02020602080505020303" pitchFamily="18" charset="0"/>
            </a:endParaRPr>
          </a:p>
          <a:p>
            <a:pPr marL="285750" indent="-285750">
              <a:buFont typeface="Arial" panose="020B0604020202020204" pitchFamily="34" charset="0"/>
              <a:buChar char="•"/>
            </a:pPr>
            <a:r>
              <a:rPr lang="en-US" sz="2100" b="1" dirty="0" smtClean="0">
                <a:effectLst>
                  <a:outerShdw blurRad="38100" dist="38100" dir="2700000" algn="tl">
                    <a:srgbClr val="000000">
                      <a:alpha val="43137"/>
                    </a:srgbClr>
                  </a:outerShdw>
                </a:effectLst>
                <a:latin typeface="Baskerville Old Face" panose="02020602080505020303" pitchFamily="18" charset="0"/>
              </a:rPr>
              <a:t>Low wages</a:t>
            </a:r>
          </a:p>
          <a:p>
            <a:r>
              <a:rPr lang="en-US" sz="2100" b="1" dirty="0" smtClean="0">
                <a:effectLst>
                  <a:outerShdw blurRad="38100" dist="38100" dir="2700000" algn="tl">
                    <a:srgbClr val="000000">
                      <a:alpha val="43137"/>
                    </a:srgbClr>
                  </a:outerShdw>
                </a:effectLst>
                <a:latin typeface="Baskerville Old Face" panose="02020602080505020303" pitchFamily="18" charset="0"/>
              </a:rPr>
              <a:t>	Its </a:t>
            </a:r>
            <a:r>
              <a:rPr lang="en-US" sz="2100" b="1" dirty="0">
                <a:effectLst>
                  <a:outerShdw blurRad="38100" dist="38100" dir="2700000" algn="tl">
                    <a:srgbClr val="000000">
                      <a:alpha val="43137"/>
                    </a:srgbClr>
                  </a:outerShdw>
                </a:effectLst>
                <a:latin typeface="Baskerville Old Face" panose="02020602080505020303" pitchFamily="18" charset="0"/>
              </a:rPr>
              <a:t>size in the labor market and its low-cost operations place enormous </a:t>
            </a:r>
            <a:r>
              <a:rPr lang="en-US" sz="2100" b="1" dirty="0" smtClean="0">
                <a:effectLst>
                  <a:outerShdw blurRad="38100" dist="38100" dir="2700000" algn="tl">
                    <a:srgbClr val="000000">
                      <a:alpha val="43137"/>
                    </a:srgbClr>
                  </a:outerShdw>
                </a:effectLst>
                <a:latin typeface="Baskerville Old Face" panose="02020602080505020303" pitchFamily="18" charset="0"/>
              </a:rPr>
              <a:t>	pressure </a:t>
            </a:r>
            <a:r>
              <a:rPr lang="en-US" sz="2100" b="1" dirty="0">
                <a:effectLst>
                  <a:outerShdw blurRad="38100" dist="38100" dir="2700000" algn="tl">
                    <a:srgbClr val="000000">
                      <a:alpha val="43137"/>
                    </a:srgbClr>
                  </a:outerShdw>
                </a:effectLst>
                <a:latin typeface="Baskerville Old Face" panose="02020602080505020303" pitchFamily="18" charset="0"/>
              </a:rPr>
              <a:t>on higher wage competitors to cut their labor costs as well.</a:t>
            </a:r>
          </a:p>
          <a:p>
            <a:pPr marL="285750" indent="-285750">
              <a:buFont typeface="Arial" panose="020B0604020202020204" pitchFamily="34" charset="0"/>
              <a:buChar char="•"/>
            </a:pPr>
            <a:r>
              <a:rPr lang="en-US" sz="2100" b="1" dirty="0" smtClean="0">
                <a:effectLst>
                  <a:outerShdw blurRad="38100" dist="38100" dir="2700000" algn="tl">
                    <a:srgbClr val="000000">
                      <a:alpha val="43137"/>
                    </a:srgbClr>
                  </a:outerShdw>
                </a:effectLst>
                <a:latin typeface="Baskerville Old Face" panose="02020602080505020303" pitchFamily="18" charset="0"/>
              </a:rPr>
              <a:t> Inadequate health care</a:t>
            </a:r>
          </a:p>
          <a:p>
            <a:r>
              <a:rPr lang="en-US" sz="2100" b="1" dirty="0" smtClean="0">
                <a:effectLst>
                  <a:outerShdw blurRad="38100" dist="38100" dir="2700000" algn="tl">
                    <a:srgbClr val="000000">
                      <a:alpha val="43137"/>
                    </a:srgbClr>
                  </a:outerShdw>
                </a:effectLst>
                <a:latin typeface="Baskerville Old Face" panose="02020602080505020303" pitchFamily="18" charset="0"/>
              </a:rPr>
              <a:t>	</a:t>
            </a:r>
            <a:r>
              <a:rPr lang="en-US" sz="2100" b="1" dirty="0">
                <a:effectLst>
                  <a:outerShdw blurRad="38100" dist="38100" dir="2700000" algn="tl">
                    <a:srgbClr val="000000">
                      <a:alpha val="43137"/>
                    </a:srgbClr>
                  </a:outerShdw>
                </a:effectLst>
                <a:latin typeface="Baskerville Old Face" panose="02020602080505020303" pitchFamily="18" charset="0"/>
              </a:rPr>
              <a:t>Many states that offer health-care subsidies to low-income individuals and </a:t>
            </a:r>
            <a:r>
              <a:rPr lang="en-US" sz="2100" b="1" dirty="0" smtClean="0">
                <a:effectLst>
                  <a:outerShdw blurRad="38100" dist="38100" dir="2700000" algn="tl">
                    <a:srgbClr val="000000">
                      <a:alpha val="43137"/>
                    </a:srgbClr>
                  </a:outerShdw>
                </a:effectLst>
                <a:latin typeface="Baskerville Old Face" panose="02020602080505020303" pitchFamily="18" charset="0"/>
              </a:rPr>
              <a:t>	families </a:t>
            </a:r>
            <a:r>
              <a:rPr lang="en-US" sz="2100" b="1" dirty="0">
                <a:effectLst>
                  <a:outerShdw blurRad="38100" dist="38100" dir="2700000" algn="tl">
                    <a:srgbClr val="000000">
                      <a:alpha val="43137"/>
                    </a:srgbClr>
                  </a:outerShdw>
                </a:effectLst>
                <a:latin typeface="Baskerville Old Face" panose="02020602080505020303" pitchFamily="18" charset="0"/>
              </a:rPr>
              <a:t>have discovered a disproportionate number of participants </a:t>
            </a:r>
            <a:r>
              <a:rPr lang="en-US" sz="2100" b="1" dirty="0" smtClean="0">
                <a:effectLst>
                  <a:outerShdw blurRad="38100" dist="38100" dir="2700000" algn="tl">
                    <a:srgbClr val="000000">
                      <a:alpha val="43137"/>
                    </a:srgbClr>
                  </a:outerShdw>
                </a:effectLst>
                <a:latin typeface="Baskerville Old Face" panose="02020602080505020303" pitchFamily="18" charset="0"/>
              </a:rPr>
              <a:t>	employed </a:t>
            </a:r>
            <a:r>
              <a:rPr lang="en-US" sz="2100" b="1" dirty="0">
                <a:effectLst>
                  <a:outerShdw blurRad="38100" dist="38100" dir="2700000" algn="tl">
                    <a:srgbClr val="000000">
                      <a:alpha val="43137"/>
                    </a:srgbClr>
                  </a:outerShdw>
                </a:effectLst>
                <a:latin typeface="Baskerville Old Face" panose="02020602080505020303" pitchFamily="18" charset="0"/>
              </a:rPr>
              <a:t>at Wal-Mart. Employees show up on the rolls of other </a:t>
            </a:r>
            <a:r>
              <a:rPr lang="en-US" sz="2100" b="1" dirty="0" smtClean="0">
                <a:effectLst>
                  <a:outerShdw blurRad="38100" dist="38100" dir="2700000" algn="tl">
                    <a:srgbClr val="000000">
                      <a:alpha val="43137"/>
                    </a:srgbClr>
                  </a:outerShdw>
                </a:effectLst>
                <a:latin typeface="Baskerville Old Face" panose="02020602080505020303" pitchFamily="18" charset="0"/>
              </a:rPr>
              <a:t>low-	income </a:t>
            </a:r>
            <a:r>
              <a:rPr lang="en-US" sz="2100" b="1" dirty="0">
                <a:effectLst>
                  <a:outerShdw blurRad="38100" dist="38100" dir="2700000" algn="tl">
                    <a:srgbClr val="000000">
                      <a:alpha val="43137"/>
                    </a:srgbClr>
                  </a:outerShdw>
                </a:effectLst>
                <a:latin typeface="Baskerville Old Face" panose="02020602080505020303" pitchFamily="18" charset="0"/>
              </a:rPr>
              <a:t>assistance programs as well</a:t>
            </a:r>
            <a:r>
              <a:rPr lang="en-US" sz="2100" b="1" dirty="0" smtClean="0">
                <a:effectLst>
                  <a:outerShdw blurRad="38100" dist="38100" dir="2700000" algn="tl">
                    <a:srgbClr val="000000">
                      <a:alpha val="43137"/>
                    </a:srgbClr>
                  </a:outerShdw>
                </a:effectLst>
                <a:latin typeface="Baskerville Old Face" panose="02020602080505020303" pitchFamily="18" charset="0"/>
              </a:rPr>
              <a:t>.</a:t>
            </a:r>
          </a:p>
          <a:p>
            <a:pPr marL="285750" indent="-285750">
              <a:buFont typeface="Arial" panose="020B0604020202020204" pitchFamily="34" charset="0"/>
              <a:buChar char="•"/>
            </a:pPr>
            <a:r>
              <a:rPr lang="en-US" sz="2100" b="1" dirty="0" smtClean="0">
                <a:effectLst>
                  <a:outerShdw blurRad="38100" dist="38100" dir="2700000" algn="tl">
                    <a:srgbClr val="000000">
                      <a:alpha val="43137"/>
                    </a:srgbClr>
                  </a:outerShdw>
                </a:effectLst>
                <a:latin typeface="Baskerville Old Face" panose="02020602080505020303" pitchFamily="18" charset="0"/>
              </a:rPr>
              <a:t>Company’s strong anti-union policies</a:t>
            </a:r>
          </a:p>
          <a:p>
            <a:r>
              <a:rPr lang="en-US" sz="2100" b="1" dirty="0">
                <a:effectLst>
                  <a:outerShdw blurRad="38100" dist="38100" dir="2700000" algn="tl">
                    <a:srgbClr val="000000">
                      <a:alpha val="43137"/>
                    </a:srgbClr>
                  </a:outerShdw>
                </a:effectLst>
                <a:latin typeface="Baskerville Old Face" panose="02020602080505020303" pitchFamily="18" charset="0"/>
              </a:rPr>
              <a:t>	well-known and aggressive opposition to unionization -- going so far as to </a:t>
            </a:r>
            <a:r>
              <a:rPr lang="en-US" sz="2100" b="1" dirty="0" smtClean="0">
                <a:effectLst>
                  <a:outerShdw blurRad="38100" dist="38100" dir="2700000" algn="tl">
                    <a:srgbClr val="000000">
                      <a:alpha val="43137"/>
                    </a:srgbClr>
                  </a:outerShdw>
                </a:effectLst>
                <a:latin typeface="Baskerville Old Face" panose="02020602080505020303" pitchFamily="18" charset="0"/>
              </a:rPr>
              <a:t>	close </a:t>
            </a:r>
            <a:r>
              <a:rPr lang="en-US" sz="2100" b="1" dirty="0">
                <a:effectLst>
                  <a:outerShdw blurRad="38100" dist="38100" dir="2700000" algn="tl">
                    <a:srgbClr val="000000">
                      <a:alpha val="43137"/>
                    </a:srgbClr>
                  </a:outerShdw>
                </a:effectLst>
                <a:latin typeface="Baskerville Old Face" panose="02020602080505020303" pitchFamily="18" charset="0"/>
              </a:rPr>
              <a:t>facilities that successfully unionize -- has received attention over the </a:t>
            </a:r>
            <a:r>
              <a:rPr lang="en-US" sz="2100" b="1" dirty="0" smtClean="0">
                <a:effectLst>
                  <a:outerShdw blurRad="38100" dist="38100" dir="2700000" algn="tl">
                    <a:srgbClr val="000000">
                      <a:alpha val="43137"/>
                    </a:srgbClr>
                  </a:outerShdw>
                </a:effectLst>
                <a:latin typeface="Baskerville Old Face" panose="02020602080505020303" pitchFamily="18" charset="0"/>
              </a:rPr>
              <a:t>	years</a:t>
            </a:r>
            <a:r>
              <a:rPr lang="en-US" sz="2100" b="1" dirty="0">
                <a:effectLst>
                  <a:outerShdw blurRad="38100" dist="38100" dir="2700000" algn="tl">
                    <a:srgbClr val="000000">
                      <a:alpha val="43137"/>
                    </a:srgbClr>
                  </a:outerShdw>
                </a:effectLst>
                <a:latin typeface="Baskerville Old Face" panose="02020602080505020303" pitchFamily="18" charset="0"/>
              </a:rPr>
              <a:t>, and more recently, stories in the press have highlighted various </a:t>
            </a:r>
            <a:r>
              <a:rPr lang="en-US" sz="2100" b="1" dirty="0" smtClean="0">
                <a:effectLst>
                  <a:outerShdw blurRad="38100" dist="38100" dir="2700000" algn="tl">
                    <a:srgbClr val="000000">
                      <a:alpha val="43137"/>
                    </a:srgbClr>
                  </a:outerShdw>
                </a:effectLst>
                <a:latin typeface="Baskerville Old Face" panose="02020602080505020303" pitchFamily="18" charset="0"/>
              </a:rPr>
              <a:t>	violations </a:t>
            </a:r>
            <a:r>
              <a:rPr lang="en-US" sz="2100" b="1" dirty="0">
                <a:effectLst>
                  <a:outerShdw blurRad="38100" dist="38100" dir="2700000" algn="tl">
                    <a:srgbClr val="000000">
                      <a:alpha val="43137"/>
                    </a:srgbClr>
                  </a:outerShdw>
                </a:effectLst>
                <a:latin typeface="Baskerville Old Face" panose="02020602080505020303" pitchFamily="18" charset="0"/>
              </a:rPr>
              <a:t>of employment laws.</a:t>
            </a:r>
            <a:endParaRPr lang="en-US" sz="2100" b="1" dirty="0" smtClean="0">
              <a:effectLst>
                <a:outerShdw blurRad="38100" dist="38100" dir="2700000" algn="tl">
                  <a:srgbClr val="000000">
                    <a:alpha val="43137"/>
                  </a:srgbClr>
                </a:outerShdw>
              </a:effectLst>
              <a:latin typeface="Baskerville Old Face" panose="02020602080505020303" pitchFamily="18" charset="0"/>
            </a:endParaRPr>
          </a:p>
          <a:p>
            <a:pPr marL="285750" indent="-285750">
              <a:buFont typeface="Arial" panose="020B0604020202020204" pitchFamily="34" charset="0"/>
              <a:buChar char="•"/>
            </a:pPr>
            <a:r>
              <a:rPr lang="en-US" sz="2100" b="1" dirty="0" smtClean="0">
                <a:effectLst>
                  <a:outerShdw blurRad="38100" dist="38100" dir="2700000" algn="tl">
                    <a:srgbClr val="000000">
                      <a:alpha val="43137"/>
                    </a:srgbClr>
                  </a:outerShdw>
                </a:effectLst>
                <a:latin typeface="Baskerville Old Face" panose="02020602080505020303" pitchFamily="18" charset="0"/>
              </a:rPr>
              <a:t>Gender discrimination</a:t>
            </a:r>
          </a:p>
          <a:p>
            <a:r>
              <a:rPr lang="en-US" sz="2100" b="1" dirty="0">
                <a:effectLst>
                  <a:outerShdw blurRad="38100" dist="38100" dir="2700000" algn="tl">
                    <a:srgbClr val="000000">
                      <a:alpha val="43137"/>
                    </a:srgbClr>
                  </a:outerShdw>
                </a:effectLst>
                <a:latin typeface="Baskerville Old Face" panose="02020602080505020303" pitchFamily="18" charset="0"/>
              </a:rPr>
              <a:t>	</a:t>
            </a:r>
            <a:r>
              <a:rPr lang="en-US" sz="2100" b="1" dirty="0" smtClean="0">
                <a:effectLst>
                  <a:outerShdw blurRad="38100" dist="38100" dir="2700000" algn="tl">
                    <a:srgbClr val="000000">
                      <a:alpha val="43137"/>
                    </a:srgbClr>
                  </a:outerShdw>
                </a:effectLst>
                <a:latin typeface="Baskerville Old Face" panose="02020602080505020303" pitchFamily="18" charset="0"/>
              </a:rPr>
              <a:t>Female employees were discriminated against in matters regarding pay  	and promotions .</a:t>
            </a:r>
          </a:p>
          <a:p>
            <a:endParaRPr lang="en-US" sz="21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685800" y="762000"/>
            <a:ext cx="8305096" cy="707886"/>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Baskerville Old Face" panose="02020602080505020303" pitchFamily="18" charset="0"/>
              </a:rPr>
              <a:t>Walmart has faced a number of lawsuits and issues regarding  its workforce. </a:t>
            </a:r>
          </a:p>
          <a:p>
            <a:endParaRPr lang="en-US" sz="2000" dirty="0">
              <a:solidFill>
                <a:schemeClr val="bg1"/>
              </a:solidFill>
            </a:endParaRPr>
          </a:p>
        </p:txBody>
      </p:sp>
    </p:spTree>
    <p:extLst>
      <p:ext uri="{BB962C8B-B14F-4D97-AF65-F5344CB8AC3E}">
        <p14:creationId xmlns:p14="http://schemas.microsoft.com/office/powerpoint/2010/main" val="39378461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Stencil" panose="040409050D0802020404" pitchFamily="82" charset="0"/>
              </a:rPr>
              <a:t>Future of Walmart</a:t>
            </a:r>
            <a:endParaRPr lang="en-US" sz="5400" b="1" dirty="0">
              <a:effectLst>
                <a:outerShdw blurRad="38100" dist="38100" dir="2700000" algn="tl">
                  <a:srgbClr val="000000">
                    <a:alpha val="43137"/>
                  </a:srgbClr>
                </a:outerShdw>
              </a:effectLst>
              <a:latin typeface="Stencil" panose="040409050D0802020404" pitchFamily="82" charset="0"/>
            </a:endParaRPr>
          </a:p>
        </p:txBody>
      </p:sp>
      <p:sp>
        <p:nvSpPr>
          <p:cNvPr id="3" name="TextBox 2"/>
          <p:cNvSpPr txBox="1"/>
          <p:nvPr/>
        </p:nvSpPr>
        <p:spPr>
          <a:xfrm>
            <a:off x="381000" y="685800"/>
            <a:ext cx="8382000" cy="6001643"/>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Baskerville Old Face" panose="02020602080505020303" pitchFamily="18" charset="0"/>
              </a:rPr>
              <a:t>Planning on making adjustments to target a larger consumer population. A 5 year plan titled the “Next Generation of Walmart” </a:t>
            </a:r>
          </a:p>
          <a:p>
            <a:pPr marL="342900" indent="-342900">
              <a:buFont typeface="Arial" panose="020B0604020202020204" pitchFamily="34" charset="0"/>
              <a:buChar char="•"/>
            </a:pPr>
            <a:endParaRPr lang="en-US" sz="24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Baskerville Old Face" panose="02020602080505020303" pitchFamily="18" charset="0"/>
              </a:rPr>
              <a:t>More aggressive price cuts</a:t>
            </a:r>
          </a:p>
          <a:p>
            <a:pPr marL="342900" indent="-342900">
              <a:buFont typeface="Arial" panose="020B0604020202020204" pitchFamily="34" charset="0"/>
              <a:buChar char="•"/>
            </a:pPr>
            <a:endParaRPr lang="en-US" sz="24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Baskerville Old Face" panose="02020602080505020303" pitchFamily="18" charset="0"/>
              </a:rPr>
              <a:t>Create  over 500,000 new jobs by stationing slightly smaller Walmart centers in rural locations to attract and enhance convenience for consumers</a:t>
            </a:r>
          </a:p>
          <a:p>
            <a:pPr marL="342900" indent="-342900">
              <a:buFont typeface="Arial" panose="020B0604020202020204" pitchFamily="34" charset="0"/>
              <a:buChar char="•"/>
            </a:pPr>
            <a:endParaRPr lang="en-US" sz="24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Baskerville Old Face" panose="02020602080505020303" pitchFamily="18" charset="0"/>
              </a:rPr>
              <a:t>Mobile Shopping</a:t>
            </a:r>
            <a:endParaRPr lang="en-US" sz="24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endParaRPr lang="en-US" sz="2400" b="1" dirty="0" smtClean="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Baskerville Old Face" panose="02020602080505020303" pitchFamily="18" charset="0"/>
              </a:rPr>
              <a:t>Repurchase $15 billion worth of their shares, currently going for $50.40 a piece. </a:t>
            </a:r>
            <a:r>
              <a:rPr lang="en-US" sz="2400" b="1" dirty="0">
                <a:effectLst>
                  <a:outerShdw blurRad="38100" dist="38100" dir="2700000" algn="tl">
                    <a:srgbClr val="000000">
                      <a:alpha val="43137"/>
                    </a:srgbClr>
                  </a:outerShdw>
                </a:effectLst>
                <a:latin typeface="Baskerville Old Face" panose="02020602080505020303" pitchFamily="18" charset="0"/>
              </a:rPr>
              <a:t>Regaining this share control will allow the company to make even larger business decisions; maintaining the presence as a dominant powerhouse in the stock </a:t>
            </a:r>
            <a:r>
              <a:rPr lang="en-US" sz="2400" b="1" dirty="0" smtClean="0">
                <a:effectLst>
                  <a:outerShdw blurRad="38100" dist="38100" dir="2700000" algn="tl">
                    <a:srgbClr val="000000">
                      <a:alpha val="43137"/>
                    </a:srgbClr>
                  </a:outerShdw>
                </a:effectLst>
                <a:latin typeface="Baskerville Old Face" panose="02020602080505020303" pitchFamily="18" charset="0"/>
              </a:rPr>
              <a:t>market</a:t>
            </a:r>
          </a:p>
        </p:txBody>
      </p:sp>
    </p:spTree>
    <p:extLst>
      <p:ext uri="{BB962C8B-B14F-4D97-AF65-F5344CB8AC3E}">
        <p14:creationId xmlns:p14="http://schemas.microsoft.com/office/powerpoint/2010/main" val="1069314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923330"/>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Rockwell" panose="02060603020205020403" pitchFamily="18" charset="0"/>
              </a:rPr>
              <a:t>Future of Walmart</a:t>
            </a:r>
            <a:endParaRPr lang="en-US" sz="5400" b="1" dirty="0">
              <a:effectLst>
                <a:outerShdw blurRad="38100" dist="38100" dir="2700000" algn="tl">
                  <a:srgbClr val="000000">
                    <a:alpha val="43137"/>
                  </a:srgbClr>
                </a:outerShdw>
              </a:effectLst>
              <a:latin typeface="Rockwell" panose="02060603020205020403" pitchFamily="18" charset="0"/>
            </a:endParaRPr>
          </a:p>
        </p:txBody>
      </p:sp>
      <p:sp>
        <p:nvSpPr>
          <p:cNvPr id="3" name="TextBox 2"/>
          <p:cNvSpPr txBox="1"/>
          <p:nvPr/>
        </p:nvSpPr>
        <p:spPr>
          <a:xfrm>
            <a:off x="381000" y="685800"/>
            <a:ext cx="8382000" cy="1938992"/>
          </a:xfrm>
          <a:prstGeom prst="rect">
            <a:avLst/>
          </a:prstGeom>
          <a:noFill/>
        </p:spPr>
        <p:txBody>
          <a:bodyPr wrap="square" rtlCol="0">
            <a:spAutoFit/>
          </a:bodyPr>
          <a:lstStyle/>
          <a:p>
            <a:pPr marL="2628900" lvl="5" indent="-342900">
              <a:buFont typeface="Arial" panose="020B0604020202020204" pitchFamily="34" charset="0"/>
              <a:buChar char="•"/>
            </a:pPr>
            <a:endParaRPr lang="en-US" sz="2400" b="1" dirty="0" smtClean="0">
              <a:effectLst>
                <a:outerShdw blurRad="38100" dist="38100" dir="2700000" algn="tl">
                  <a:srgbClr val="000000">
                    <a:alpha val="43137"/>
                  </a:srgbClr>
                </a:outerShdw>
              </a:effectLst>
              <a:latin typeface="Baskerville Old Face" panose="02020602080505020303" pitchFamily="18" charset="0"/>
            </a:endParaRPr>
          </a:p>
          <a:p>
            <a:pPr marL="2628900" lvl="5" indent="-342900">
              <a:buFont typeface="Arial" panose="020B0604020202020204" pitchFamily="34" charset="0"/>
              <a:buChar char="•"/>
            </a:pPr>
            <a:endParaRPr lang="en-US" sz="2400" b="1" dirty="0">
              <a:effectLst>
                <a:outerShdw blurRad="38100" dist="38100" dir="2700000" algn="tl">
                  <a:srgbClr val="000000">
                    <a:alpha val="43137"/>
                  </a:srgbClr>
                </a:outerShdw>
              </a:effectLst>
              <a:latin typeface="Baskerville Old Face" panose="02020602080505020303" pitchFamily="18" charset="0"/>
            </a:endParaRPr>
          </a:p>
          <a:p>
            <a:pPr lvl="5"/>
            <a:r>
              <a:rPr lang="en-US" sz="2400" b="1" dirty="0" smtClean="0">
                <a:effectLst>
                  <a:outerShdw blurRad="38100" dist="38100" dir="2700000" algn="tl">
                    <a:srgbClr val="000000">
                      <a:alpha val="43137"/>
                    </a:srgbClr>
                  </a:outerShdw>
                </a:effectLst>
                <a:latin typeface="Rockwell" panose="02060603020205020403" pitchFamily="18" charset="0"/>
              </a:rPr>
              <a:t>   “The Next Generation”</a:t>
            </a:r>
          </a:p>
          <a:p>
            <a:pPr lvl="5"/>
            <a:r>
              <a:rPr lang="en-US" sz="2400" b="1" dirty="0" smtClean="0">
                <a:effectLst>
                  <a:outerShdw blurRad="38100" dist="38100" dir="2700000" algn="tl">
                    <a:srgbClr val="000000">
                      <a:alpha val="43137"/>
                    </a:srgbClr>
                  </a:outerShdw>
                </a:effectLst>
                <a:latin typeface="Rockwell" panose="02060603020205020403" pitchFamily="18" charset="0"/>
              </a:rPr>
              <a:t>       CEO Mike Duke</a:t>
            </a:r>
          </a:p>
          <a:p>
            <a:endParaRPr lang="en-US" sz="2400" b="1" dirty="0">
              <a:effectLst>
                <a:outerShdw blurRad="38100" dist="38100" dir="2700000" algn="tl">
                  <a:srgbClr val="000000">
                    <a:alpha val="43137"/>
                  </a:srgbClr>
                </a:outerShdw>
              </a:effectLst>
              <a:latin typeface="Baskerville Old Face" panose="02020602080505020303" pitchFamily="18" charset="0"/>
            </a:endParaRPr>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LoAngMBIgACEQEDEQH/xAAcAAACAwEBAQEAAAAAAAAAAAAEBQIDBgEHAAj/xAA7EAABAwMCAwUFBgUEAwAAAAABAAIDBBEhBTEGEkETIlFhcQcUMoGRI0JSobHBFSQz0eFysvDxJUPC/8QAGQEAAwEBAQAAAAAAAAAAAAAAAAECAwQF/8QAIhEBAQACAgICAgMAAAAAAAAAAAECEQMhEjEEQSKBE1Fh/9oADAMBAAIRAxEAPwDyRoVzGqLBdGRR3AVM1ccdzsiGwnwREMOUZHCD0VRNoKOI+CLhhN9kQyFoOyOp4AeiaduUlPthHthxspMlpaZwZPKxj7fCTlWOrqQttG4OPlYrPLORUwyqHZd1UvZy7qibUJWk9i/0AbkoOo1F8bXEve6zhfAuL+RU+cV4VdUjBsgQ3mwiINU0+e4kqHMI3byDP53RtG6glqGxQyXc74QdnehVTKDxsAMoXO3wEQzTCQtAyibbbZER0zWjZFyLVZb3BzTkFS9zxchaV9O0nIVEtM3wU+Q0z7qWwKCqGWBCe1ERGyWVDN0obPVTd0ulblOqqPdLJmWKcNCJqY08eAhIWplTgWCsqvjYjIxhRhaDZXtZlOIsfU8Ze5B6rrXYDs6GQWAIc8Dc+RRerye5afZl+0nd2YI6X3P0BSai0eXUe2kDyykicGts3LnKOTPTXjw3QombUtMs3al53e53+FbDUzBnY0bSSfwtP6rVaXw1TtsZ2c9tgStNRaZSwDuQsbjwXN/JHXOC/bzym0qtqGtkdG4Fp8FqdH0WR/dqGksODzDputXHFG3DYxZXNHgLIudaThhJVcL6XVRFr6cBwFg5osVj9b0KXQpm1FNzPga4Hzx5r1KGM3GEHrOnNqqV7HtBa4WKmZWKy4sbHm9PxbNBVsdIe2pzbnb94ei3FNUQVdKyopZBJE8XaWrzKs0x9PXyxOabNd08CtLwi6aiMtPJ/SLsjwPitpduLLHxummcMqt4wrngg5VbhhXplS+pj8knqmbp9OLghKKxlroSz1YLXSmcZTqsG6S1HxKocWxNujYRkBCwJhTNzlWdMKSPZM4aYOzZCUdsXTmlthCKzPF4eamlo4h3nNx6k2/ZanT6WOioYqVl/s22v4nr9TlIddaDxVp1xdvZ830LloorEbrk5u7p2/HmsdjKaMBGsCFgIsi4zssnXF0dkTFHdCB1nWREDzzgZynDpgyGzRdFR04mYWloIIVMVy0ZTSjYA3a6uRlldPJuPNMdRTNq2jlFwH2Cp0+NxYZAb8/eH/PS69A4900VGluc1t8ZssFQtcz3aFtyA0d49Nx+yqTV05+Tvs+H2jA+3xBVvbYK+FhbEGuAuLg29VCULaOWgJglNaDYptMLJTWuw5OJZ2udYFI5yS5Oa43JSiYZVaVBVOmkAFhZLYPBM6YWTA6nJabplTzm4CBhaHIuJljsmih+IG/+S0yqGMuiJ8ja37/VN2XOwNhuk/EjHyacyRjSXQzMd6C+VZqddPTtjji5iXgEcu5wuXln5O349/BoqOUF1iMJjGRjZYaHVNUpx2tZQuMI63GEyo+IIJWhzXcjvwuOyysdOOcvTVm3OfRFQW5xlJKetdIWnBuLBA6lqtbRAkhrbffccAJNNNwaiKBpLiLAI3TK+Gc9yQELyil1anlrGM1bWJYJH2LWCmfYg/IrdaP2EAhmoqplRFzWcWixb6grSXXbDLvprK2FlRTujkFwfELA09A0Smlkhx2tgbXwt6x/Myx8LpTSwMgqi6ZzA98hEYJGR5Krftn476Z+ZggcYrg2ze+6DleFfrT+yrCy1nC4I+ZCUyzG263xm45M+stPqp9mk3Werp+YkBMamfmbygpZJHcG6pMhNUg2O6WyjKdVTAAUmqPiSVIPgYmEDdlGCnuEXFAWlOUhVM21kwiYChadtymELNlSa5PS+8UssX42EfPoh2xPljY2Nre1awAF3Q2TeJhwg5D2WpAWNjkW8/8AK5uf+3X8X3orqeGBWMaayqqHvGS/tN/QdPkqP4DFDU9rE5xY0Wzkk+JK2ZZG5vMWi6S6hVxF5iY65b8QHRYXbsmEnZvw09kkYjLB3bi6u1zS2VMRAa29/qELwsO9fqSn2rzPhjLo2tLg0uPME9bir7Z+gpII5myywsMrBZrnRZA8jZaSka2aRr+QB1skDdZ/T9Xpq+9jyvBsWnotNQ9mzlsUQZY6NIe7EQfCyQ8Rwl3uNTEftxK5rWjNwR/haN0fcwcWQVQW09LNOTYsY6w8PNXrfTHDLxvkweuVDpdUqXHNn8uPLB/O6WSOc8YR0liCTuSUKRldWPUebl3laEMdhndDT4BR8mUFUjBQcKKvYpPUNu5Nqk73S6YZU1cailpweiYx01xsoaczu2ITaNgsMKJUABTlhwEXAw2RfZAjZSEVui02H0TcJdrQ7OWF/kQm8QzsgtegLqZjx9x1j81nyd41rw5azhbV6jI2jPLfnLbBJKFsgL5Xd5z8OunkdJ2lI5zcnwSYV7KWqZTvhlL3u5Wnls0n1XNi9G3TR8P6gyJ7GOY4PG60ktT73lsfc5bOJ6rK0YlJLv4fUHrgDH5p/RisZTNqBBFHG4XBllAxj+60iblPe2a1rTZ6KsNdQAm+Xs8U44f1j3q24cPiDtwVS+srq6o5KRsJpmg9rK6N+99m3tfrn08VboEEbWyz8ovJIXbfL9lnl1VzLc7bynm7Rgz0ASLiqpljh7FpHZzixPXBujdPls09RZD8R0bpdKdVcwDaY8779GnF/ktcPccvJNSscWqt0aOEOMqEkYAXS4SuQWKBqXbhNpoh0SurZZBlFS0G9kulZlNJ2nOEBMDfZTVRtKMWamcOUnpHXCbQEgBREDomq/s7iyogOUa3ZM1IisVypiZPTvidezm29ETuMKl4T99CXV2yrXyUskkTncr2nlc3oVVOyOoaRIxrr73G6d6rpzK2MltmzNHdd4+RSaK8cxgqmljx0P7eS58sPGvQ4uWZT/V+l/yjSykllY12SztDZONOijeWtmaXNaLBhccIalEXK0WBsnVAIsYbfoUNv0ufExsdo2hotawCWUrDTxCEfEXE/JPhyBpJIsMpdTME1UZNm9B5KdM7kZUMZaxo69VpH08f8GqW1AHJJC7nB2AsUt0Wk95mMrm2hYRv94pH7YeJBpHD/wDDKV/87qIMYscsi+8757D18ltx4/bm5st9MJwfqYqaJlHM+8sQtG527mdPmE7kHMvMRVupHxOhJbIzII6LbaNr0GowtY9zWVVst25vMLZzj5QN0uqY+a5R0hcDkoSZxRSJ6hobcJbOMpvWt8EskaQdkjP6J+ydU7hyhZnT5gbXT+mkBaEtEawlGMdgpfE6wuPzSfVOLqWikdDTME8jTZ2e6P7oDUucWZuPVKdQ4k06ju10hlkH3Y8/msDqvE9bqBLZJSyM/cZhqTmocTkoDZV/GNTJdtHFHC38Tu87+yA0mWr1nVeyfOXy9k94L3fhaXWH0KzvaYvdaf2VgVPG8DHAFraeZ1iL37tv/pFm1Y243cWw19VA4Bp5h5p1RalUvLQWZ8QgdZ086Zqs1IfgY4mO/wCC+Ppsi6HAb42XPerp3Tkth62qkka2Mm5O9loNC059SQ+QWgG/TmPh6IDh/RzUOE0wIZcWB6rcU8TYmNbYAAWAA2W2HH91z8nLrqIVtbS6Npc9ZVPENJSxl7z+FoC/MvEmvT8R65U6vVAtMvdiiP8A64x8Lf3PmStn7aeMDXVreHaCX+WgPPVuab9o/wC630G/rZeYGTGFVYxKWQl1yVWKp8TmujcQ4G4PgqnvuqCblI290Xids0bYa747Yk8fVOi8PPdNwdivK4pCzZOtN1yam7t+ZvVriqlTpr6rqlkxF1bT6jDWt7h5X2+BxyqKhwBQSvT6nls260VFPe2Vj6ckWITmkqC22VeitNeKtWNBo5Ebi2SY8gcNw3qvO2zF+SjeLNRfWVwjLjyR2YANr7kpXGbKKqCHPNl9GS43OwVTnYU4ngNN0j0uc8nAwtn7G3B3HgA2ZRTfq1YcOw5x+6MLXezOWTRYtW4pLQ4QR+6U7HbPkfZxv5ANH1Tg1vp6fxtojalzXtlZHUi5i5iLnyt1HiguEuH6nnNTq7GMaD9nC03+ZI6Ly3iHXKvVar3uqqnulIy4m7h6dGjyXtXAusxa/wANUlUw/bsHZVDDu17cX+Yz81ONxzydHNxcnBh21FHG2w5WhrWjACz3tH4pHDegzSREe9SjkiHmeq1NhDT38Avzp7VtfOs8SyU8b709J3BY4c/r9NvqtbXJJ2xr5ZJJXyyuLpHuLnOJ3J3KgSuOOVElZNHHFVjYKTjgqOwQHykHWyoLl0wKjq3M3+RCZ0+r80fLUZI2ISIlcDyEDTTU5TWmcMX6ZSamcip6j3eklkvazbLVlYzNVJ2tUXXw57nfmpsNkLf7QIgHCyaLeZfNOVAHCmwXcEB2pfyQ8vU5W505rIvZi2SR3JG0v6fE98nLf5Cw+SwNReWcMbk7AL0Tixg03hfSNLYLsLg6QePKP7lK+q14ZvkkY/l7aVoZEXXIyRc/Raz2VajqWm8VSCFhk0+Xu1UfQW2cPMfpfyWdkrnUML6emDh2rbNksLi/mvUuE9KjoNJgY1vLM9oc9x3JKjhm7uO751yk8cmr9ovEbNE4WqKqB7XSvj5IPBzzgfmvzO5znEue7me4kucepO623tU1j3zVYNMheTBQt5nC+O0db9B+pWHK1yeZI4TdRJXVA7qTRPUeK7uvjay5dMPlErq4UBwqBKk44VaA0VM/IVet1HLBFCD8R5iPIKFO4XHqgdVlMlY/Nw2zQqtTrsK0/aAq8FDN+JXhSpa1WsPKOZUNOFZezCgD+FaP+I8SUcRF2iQPd6Nz/Za/jWpFdrLqFhzRRix8XEXcPoR9ClXAAZQUmp61OLiFnJEPE/8ALBAVFTJ7+awn7R7y4k9Tv/j5KM7rF1fF4/LLv9KKt14SwDNrgdcL1qPVY9K4UFdUEWipwc/edbA+pC8m1kATMlgwyWxaPC+4+W30Wg9ompckFDokJsImNmn9bd0fqfonx9bqvl8lz1v3GOnmkqJpKiofzzSvMkjvFxNz+qqJXLqJKpxu3Ub3USVwuQTpXwUbrqDdKgTZdJVTnIDpNz5L5cGF9dAM4n8ufBLpn9pK9/iUX90+iA6JhJu6tBVLd1YEgtDlKR1m/JVN3UnfugND72I9Ep9PiPduTIR1cR/lUhwlp23wTj0P/f8AuKCi/oM/1q5nwT+Tz/tKy916Vkx4sdJ088TnwtqCRHHK2QjqADdw+gQeoVsmo6hUVsuHzvLiPAdB8gAFXU/1pP8AUVSrx9OPnvlnt0uUSVwrhVMX11G6+Oy51QEl0lcXCgIvKgvnr4bIDq+Xy4g3/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LoAngMBIgACEQEDEQH/xAAcAAACAwEBAQEAAAAAAAAAAAAEBQIDBgEHAAj/xAA7EAABAwMCAwUFBgUEAwAAAAABAAIDBBEhBTEGEkETIlFhcQcUMoGRI0JSobHBFSQz0eFysvDxJUPC/8QAGQEAAwEBAQAAAAAAAAAAAAAAAAECAwQF/8QAIhEBAQACAgICAgMAAAAAAAAAAAECEQMhEjEEQSKBE1Fh/9oADAMBAAIRAxEAPwDyRoVzGqLBdGRR3AVM1ccdzsiGwnwREMOUZHCD0VRNoKOI+CLhhN9kQyFoOyOp4AeiaduUlPthHthxspMlpaZwZPKxj7fCTlWOrqQttG4OPlYrPLORUwyqHZd1UvZy7qibUJWk9i/0AbkoOo1F8bXEve6zhfAuL+RU+cV4VdUjBsgQ3mwiINU0+e4kqHMI3byDP53RtG6glqGxQyXc74QdnehVTKDxsAMoXO3wEQzTCQtAyibbbZER0zWjZFyLVZb3BzTkFS9zxchaV9O0nIVEtM3wU+Q0z7qWwKCqGWBCe1ERGyWVDN0obPVTd0ulblOqqPdLJmWKcNCJqY08eAhIWplTgWCsqvjYjIxhRhaDZXtZlOIsfU8Ze5B6rrXYDs6GQWAIc8Dc+RRerye5afZl+0nd2YI6X3P0BSai0eXUe2kDyykicGts3LnKOTPTXjw3QombUtMs3al53e53+FbDUzBnY0bSSfwtP6rVaXw1TtsZ2c9tgStNRaZSwDuQsbjwXN/JHXOC/bzym0qtqGtkdG4Fp8FqdH0WR/dqGksODzDputXHFG3DYxZXNHgLIudaThhJVcL6XVRFr6cBwFg5osVj9b0KXQpm1FNzPga4Hzx5r1KGM3GEHrOnNqqV7HtBa4WKmZWKy4sbHm9PxbNBVsdIe2pzbnb94ei3FNUQVdKyopZBJE8XaWrzKs0x9PXyxOabNd08CtLwi6aiMtPJ/SLsjwPitpduLLHxummcMqt4wrngg5VbhhXplS+pj8knqmbp9OLghKKxlroSz1YLXSmcZTqsG6S1HxKocWxNujYRkBCwJhTNzlWdMKSPZM4aYOzZCUdsXTmlthCKzPF4eamlo4h3nNx6k2/ZanT6WOioYqVl/s22v4nr9TlIddaDxVp1xdvZ830LloorEbrk5u7p2/HmsdjKaMBGsCFgIsi4zssnXF0dkTFHdCB1nWREDzzgZynDpgyGzRdFR04mYWloIIVMVy0ZTSjYA3a6uRlldPJuPNMdRTNq2jlFwH2Cp0+NxYZAb8/eH/PS69A4900VGluc1t8ZssFQtcz3aFtyA0d49Nx+yqTV05+Tvs+H2jA+3xBVvbYK+FhbEGuAuLg29VCULaOWgJglNaDYptMLJTWuw5OJZ2udYFI5yS5Oa43JSiYZVaVBVOmkAFhZLYPBM6YWTA6nJabplTzm4CBhaHIuJljsmih+IG/+S0yqGMuiJ8ja37/VN2XOwNhuk/EjHyacyRjSXQzMd6C+VZqddPTtjji5iXgEcu5wuXln5O349/BoqOUF1iMJjGRjZYaHVNUpx2tZQuMI63GEyo+IIJWhzXcjvwuOyysdOOcvTVm3OfRFQW5xlJKetdIWnBuLBA6lqtbRAkhrbffccAJNNNwaiKBpLiLAI3TK+Gc9yQELyil1anlrGM1bWJYJH2LWCmfYg/IrdaP2EAhmoqplRFzWcWixb6grSXXbDLvprK2FlRTujkFwfELA09A0Smlkhx2tgbXwt6x/Myx8LpTSwMgqi6ZzA98hEYJGR5Krftn476Z+ZggcYrg2ze+6DleFfrT+yrCy1nC4I+ZCUyzG263xm45M+stPqp9mk3Werp+YkBMamfmbygpZJHcG6pMhNUg2O6WyjKdVTAAUmqPiSVIPgYmEDdlGCnuEXFAWlOUhVM21kwiYChadtymELNlSa5PS+8UssX42EfPoh2xPljY2Nre1awAF3Q2TeJhwg5D2WpAWNjkW8/8AK5uf+3X8X3orqeGBWMaayqqHvGS/tN/QdPkqP4DFDU9rE5xY0Wzkk+JK2ZZG5vMWi6S6hVxF5iY65b8QHRYXbsmEnZvw09kkYjLB3bi6u1zS2VMRAa29/qELwsO9fqSn2rzPhjLo2tLg0uPME9bir7Z+gpII5myywsMrBZrnRZA8jZaSka2aRr+QB1skDdZ/T9Xpq+9jyvBsWnotNQ9mzlsUQZY6NIe7EQfCyQ8Rwl3uNTEftxK5rWjNwR/haN0fcwcWQVQW09LNOTYsY6w8PNXrfTHDLxvkweuVDpdUqXHNn8uPLB/O6WSOc8YR0liCTuSUKRldWPUebl3laEMdhndDT4BR8mUFUjBQcKKvYpPUNu5Nqk73S6YZU1cailpweiYx01xsoaczu2ITaNgsMKJUABTlhwEXAw2RfZAjZSEVui02H0TcJdrQ7OWF/kQm8QzsgtegLqZjx9x1j81nyd41rw5azhbV6jI2jPLfnLbBJKFsgL5Xd5z8OunkdJ2lI5zcnwSYV7KWqZTvhlL3u5Wnls0n1XNi9G3TR8P6gyJ7GOY4PG60ktT73lsfc5bOJ6rK0YlJLv4fUHrgDH5p/RisZTNqBBFHG4XBllAxj+60iblPe2a1rTZ6KsNdQAm+Xs8U44f1j3q24cPiDtwVS+srq6o5KRsJpmg9rK6N+99m3tfrn08VboEEbWyz8ovJIXbfL9lnl1VzLc7bynm7Rgz0ASLiqpljh7FpHZzixPXBujdPls09RZD8R0bpdKdVcwDaY8779GnF/ktcPccvJNSscWqt0aOEOMqEkYAXS4SuQWKBqXbhNpoh0SurZZBlFS0G9kulZlNJ2nOEBMDfZTVRtKMWamcOUnpHXCbQEgBREDomq/s7iyogOUa3ZM1IisVypiZPTvidezm29ETuMKl4T99CXV2yrXyUskkTncr2nlc3oVVOyOoaRIxrr73G6d6rpzK2MltmzNHdd4+RSaK8cxgqmljx0P7eS58sPGvQ4uWZT/V+l/yjSykllY12SztDZONOijeWtmaXNaLBhccIalEXK0WBsnVAIsYbfoUNv0ufExsdo2hotawCWUrDTxCEfEXE/JPhyBpJIsMpdTME1UZNm9B5KdM7kZUMZaxo69VpH08f8GqW1AHJJC7nB2AsUt0Wk95mMrm2hYRv94pH7YeJBpHD/wDDKV/87qIMYscsi+8757D18ltx4/bm5st9MJwfqYqaJlHM+8sQtG527mdPmE7kHMvMRVupHxOhJbIzII6LbaNr0GowtY9zWVVst25vMLZzj5QN0uqY+a5R0hcDkoSZxRSJ6hobcJbOMpvWt8EskaQdkjP6J+ydU7hyhZnT5gbXT+mkBaEtEawlGMdgpfE6wuPzSfVOLqWikdDTME8jTZ2e6P7oDUucWZuPVKdQ4k06ju10hlkH3Y8/msDqvE9bqBLZJSyM/cZhqTmocTkoDZV/GNTJdtHFHC38Tu87+yA0mWr1nVeyfOXy9k94L3fhaXWH0KzvaYvdaf2VgVPG8DHAFraeZ1iL37tv/pFm1Y243cWw19VA4Bp5h5p1RalUvLQWZ8QgdZ086Zqs1IfgY4mO/wCC+Ppsi6HAb42XPerp3Tkth62qkka2Mm5O9loNC059SQ+QWgG/TmPh6IDh/RzUOE0wIZcWB6rcU8TYmNbYAAWAA2W2HH91z8nLrqIVtbS6Npc9ZVPENJSxl7z+FoC/MvEmvT8R65U6vVAtMvdiiP8A64x8Lf3PmStn7aeMDXVreHaCX+WgPPVuab9o/wC630G/rZeYGTGFVYxKWQl1yVWKp8TmujcQ4G4PgqnvuqCblI290Xids0bYa747Yk8fVOi8PPdNwdivK4pCzZOtN1yam7t+ZvVriqlTpr6rqlkxF1bT6jDWt7h5X2+BxyqKhwBQSvT6nls260VFPe2Vj6ckWITmkqC22VeitNeKtWNBo5Ebi2SY8gcNw3qvO2zF+SjeLNRfWVwjLjyR2YANr7kpXGbKKqCHPNl9GS43OwVTnYU4ngNN0j0uc8nAwtn7G3B3HgA2ZRTfq1YcOw5x+6MLXezOWTRYtW4pLQ4QR+6U7HbPkfZxv5ANH1Tg1vp6fxtojalzXtlZHUi5i5iLnyt1HiguEuH6nnNTq7GMaD9nC03+ZI6Ly3iHXKvVar3uqqnulIy4m7h6dGjyXtXAusxa/wANUlUw/bsHZVDDu17cX+Yz81ONxzydHNxcnBh21FHG2w5WhrWjACz3tH4pHDegzSREe9SjkiHmeq1NhDT38Avzp7VtfOs8SyU8b709J3BY4c/r9NvqtbXJJ2xr5ZJJXyyuLpHuLnOJ3J3KgSuOOVElZNHHFVjYKTjgqOwQHykHWyoLl0wKjq3M3+RCZ0+r80fLUZI2ISIlcDyEDTTU5TWmcMX6ZSamcip6j3eklkvazbLVlYzNVJ2tUXXw57nfmpsNkLf7QIgHCyaLeZfNOVAHCmwXcEB2pfyQ8vU5W505rIvZi2SR3JG0v6fE98nLf5Cw+SwNReWcMbk7AL0Tixg03hfSNLYLsLg6QePKP7lK+q14ZvkkY/l7aVoZEXXIyRc/Raz2VajqWm8VSCFhk0+Xu1UfQW2cPMfpfyWdkrnUML6emDh2rbNksLi/mvUuE9KjoNJgY1vLM9oc9x3JKjhm7uO751yk8cmr9ovEbNE4WqKqB7XSvj5IPBzzgfmvzO5znEue7me4kucepO623tU1j3zVYNMheTBQt5nC+O0db9B+pWHK1yeZI4TdRJXVA7qTRPUeK7uvjay5dMPlErq4UBwqBKk44VaA0VM/IVet1HLBFCD8R5iPIKFO4XHqgdVlMlY/Nw2zQqtTrsK0/aAq8FDN+JXhSpa1WsPKOZUNOFZezCgD+FaP+I8SUcRF2iQPd6Nz/Za/jWpFdrLqFhzRRix8XEXcPoR9ClXAAZQUmp61OLiFnJEPE/8ALBAVFTJ7+awn7R7y4k9Tv/j5KM7rF1fF4/LLv9KKt14SwDNrgdcL1qPVY9K4UFdUEWipwc/edbA+pC8m1kATMlgwyWxaPC+4+W30Wg9ompckFDokJsImNmn9bd0fqfonx9bqvl8lz1v3GOnmkqJpKiofzzSvMkjvFxNz+qqJXLqJKpxu3Ub3USVwuQTpXwUbrqDdKgTZdJVTnIDpNz5L5cGF9dAM4n8ufBLpn9pK9/iUX90+iA6JhJu6tBVLd1YEgtDlKR1m/JVN3UnfugND72I9Ep9PiPduTIR1cR/lUhwlp23wTj0P/f8AuKCi/oM/1q5nwT+Tz/tKy916Vkx4sdJ088TnwtqCRHHK2QjqADdw+gQeoVsmo6hUVsuHzvLiPAdB8gAFXU/1pP8AUVSrx9OPnvlnt0uUSVwrhVMX11G6+Oy51QEl0lcXCgIvKgvnr4bIDq+Xy4g3/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wgHBgkIBwgKCgkLDRYPDQwMDRsUFRAWIB0iIiAdHx8kKDQsJCYxJx8fLT0tMTU3Ojo6Iys/RD84QzQ5OjcBCgoKDQwNGg8PGjclHyU3Nzc3Nzc3Nzc3Nzc3Nzc3Nzc3Nzc3Nzc3Nzc3Nzc3Nzc3Nzc3Nzc3Nzc3Nzc3Nzc3N//AABEIALoAngMBIgACEQEDEQH/xAAcAAACAwEBAQEAAAAAAAAAAAAEBQIDBgEHAAj/xAA7EAABAwMCAwUFBgUEAwAAAAABAAIDBBEhBTEGEkETIlFhcQcUMoGRI0JSobHBFSQz0eFysvDxJUPC/8QAGQEAAwEBAQAAAAAAAAAAAAAAAAECAwQF/8QAIhEBAQACAgICAgMAAAAAAAAAAAECEQMhEjEEQSKBE1Fh/9oADAMBAAIRAxEAPwDyRoVzGqLBdGRR3AVM1ccdzsiGwnwREMOUZHCD0VRNoKOI+CLhhN9kQyFoOyOp4AeiaduUlPthHthxspMlpaZwZPKxj7fCTlWOrqQttG4OPlYrPLORUwyqHZd1UvZy7qibUJWk9i/0AbkoOo1F8bXEve6zhfAuL+RU+cV4VdUjBsgQ3mwiINU0+e4kqHMI3byDP53RtG6glqGxQyXc74QdnehVTKDxsAMoXO3wEQzTCQtAyibbbZER0zWjZFyLVZb3BzTkFS9zxchaV9O0nIVEtM3wU+Q0z7qWwKCqGWBCe1ERGyWVDN0obPVTd0ulblOqqPdLJmWKcNCJqY08eAhIWplTgWCsqvjYjIxhRhaDZXtZlOIsfU8Ze5B6rrXYDs6GQWAIc8Dc+RRerye5afZl+0nd2YI6X3P0BSai0eXUe2kDyykicGts3LnKOTPTXjw3QombUtMs3al53e53+FbDUzBnY0bSSfwtP6rVaXw1TtsZ2c9tgStNRaZSwDuQsbjwXN/JHXOC/bzym0qtqGtkdG4Fp8FqdH0WR/dqGksODzDputXHFG3DYxZXNHgLIudaThhJVcL6XVRFr6cBwFg5osVj9b0KXQpm1FNzPga4Hzx5r1KGM3GEHrOnNqqV7HtBa4WKmZWKy4sbHm9PxbNBVsdIe2pzbnb94ei3FNUQVdKyopZBJE8XaWrzKs0x9PXyxOabNd08CtLwi6aiMtPJ/SLsjwPitpduLLHxummcMqt4wrngg5VbhhXplS+pj8knqmbp9OLghKKxlroSz1YLXSmcZTqsG6S1HxKocWxNujYRkBCwJhTNzlWdMKSPZM4aYOzZCUdsXTmlthCKzPF4eamlo4h3nNx6k2/ZanT6WOioYqVl/s22v4nr9TlIddaDxVp1xdvZ830LloorEbrk5u7p2/HmsdjKaMBGsCFgIsi4zssnXF0dkTFHdCB1nWREDzzgZynDpgyGzRdFR04mYWloIIVMVy0ZTSjYA3a6uRlldPJuPNMdRTNq2jlFwH2Cp0+NxYZAb8/eH/PS69A4900VGluc1t8ZssFQtcz3aFtyA0d49Nx+yqTV05+Tvs+H2jA+3xBVvbYK+FhbEGuAuLg29VCULaOWgJglNaDYptMLJTWuw5OJZ2udYFI5yS5Oa43JSiYZVaVBVOmkAFhZLYPBM6YWTA6nJabplTzm4CBhaHIuJljsmih+IG/+S0yqGMuiJ8ja37/VN2XOwNhuk/EjHyacyRjSXQzMd6C+VZqddPTtjji5iXgEcu5wuXln5O349/BoqOUF1iMJjGRjZYaHVNUpx2tZQuMI63GEyo+IIJWhzXcjvwuOyysdOOcvTVm3OfRFQW5xlJKetdIWnBuLBA6lqtbRAkhrbffccAJNNNwaiKBpLiLAI3TK+Gc9yQELyil1anlrGM1bWJYJH2LWCmfYg/IrdaP2EAhmoqplRFzWcWixb6grSXXbDLvprK2FlRTujkFwfELA09A0Smlkhx2tgbXwt6x/Myx8LpTSwMgqi6ZzA98hEYJGR5Krftn476Z+ZggcYrg2ze+6DleFfrT+yrCy1nC4I+ZCUyzG263xm45M+stPqp9mk3Werp+YkBMamfmbygpZJHcG6pMhNUg2O6WyjKdVTAAUmqPiSVIPgYmEDdlGCnuEXFAWlOUhVM21kwiYChadtymELNlSa5PS+8UssX42EfPoh2xPljY2Nre1awAF3Q2TeJhwg5D2WpAWNjkW8/8AK5uf+3X8X3orqeGBWMaayqqHvGS/tN/QdPkqP4DFDU9rE5xY0Wzkk+JK2ZZG5vMWi6S6hVxF5iY65b8QHRYXbsmEnZvw09kkYjLB3bi6u1zS2VMRAa29/qELwsO9fqSn2rzPhjLo2tLg0uPME9bir7Z+gpII5myywsMrBZrnRZA8jZaSka2aRr+QB1skDdZ/T9Xpq+9jyvBsWnotNQ9mzlsUQZY6NIe7EQfCyQ8Rwl3uNTEftxK5rWjNwR/haN0fcwcWQVQW09LNOTYsY6w8PNXrfTHDLxvkweuVDpdUqXHNn8uPLB/O6WSOc8YR0liCTuSUKRldWPUebl3laEMdhndDT4BR8mUFUjBQcKKvYpPUNu5Nqk73S6YZU1cailpweiYx01xsoaczu2ITaNgsMKJUABTlhwEXAw2RfZAjZSEVui02H0TcJdrQ7OWF/kQm8QzsgtegLqZjx9x1j81nyd41rw5azhbV6jI2jPLfnLbBJKFsgL5Xd5z8OunkdJ2lI5zcnwSYV7KWqZTvhlL3u5Wnls0n1XNi9G3TR8P6gyJ7GOY4PG60ktT73lsfc5bOJ6rK0YlJLv4fUHrgDH5p/RisZTNqBBFHG4XBllAxj+60iblPe2a1rTZ6KsNdQAm+Xs8U44f1j3q24cPiDtwVS+srq6o5KRsJpmg9rK6N+99m3tfrn08VboEEbWyz8ovJIXbfL9lnl1VzLc7bynm7Rgz0ASLiqpljh7FpHZzixPXBujdPls09RZD8R0bpdKdVcwDaY8779GnF/ktcPccvJNSscWqt0aOEOMqEkYAXS4SuQWKBqXbhNpoh0SurZZBlFS0G9kulZlNJ2nOEBMDfZTVRtKMWamcOUnpHXCbQEgBREDomq/s7iyogOUa3ZM1IisVypiZPTvidezm29ETuMKl4T99CXV2yrXyUskkTncr2nlc3oVVOyOoaRIxrr73G6d6rpzK2MltmzNHdd4+RSaK8cxgqmljx0P7eS58sPGvQ4uWZT/V+l/yjSykllY12SztDZONOijeWtmaXNaLBhccIalEXK0WBsnVAIsYbfoUNv0ufExsdo2hotawCWUrDTxCEfEXE/JPhyBpJIsMpdTME1UZNm9B5KdM7kZUMZaxo69VpH08f8GqW1AHJJC7nB2AsUt0Wk95mMrm2hYRv94pH7YeJBpHD/wDDKV/87qIMYscsi+8757D18ltx4/bm5st9MJwfqYqaJlHM+8sQtG527mdPmE7kHMvMRVupHxOhJbIzII6LbaNr0GowtY9zWVVst25vMLZzj5QN0uqY+a5R0hcDkoSZxRSJ6hobcJbOMpvWt8EskaQdkjP6J+ydU7hyhZnT5gbXT+mkBaEtEawlGMdgpfE6wuPzSfVOLqWikdDTME8jTZ2e6P7oDUucWZuPVKdQ4k06ju10hlkH3Y8/msDqvE9bqBLZJSyM/cZhqTmocTkoDZV/GNTJdtHFHC38Tu87+yA0mWr1nVeyfOXy9k94L3fhaXWH0KzvaYvdaf2VgVPG8DHAFraeZ1iL37tv/pFm1Y243cWw19VA4Bp5h5p1RalUvLQWZ8QgdZ086Zqs1IfgY4mO/wCC+Ppsi6HAb42XPerp3Tkth62qkka2Mm5O9loNC059SQ+QWgG/TmPh6IDh/RzUOE0wIZcWB6rcU8TYmNbYAAWAA2W2HH91z8nLrqIVtbS6Npc9ZVPENJSxl7z+FoC/MvEmvT8R65U6vVAtMvdiiP8A64x8Lf3PmStn7aeMDXVreHaCX+WgPPVuab9o/wC630G/rZeYGTGFVYxKWQl1yVWKp8TmujcQ4G4PgqnvuqCblI290Xids0bYa747Yk8fVOi8PPdNwdivK4pCzZOtN1yam7t+ZvVriqlTpr6rqlkxF1bT6jDWt7h5X2+BxyqKhwBQSvT6nls260VFPe2Vj6ckWITmkqC22VeitNeKtWNBo5Ebi2SY8gcNw3qvO2zF+SjeLNRfWVwjLjyR2YANr7kpXGbKKqCHPNl9GS43OwVTnYU4ngNN0j0uc8nAwtn7G3B3HgA2ZRTfq1YcOw5x+6MLXezOWTRYtW4pLQ4QR+6U7HbPkfZxv5ANH1Tg1vp6fxtojalzXtlZHUi5i5iLnyt1HiguEuH6nnNTq7GMaD9nC03+ZI6Ly3iHXKvVar3uqqnulIy4m7h6dGjyXtXAusxa/wANUlUw/bsHZVDDu17cX+Yz81ONxzydHNxcnBh21FHG2w5WhrWjACz3tH4pHDegzSREe9SjkiHmeq1NhDT38Avzp7VtfOs8SyU8b709J3BY4c/r9NvqtbXJJ2xr5ZJJXyyuLpHuLnOJ3J3KgSuOOVElZNHHFVjYKTjgqOwQHykHWyoLl0wKjq3M3+RCZ0+r80fLUZI2ISIlcDyEDTTU5TWmcMX6ZSamcip6j3eklkvazbLVlYzNVJ2tUXXw57nfmpsNkLf7QIgHCyaLeZfNOVAHCmwXcEB2pfyQ8vU5W505rIvZi2SR3JG0v6fE98nLf5Cw+SwNReWcMbk7AL0Tixg03hfSNLYLsLg6QePKP7lK+q14ZvkkY/l7aVoZEXXIyRc/Raz2VajqWm8VSCFhk0+Xu1UfQW2cPMfpfyWdkrnUML6emDh2rbNksLi/mvUuE9KjoNJgY1vLM9oc9x3JKjhm7uO751yk8cmr9ovEbNE4WqKqB7XSvj5IPBzzgfmvzO5znEue7me4kucepO623tU1j3zVYNMheTBQt5nC+O0db9B+pWHK1yeZI4TdRJXVA7qTRPUeK7uvjay5dMPlErq4UBwqBKk44VaA0VM/IVet1HLBFCD8R5iPIKFO4XHqgdVlMlY/Nw2zQqtTrsK0/aAq8FDN+JXhSpa1WsPKOZUNOFZezCgD+FaP+I8SUcRF2iQPd6Nz/Za/jWpFdrLqFhzRRix8XEXcPoR9ClXAAZQUmp61OLiFnJEPE/8ALBAVFTJ7+awn7R7y4k9Tv/j5KM7rF1fF4/LLv9KKt14SwDNrgdcL1qPVY9K4UFdUEWipwc/edbA+pC8m1kATMlgwyWxaPC+4+W30Wg9ompckFDokJsImNmn9bd0fqfonx9bqvl8lz1v3GOnmkqJpKiofzzSvMkjvFxNz+qqJXLqJKpxu3Ub3USVwuQTpXwUbrqDdKgTZdJVTnIDpNz5L5cGF9dAM4n8ufBLpn9pK9/iUX90+iA6JhJu6tBVLd1YEgtDlKR1m/JVN3UnfugND72I9Ep9PiPduTIR1cR/lUhwlp23wTj0P/f8AuKCi/oM/1q5nwT+Tz/tKy916Vkx4sdJ088TnwtqCRHHK2QjqADdw+gQeoVsmo6hUVsuHzvLiPAdB8gAFXU/1pP8AUVSrx9OPnvlnt0uUSVwrhVMX11G6+Oy51QEl0lcXCgIvKgvnr4bIDq+Xy4g3/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T7mPg68uK2HmNNibiFl2Y2T7lFF_Lg98dskv0Us-nChg8ByH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44486"/>
            <a:ext cx="2362199" cy="2773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0375" y="2544486"/>
            <a:ext cx="2435225" cy="2677656"/>
          </a:xfrm>
          <a:prstGeom prst="rect">
            <a:avLst/>
          </a:prstGeom>
          <a:noFill/>
        </p:spPr>
        <p:txBody>
          <a:bodyPr wrap="square" rtlCol="0">
            <a:spAutoFit/>
          </a:bodyPr>
          <a:lstStyle/>
          <a:p>
            <a:r>
              <a:rPr lang="en-US" dirty="0">
                <a:latin typeface="Rockwell" panose="02060603020205020403" pitchFamily="18" charset="0"/>
                <a:cs typeface="Andalus" panose="02010000000000000000" pitchFamily="2" charset="-78"/>
              </a:rPr>
              <a:t>"</a:t>
            </a:r>
            <a:r>
              <a:rPr lang="en-US" sz="2400" b="1" dirty="0">
                <a:latin typeface="Rockwell" panose="02060603020205020403" pitchFamily="18" charset="0"/>
                <a:cs typeface="Andalus" panose="02010000000000000000" pitchFamily="2" charset="-78"/>
              </a:rPr>
              <a:t>As proud as we are of our recent performance, future success is never guaranteed.” </a:t>
            </a:r>
          </a:p>
        </p:txBody>
      </p:sp>
      <p:sp>
        <p:nvSpPr>
          <p:cNvPr id="9" name="TextBox 8"/>
          <p:cNvSpPr txBox="1"/>
          <p:nvPr/>
        </p:nvSpPr>
        <p:spPr>
          <a:xfrm>
            <a:off x="6248400" y="2544486"/>
            <a:ext cx="2514600" cy="2308324"/>
          </a:xfrm>
          <a:prstGeom prst="rect">
            <a:avLst/>
          </a:prstGeom>
          <a:noFill/>
        </p:spPr>
        <p:txBody>
          <a:bodyPr wrap="square" rtlCol="0">
            <a:spAutoFit/>
          </a:bodyPr>
          <a:lstStyle/>
          <a:p>
            <a:r>
              <a:rPr lang="en-US" sz="2400" b="1" dirty="0">
                <a:latin typeface="Rockwell" panose="02060603020205020403" pitchFamily="18" charset="0"/>
                <a:cs typeface="Andalus" panose="02010000000000000000" pitchFamily="2" charset="-78"/>
              </a:rPr>
              <a:t>"</a:t>
            </a:r>
            <a:r>
              <a:rPr lang="en-US" sz="2400" b="1" dirty="0" smtClean="0">
                <a:latin typeface="Rockwell" panose="02060603020205020403" pitchFamily="18" charset="0"/>
                <a:cs typeface="Andalus" panose="02010000000000000000" pitchFamily="2" charset="-78"/>
              </a:rPr>
              <a:t>Walmart </a:t>
            </a:r>
            <a:r>
              <a:rPr lang="en-US" sz="2400" b="1" dirty="0">
                <a:latin typeface="Rockwell" panose="02060603020205020403" pitchFamily="18" charset="0"/>
                <a:cs typeface="Andalus" panose="02010000000000000000" pitchFamily="2" charset="-78"/>
              </a:rPr>
              <a:t>must widen the gap as a low-price leader among its competitors. </a:t>
            </a:r>
            <a:r>
              <a:rPr lang="en-US" sz="2400" b="1" dirty="0" smtClean="0">
                <a:latin typeface="Rockwell" panose="02060603020205020403" pitchFamily="18" charset="0"/>
                <a:cs typeface="Andalus" panose="02010000000000000000" pitchFamily="2" charset="-78"/>
              </a:rPr>
              <a:t>”</a:t>
            </a:r>
            <a:endParaRPr lang="en-US" sz="2400" b="1" dirty="0">
              <a:latin typeface="Rockwell" panose="02060603020205020403" pitchFamily="18" charset="0"/>
              <a:cs typeface="Andalus" panose="02010000000000000000" pitchFamily="2" charset="-78"/>
            </a:endParaRPr>
          </a:p>
        </p:txBody>
      </p:sp>
    </p:spTree>
    <p:extLst>
      <p:ext uri="{BB962C8B-B14F-4D97-AF65-F5344CB8AC3E}">
        <p14:creationId xmlns:p14="http://schemas.microsoft.com/office/powerpoint/2010/main" val="3564579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80697"/>
            <a:ext cx="7467600" cy="830997"/>
          </a:xfrm>
          <a:prstGeom prst="rect">
            <a:avLst/>
          </a:prstGeom>
          <a:noFill/>
        </p:spPr>
        <p:txBody>
          <a:bodyPr wrap="square" rtlCol="0">
            <a:spAutoFit/>
          </a:bodyPr>
          <a:lstStyle/>
          <a:p>
            <a:pPr algn="ctr"/>
            <a:r>
              <a:rPr lang="en-US" sz="4800" dirty="0" smtClean="0">
                <a:latin typeface="Rockwell" panose="02060603020205020403" pitchFamily="18" charset="0"/>
              </a:rPr>
              <a:t>International Growth</a:t>
            </a:r>
            <a:endParaRPr lang="en-US" sz="4800" dirty="0">
              <a:latin typeface="Rockwell" panose="02060603020205020403" pitchFamily="18" charset="0"/>
            </a:endParaRPr>
          </a:p>
        </p:txBody>
      </p:sp>
      <p:pic>
        <p:nvPicPr>
          <p:cNvPr id="2052" name="Picture 4" descr="http://qzprod.files.wordpress.com/2013/05/wal-mart-total-quarterly-revenues_chart.png?w=1024&amp;h=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7391400" cy="3722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1524000"/>
            <a:ext cx="4419600" cy="954107"/>
          </a:xfrm>
          <a:prstGeom prst="rect">
            <a:avLst/>
          </a:prstGeom>
          <a:noFill/>
        </p:spPr>
        <p:txBody>
          <a:bodyPr wrap="square" rtlCol="0">
            <a:spAutoFit/>
          </a:bodyPr>
          <a:lstStyle/>
          <a:p>
            <a:pPr algn="ctr"/>
            <a:r>
              <a:rPr lang="en-US" sz="2800" b="1" dirty="0" smtClean="0">
                <a:latin typeface="Rockwell" panose="02060603020205020403" pitchFamily="18" charset="0"/>
              </a:rPr>
              <a:t>International sales have reached over a quarter</a:t>
            </a:r>
            <a:endParaRPr lang="en-US" sz="2800" b="1" dirty="0">
              <a:latin typeface="Rockwell" panose="02060603020205020403" pitchFamily="18" charset="0"/>
            </a:endParaRPr>
          </a:p>
        </p:txBody>
      </p:sp>
    </p:spTree>
    <p:extLst>
      <p:ext uri="{BB962C8B-B14F-4D97-AF65-F5344CB8AC3E}">
        <p14:creationId xmlns:p14="http://schemas.microsoft.com/office/powerpoint/2010/main" val="4092700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745" y="381000"/>
            <a:ext cx="7848600" cy="1446550"/>
          </a:xfrm>
          <a:prstGeom prst="rect">
            <a:avLst/>
          </a:prstGeom>
          <a:noFill/>
        </p:spPr>
        <p:txBody>
          <a:bodyPr wrap="square" rtlCol="0">
            <a:spAutoFit/>
          </a:bodyPr>
          <a:lstStyle/>
          <a:p>
            <a:pPr algn="ctr"/>
            <a:r>
              <a:rPr lang="en-US" sz="4400" dirty="0" smtClean="0">
                <a:latin typeface="Rockwell" panose="02060603020205020403" pitchFamily="18" charset="0"/>
              </a:rPr>
              <a:t>Specializing</a:t>
            </a:r>
          </a:p>
          <a:p>
            <a:pPr algn="ctr"/>
            <a:r>
              <a:rPr lang="en-US" sz="4400" dirty="0" smtClean="0">
                <a:latin typeface="Rockwell" panose="02060603020205020403" pitchFamily="18" charset="0"/>
              </a:rPr>
              <a:t> To </a:t>
            </a:r>
            <a:r>
              <a:rPr lang="en-US" sz="4400" dirty="0">
                <a:latin typeface="Rockwell" panose="02060603020205020403" pitchFamily="18" charset="0"/>
              </a:rPr>
              <a:t>M</a:t>
            </a:r>
            <a:r>
              <a:rPr lang="en-US" sz="4400" dirty="0" smtClean="0">
                <a:latin typeface="Rockwell" panose="02060603020205020403" pitchFamily="18" charset="0"/>
              </a:rPr>
              <a:t>eet Consumers Needs</a:t>
            </a:r>
            <a:endParaRPr lang="en-US" sz="4400" dirty="0">
              <a:latin typeface="Rockwell" panose="02060603020205020403" pitchFamily="18" charset="0"/>
            </a:endParaRPr>
          </a:p>
        </p:txBody>
      </p:sp>
      <p:pic>
        <p:nvPicPr>
          <p:cNvPr id="3074" name="Picture 2" descr="http://blogs-images.forbes.com/lydiadishman/files/2013/03/walmar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762" y="4582592"/>
            <a:ext cx="4229100" cy="227540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SEhUUExQWFRUXFRQXFRcYGBwbFxUdFRgWFxcXGBUdHCggGBolHBcVITEhJSksLi4uFx8zODMsNygtLisBCgoKDg0OGxAQGzIkICQvLCwsLCw0NC8sNCwsLCwsLCwsLCwsLCw0LCwsLCwsLCwsLCwsLCwsLCwsLCwsLCwsLP/AABEIALcBEwMBIgACEQEDEQH/xAAbAAAABwEAAAAAAAAAAAAAAAAAAQIDBAUGB//EAEsQAAIBAgMDBwYJCwIGAwEAAAECEQADBBIhBTFBBhMiUWFxkTJSgZKh0RQVI1NyscHS8AcWM0JUYoKTorLho9MkNMLU4vFDZINz/8QAGQEAAwEBAQAAAAAAAAAAAAAAAAECAwQF/8QALxEAAgECBQMCBgEFAQAAAAAAAAECAxEEEiExURNBYRQyIiNScZHwQjOBobHRwf/aAAwDAQACEQMRAD8AXQo6FeseOCKFHQoAKhR0dABUKOhQIKKEUdHQMTQpVCgQmKOKOhTAKKEUdLs2Wcwqlj1ATSuO1xuhFW1vYbgA3WW0D5x1PYAOPZNWWG2PbGoRrn71w82nh5XsNYTxNOPe/wBjeGFqS7W+5mrVpmMKCx6gJPsqytbDuRNwraHWx18B9sVp7WEMROUebbUKO4kyT3gCnrWHVToBPX5TeljJrlnjZP2qx1QwUV7nczFzYiaRdg8OcQoG+iTv9E1ExOx7yb0LDrXpD2aj01tmE7wY8fZrUcYNf1CUP7hyx/BqpPeKmOLqLfUuWDpvbQwVCtvicGW8tbdz6QysP41mT4VV4rYtrf8AKWfpDMnrgwPSa6YYyD30OaeCmvbqZyhVpd2HdAlMtxeBQzPo3+FV1y2VMMCD1EQfCuiM4y2ZyypyjuhFCjoVZIVEaVQoAKhR0KACoUdCgAUKFCgQ3RxR85IEhRAjT6z20KlM0aBQoUdAgoo6AFKynqouFixGwb3UvrCj+IL37vrUvZCPcOQKmgJzOk8RppHXVqdjv12P5bffrz6mIqwlZ2PRp4alON1cqPiC7+563+Ki4/Z7WQCxXUwIM6wT1dlaH4mfzrP8t/8AdrMbR2fduYrIVB5qMotq3SziZMsY6t/CiniakpW0CphqcY31G6FWtvYjac4y253AmWPco3+NWWG2Og3W2ftunKvqgZvEemumeJpx73+xzQwtSXaxm7NhnMKpY9gmrG3sRtDcZbY7TLHuA4+mtNbwpiM0DzUGRfHVvSIp21YVfJAniRqT3sZJ9JrlnjJP2qx0wwcV7ncpsNsdBqLbP+9cORfV8r2GrS3hWiM2VfNtqEHpJknvEVKA9HtNHl69fx1VzSnKXuZ1RhGPtQxZw6KZAE7iRqx7C5kmnwPwdT+PTRgU1fxKJ5bqv0mA+s1JQ7HpoxUIbWsndcVvonN/bND40TquHus3fuUATZoiJqJ8ZJ5t3+Td+5Q+M06ro/8Axu/coAlgdR+2hHZ4VEO1bI3uF+kCv9wFPWMbbfyLiN9FgfqNACLmFQmYGY8RKMe9lgn003dwzEQSHHm3FDeDLEd5BqaRScvo/HVQBQYjZFs77bp22znX1fK9gqA+wyZ5p0uRvEww7CDu8a1xHcfYaavWFbygDG7MJjubePGt44ipHuYTw1OXb8GGxGEe35aMveNPHcaYrefBSPJZgOo9NfTm6R9aoOI2YjeVZUnrtHK3ebbQB/VXTHGr+SOaeCf8WZJd4ndxq6XZuHIkPdg6jo9fetC9sRZhLsE7kugqx7tNfCpWydkvLLdLqoAyZLhC7zPknuorVrxvCQUaFpWnEjfFtjzrvgvuo/i7D+dd8V91XR2QnnXv51z71D4nt+de/n3fv1ydepydXp6XBS/F2H67nrJ7qFMbT2HiTdbmb7rb0yg32kaCd5nfNCr6tT6yelT+kl/GJ87EfyG/7Wj+Ht52J/kt/wBtWhoVzHSZ47QbrxP8lv8AtqMY9/8A7P8AKb/Yq/mkl4ieOnsJ+w0AUgxz/wD2v5Tf7VK+HP1Yn+W3+3V5FHQBW7MxTM8EXvJJ+UVgu8dajWrG9dCiWIUdZMDxoAa1C23spMVaNpywUlT0YnomRvBpxtfUUr20J6uCAQZB3EbjTBsZpktEnQHKPEdKfTQwOEFq2ltZKoqqJ3woAE+FO21Eek/X1UMEItW1WcoAnflGp723n0mnAPR7TQuXAoJYgAbyTAHeajfCmf8ARJI895VfQIzN4AHroGSsvp/HVTF7HW1OUtLeaoLP6ign2VB2lftWRmxWI37knID9G2pzv3EtWbxnL62gy4WxIG4t8mnXIQan05aqMJS2REpxjuzX/CLjeTay9txgPSFXMfQYprEkoM17EraH7oRB6WuFvZFcx2hyoxd6c15kHm2ugPWHT/qqmupJkkknidT4nWuiOFl3ZhLFLsjpuJ5QbPXyrzXuwG7dU+HQqAOW+EtmLOFbvy20B8CT7KwITdSsuu88ers7K1WFijJ4mXY2938o1yYXDKO+6T7BbH11Gb8oOIO63ZHeHP8A1isnl13nd2e6iCGSJO4fbVdCnwR16nJqhy/xc+Th/wCXc/3adt/lCxHG1ZPdnH/UayKpv1osn48KfQp8B16nJt7P5Rrn62GX0XSPZzZp48uMNc0vYVj6Lbj2kH2VhEt9vXQW3px8al4eBSxEzo+F5QbPaMtx7J6vlbajw+Tq5wdznBNjFJdHaEuDxtlT4zXH8v1ddJZBvE5o0MmR3Gah4VdmWsU+6O189dXyrQbttuJ9V8seJo02hbJgnI3BXBQnuzRm9E1yvB8oMVZHQvuQP1bh5wHvzywHcRWhwfL6RlxNgMDAJtwQZ67Tnd/Ee6sZYea8m0a8H4N2VoEenvqj2ZjcPe/5W/kbfzRmP5DwQPoR31Y/C3T9KhA89JZPSvlL4EDrrBqxsnfYkOoIgjTiDqD6Nabs2VU9GACNwJjTqWYHop2zeVwGUhgdxBkH0igfK9B+sUARNsbVt4a3zlycpYLoJMkEjT0GpOGxAdFddzKrCd8MAR9dIxmEt3Vy3EV1mYYAiRxg95p23bCgAAAAAADQADQADgKrS3knW/gq8bZcuSFtEfvTO7jpQqc41NCszQcpJMHspVBhNMQi8oIIJI7ertms/sPafTWxdRhcDXWVmE5gC2oPAw3d4itCp4H0dtYHa1xLGMdrhtuOctO0gh0kHRYPSUCfYDwmJu1mJ6GzxO1EW090EEIDImDI0ymdxnSDTOx9q88qkZmFzMytkhVURALbuzxpm7iGKOwtLcVyhtiQMwOswR5W8x7asbF0Kqq7IG3EAgCYkgCaetwHcRiFQZnMDdx+wVGO2LPn/wBLfdpnlCPkT2Ffd9tZkVRVjWfHNnz/AOlvu1Jw18OmZDIJaCQY0JG4wYmsTWt2IP8Ah0/i/uagGiNtjHWcIou4hmuNPQAWdQJhE8lO8me2qLA7bxG0Xe3auDCKq5hC57jiYPTkBd43Cdd9K/KjHNWZ+cb+0VmeQuLFvG2tRD5rZ/iHR/qC110qScM3c5KtRqeXsPYfko9zGXcO1w5lXO10gsX8iCZaSelxJ3UrbfJFsO9lBc5znmyA5SuUyo3ZjPleyukJs8DEPf4taS329FmM+1fChfwa3msXJnm25xeIbMjKNf4g3orTqsz6SOf7R5E83dsWxezNedh5BGUKMzN5ZmNNO2pWO/J4Utu63yzKrMFyRmyiYnPpNadV5zaBPDD2AB2PfaT/AEJ7asMGbhuXhcWEzrzRkGVyKG0G7pA7+uh1JAqcTk3JnYwxd7m85ToM0xO4qIiR51L5SbFGEvC3nLygaYjeWERJ82r/AJHYMWdpXregyJdA64zpl9hHjUP8pEfCxunmU6vPudda5nmsZZVlKHZez+fvJaUwXMTroN5O/gJNR3tFSwIgjQidxBIIre8gbtq4r3Dh7Vt7UA3kACtmBnQnomBrw1HdUDl7dt2rptrh7Ss68414qCWzFgco65Bkn/IM/wAVrBk+G9x/A8gA9tH58jOqtGTdmAMTn131U7E5MG/iL1kuVFosC0TMNlGk6SJNdK2S0Yez/wDyte1RUfZ+zhav4m786bZH8Ka+0msuo9TXprQwvKfkmuEtC4LpeXCQVjeGMzmPVR8l+SS4q0bjOUGdlUAAyBEmSesx6K0X5TI+CrPzyf2XKm7PwFy1s9bVoAXTa0kxDXNWM9mY+FU5vKLIsxiOVfJsYPm4YurhtSACCsae32VO2ByLTEWEum6yls2gUGIYjfPZWi5fYTnMGWI6Vtlfunot/dPop3kambZ6AGCVugHqJZxNDm8twUFmsUuL/J4MpNu7LRoGUAHszA6d8VA5OckUxNou7ujB2QqANMsb54zNaQYn4tsE4m894s3QhTJMeSJJiYJkmK54u0bhuyLtxM13MVR2VZZgW6IMURc5IJKEWbNvydWDE3H0II6K7xuO6oON27f2ff5nnDiLahTF49MArOl0aj+LNV/+UC6y4UlWZDziaoxU7zpI1rmN28WMuzOetiWPZqdaUY5/cEpZPadX2TiLWKtjEW1a2xJBIgMSuhDRKuO+fRUnaW0BZKkqWDBt0aRl0MnjPsNVXIM/8EPp3PrqTyo8lO8/V/kVxTVpNHbB3imxX5xL823iKI8ol+bbxFZ4UKguxq8LiucUPlYSToY4Ejr7KFRNkluaWP3v7jQqbjsXFJdgASdw1pVCqJIr3RdUi24zAiCNYIhhp4eNZPlJZdryXeaNxlSGt9EBWPkEniCy6id0DgZ1VzAWyyuQcyk5TJ0k/VqR3GKjbVwYk3unnRdMrHpBQTky7jrrrr1dVS02JlLhMPiDiAz2rcEhjrIw5yDpCYJiAsA9e7fVlsjYiqzXGK3M5z9JJMzIYEnqnhVPjduN8HuZrbE3HIyEjPkKmCoy7piJneew1Wjlki20S0XRbYcnMqgtGoXRojfJ13d9ZNxjuK6Npyg/RH6S1mBQxe3ruJ2e90oFBdVU5okbmYa7wZ/Aqh2Q7JCtckSDAU8d4PVB+sVXUVyrl8T+P81rtjfoE7j/AHGsiR2Vrdif8un8X9zVqNma/Kgfk7H03/tFYDDYnm3VxMowYb96kH7K6B+U/wDR2fpv9QrnS9x49XXXo4f+mediP6h2W/ykwwRmF+1OUkDOs7piJ31A5N8oMOuEsC5ftq4tIrBnAIKiNQT2VyhVEeT9VAr2fVT6Om4utrsdS2Pt3DqL91r1sNcvXGAzjMVt/J29O1UkfSql5Nct7z31XFNaW0wbUIUykCVlyxEaEbtSRWIPd9VO4ew1x1QCSzKoGm8mBxodOKTcmLqNtJHQ12lhl2kbwv2sj4cgtnWAwZBBM6EqB4Hqqdi8ds282a5cwztAWWdZgSY39p8awdzk+ZIW7abILhcDMCvNqSZUqCQdwO6hh+T82hde4ltCobpTIzMUWYB3lTXI8VQsnn4Wzvrtpv2NlGe2XyQ8fjM2eyp+R5y4wVQcrydC3niAI4bu+mrmNdkVGJZUnJIJZQ0SubzdBAO6Tw0q3v8AJtrf6S7bTVgNHM5Yk9FTA1G+kjk+xEi4huc0LvN9LPlIkaxlnXdNWsfhmk1LTmzt+bfnjuZujV2sa/FcoLC4JAt62biJhzkDAtKG2SMu+dDpUnbnKfDcxcFvEWncrlCq4J6RCkxPAEnuFYb83+llF22budFe2JlS5jQxDxOsboNLs8nM75EuoWhj5LjyYG9lAMkgaddZPF4ZaufnZ7c7bcPv2NctT6f8mp5VbcweIS0gxNhl+EW2uRcXooA+YnXQcJ6yOumeVHLRQtv4FftuxZs5WLgAAEAgHQknT6JrM4HYefmw1wW3uhmVSpJ6LMDJGg8knWlWthoU5wXxkLMqkWrhnLBJgCQJMa9VU8Xh4vK5beH54Xh7cPgnJUaul/lGo2TyqsXsIUxmIs27rC4jhmCSGnKwUnQQRr1g0XJ/lBh7WAFtsRaS6Eu9EuoYMS5XSd5kR3isynJ+VBF1c3M88FysBliR09wPYaoHO7ThWtGpSrXVN3t4f/pMnKFsyOlYflLhMThAmLvWrbsuW4rsFYMNzqDu1hh/7rBOFS6AHS4odflEIKEAjpBgYGm8cN3Co7N2UGaumMMplKeY3nLPlDhb+HKWb9q4/OIcqOCYBMmJ3VhM1JTThxpTnUafiKcY5VYUpZnc6dyC/wCSH07n11J5UDS33t9QqNyCP/BL9O5/cak8qR0U+kfq/wDVebV97+56VL2r7Gfy0Iop/H43Uc1mamg2QpNpY/e4fvGjpWx/0K6ed/caKoAtqrdsY57YXm1JYso1U5YJ1BMiD1casiagbUwb3QAl024mRlVg3VM6iDrpVSvbQkxu0OW94OENvmoaGhC7BddcrRpv4cKurfKZHuCyw0AXnSwPRmNSw0A1Gu6abvvZw912u2TM9EgF+czZek2mXPO4CsxtDCqt34RbZ3QNN3OpRSwcShAU67tCevdxwzNbsnUTyl24TcQ2zk5rMiuNS8SpI7ZEAiR0ah7QAxFlSSlgW5a4crC5d0AD+RrAzdEbtKnbY2rh8VaM22S4GYZsikWwzZ80sCdMw0WJzVW4G5dvfJYRbaiGUQ2XPC7grGMxgnSJ6XbSvrve5JLwuJvHC8y4L9MPbcrJKlQAcw/WAjfrBA4EVL2bs0oQxJmTm08qZ367txrQ7UD4bAW1uOmcZc88d5gRvjUTxiapcFjWckc2QBxJHHX06Ruqklm13LSRNitdsYfIJ3E+LE1kQ3dWu2N+gTuP9xrYpmZ/KeehY+nc+pa56e7r4/4rte0dm2b4AuoHCkkSSInfuIqD+a2D+YXxb312Uq8YRszkq0HOV0ch1o5Mbq6ditgYZcRZTmlyOt2R0oJUAqd/fVh+bGD+YX+r31axUeDP0z5ORtPV1cf8U9g7oS4rMuZQ0kBipPcw1BG/0V1b82cJ8wv9XvoxybwnzCe330p4iEouLT1GsNJO9zDNyjU9BluOht3ELu6m90yp0OWIGXj103d5RsEyWVNuObVTIJyWwYBlfKLMTW9/NvCfMJ7ffRjk3hPmE8D768+OEwa/hpvZ7X3vbY3fW+owD7czWlQ8+GCuCVuwrlySSwyydT4U6/Kl5uQpKHmuaQnopzZUydOOWt2OTuF+YTwoDk7hPmLfhT9Jg3vDvf8Au2n/ALX402D531HP02zaW8Lq2DOc3HLPJkhuinRgLJmTrpTVzbnRbJzxZlChrt3Pk6SMcvRETlFdG/N7CfMW/VohydwnzFv1apYfDXUnFtq27b2d1uxWq2tdfg57iOUBa9z3NgfJNbUBtzMGl/J62JikYfbSiylrLdBQOJS8UDFySSyhda6MOT2E+Yt+rR/EGE/Z7fq0+hhcqjldla2r7Xt38v8AIZat73/f1HOL/KN2W4mU821pbaJn6NuAozRl1Oh6t9Uhnq/HhXYfzfwn7Pa9QUZ5P4X9nt+oK2oOjQTVONr/APLETpVJ+5nHyD1e3/FCCeHVXYPiDC/s9r1B7qUdhYX9ntfyx7q39VHgj0r5OQEEeNFrPjXYfiPDfMWvUHupPxJhfmLX8se6j1S4D0z5K/kH/wAkv0rn9xqRyo8lPpH6qtcPh0tpktqEXWFUQNd+gqq5U+Sn0j9Vcc3eTZ1wVkkZ+KHf9lGKDVJoX+x0Jsr/ABf3NR0vYrfIr3t/c1FUANnlXg/2hPBvdWexvKcLiGuo9u5YAUQCQ0wJM5Y3SIPVXONl3lu3Mr9Edc6jSZM6R199TsUUQFVJySDmMangd3bu7a2qSpRjo3c5M9R7pWOj4ja+z8RluXLuUwOiSykcYIGkz1VmeVb2Pg/N4W8MhuFrnlszEAmTOn/uKzN7KToSQQCSfsPV4bzT2It2bdshrhZm3RAXpbtd5jv1rCEqck76Pn91KcpeBNtFa0wLAgNIG/NOXTsEGZPUavuTPKrmbhRbVtLcRCoBngEhi4136b/Rvqjwmz0zBM3N+csg8Rp1cBvFVmKVA7FHYLuAIAzdbZp3SDpG4empUFduLBOSLu9ynGJvDnnbRjAGoWRB6JEECYGnXx36BcHaUzmIzAGJjdxiJ9FYzZ2ECHPBLNoCRMzqd403HpHh6a2Ww9mK8XMVcuAcUUAEEeTrOojjPXUqzdkr/cuLfcsEAAgbuEaR6Kt8Dytwdm2tu5iER10ZSGkGT1CmzdwUxN8HuWsztTZ1h7r809yJBOcAasJ0Ma766oRV/iZU5O3wo2H577P/AGq3/V92i/PjZ/7Vb8G+7WBGxh5zdulJ+JNfK07q1y0uTO9XhG0xfKrBPds3FxKZbRuFzDaB1yidOuBUz898B+1W/Bvu1gvikLoWbpacOufsom2MODN4CklT5Yk6vCN9+e+z/wBqTwf7tF+fGz/2pPB/u1gH2Wo/X8YqPcwaqCSxJ1gdcb9OzfTtS5Y71eEdO/OzB6/LDTf0H0/pqnxv5QLCOyr0wAIIneZ0IOs7vGuX4jEA6qxIPaNPDf8A4NRbzSM5DjUE8N+aDrxzBtf3a53JXsh52dps8tMLkBa6ASDwaNAdJjrEUa8uMDHSvhDJ0KvwMebXFrWIYgS2pE9YGu7vPbVlhsRKxbJmN7EAHLG/Sqi4/wAgc32R1f8APnAftK+q/wByh+fWA/aV9S59ysAmzgQDnJHXpl7YNK+K1nyjHePqitkqXLFerwjffn1gP2gepc+5SLvLjZ5BHwgepc+5WHXZanc59nupI2PJAD6kgbuvQUJUuWJurwjbYfllgrYyXL4DgwwFt9437lI8DTx5eYD9o/07v3KxmK2TJzljDlmEdjEHh2VE+AqN7Eeke3Sm1T7tgnUtokb4cu8B+0f6dz7lGOXeA+f/ANO59ysD8BTQ5zruiPdUbH2hbRnBYgcMs+jSpappaNjvU7pHRb/LfBQYuk6cEcHtiV4VUYT8oljI05uiIQkfpNSOHkmAPGucPtC6VyMSEUzliRJEEid2/wBpqIYgg7ieG4z1HgZrkcxubOqbP/KHZKk3JU5xAAJhZWSYH0jpQxnKqziiEtkyJbUEabtD6Vrl2DuESATO4Ds01mfRTlnEssicp6u3hp9vZRnBTd9TpiNQNUXJvbCuy2XS63F7mg7eiN2um89ZrXviMGP1L57iv3q0WprmGMJt+zaUI75WEyMrGJJI1A6jQqNftbPZizWsVJ36p96irZQp21uZuU76I5H0QQFAmAW4e3q3VPw6tiLmQjVoJY6gengRB07e6omzdl37itltkwMxLSJIkRBGradm/Wr3ZOxnW8gZ8ysuYwCCROoZSNNYH1VhkdyEmDE8nnXKyMvNhelvGoO8AEk1MVLS5Q3TKRLa7+GpnrA8KvcVYQqM+gBmDu7teFM31TKNVjgAYid5Gu/U69tJxd/BrlM1sC0rXnYkMyk6CI1ga6fj0VJ2qt0lctoEblCjUhZGp9Og03dtP4Tm7d+4eimYrkMbxlEgZdAJG/r0qRizdLkhhAgrBIGkTMDSlUSStYVtCZskOVXOmQwOqdZ3kbj6ONTcViltLNxkUcCzRJ6t1RcK1yOBckSCJjfI0qn2u/O3Ql0KCsacAGKGZPEge3trWkszUQlLLG5bHlBYO69b8T9opixtW0Wc86mpEdMa6CqbbWEti3KhZkRET27qzVm2ocM4zKxy8eieGnEGtnSV7ISqfLzvmx0m3ilIkGfD7DTjMI1PhWAuWWtMRbuC119KNRuhdTp3VYWdq21wrC5d5zEljDlJRVJGhMAuYB3jeaaw7ZHqI2NVfuKANQIYE9dFddFXMbiqu8kkADtMmsJgMcS4Vb6lYborZRROUneO3WmLOPcGfhGhMn5FRPpANPoa7i63g3Y2vYy5hdzAdQJPoA1rP8psVbuBXQkE6HMGBjrykSd/orP3EDbnVvEfWBUe9aObQdEAajcfTxqnh49yZVm0P3rJEMGVYO5WBJmdYFGRwzcBx8R2CovN09bsyp7J9kUPDRMeqx1soIKkgnQwNPqHZTtvnc6qQVHWfJ03EkSONQFwh1luJjupb4eFgGSOMVHp0WpnR9lWciAMQRECJ8TNPh161nv3+2uaW7jJrbuMO4kewUV7G3if0jkfSb30entszaNePc6M+MQH9Ja7RnHvP1UqxtC1KtzlvSDlzrwgxM6VyW5ccEiTvpHON5x8aOiadWHn9/udkbadsoil0GXOB0hrLsZ7N9Q1xlsaG6k74Lr765PzjecfGjS+4PlGh0mJVIJW/f8AZ1pcdaYa3bQP0gfRpUDlGgyZ7bzGjKp3iNDHH/Nc+F83N5hu3jRWLjIcykqyneN4pdFS0uFSTjrun3LJ85bpABeIaQRPXx66Fy2yiGWBwAOuvUfbE1V/DrhMlpOm8Tu3fUK1nJs28SDnzm6g6QBADLNtFIEgkqC8j6NYyoOK0M4rM7IrEsmRlJgmNJJMzrrr1dtXmxuSVy5eGS4D0QwLGN+Y5Yyt5u+r/wCI7SDnFXI0x0TvA0PtDHuNSNlsyXWKmCFWDG6ecG476mMbbmqhYkDZzWjD5S66ZkOkGDv0OvVSr2ojLPXrup+9JOZmknfw4dQgcKZvWfNyjtLGe3WassZNyNMo/HooUdwand4mhTEUGD23buxDBI3ydfHdVrZIzBpnokBtDIkHfu/9Vmto4m5fthXtYbP+s/yczoOiRBAgDj11G2JhnsyeeyxBVM4ZXMNIImB+rrE1s6StozFVX3J3LfFsiW5AKlyY+iOPWNazuz9plriq8Fd7axI6quMXmxJIv3beVGYpkAzHeN5PdVdhNmrbuBmKMoMgFNCJ93tqVDTUtVIqSZdYbC4e5Ysm61wAG9l5soNc+oOZTPCqjGYTmzmV2yz5RGk9vAmr/H3rC27eW2hQtdyCWEarMQd9UG1mtXwiIrBEk82jsVLMdXJaTJAUaAbqFTbZ0eqpRjqncg/CGG643oPuNR7+J6QzHNJAJJM+2rHD7NA8iwvWSUd43DXMpHEbhxFT0s3NAWyjdC2iP+kVsqPlGDxq+gibP2e8i5oqQwzMAZBUiVU79+h3dulOXcUqDLbBJ16R1Ou+Or0RU5Nl2gek7EnfAifAipNvD2VIIJ045Z3/AEpFbQhGPc5K1adXRqy4MubTsCY0kAtEgEzAzbp0OnZUbm4YdYIM92tbC1yfsjXPcKnXLmGXviN9PfE2HH6s/wARq3TlLUwVSMVZIorGMa4Q7lpa6sgSLep4L5NVmIfOFzRmCqJ0BMdZESeFa04NA0BBlEEEs2h36LmM691KGDs+YvhUKi7idVGItaEfYfqPCrHD3VOjSN3TAiJ4PGnprTfB7Xmp6o91JfCgkZco3z0QZ6uH21oqTjsxOqmUOIwBHUe0RPhuPoimkRRID69oVTrHAsK0d6yo0IA9FRLyp2VbpojNfcqlsRrJ9WR7HpprYmQ39P8A5VKxoQAGJEiY3+NUjX116U+g+6sXlTszVxnlUove+hMSwJnNx3EEfbTl/pRDKPRrHVMe2oHPL548G91GLq+ePBvdS+Am9RPQlNh0O/KT1nP46Gm3wadYHcT9oNNfCcoJUgkbtD6DrTBw91tTcM8YEgd54USnBFQhVk9yQNnzAXpEkRB1M6QNNaX8XAaGQRvBMERwNMYAsG1YZkKtHS1136L1x41M+BYm8GuLmIkzlURJO7pdJjJHfXPVbbWXY9HCyhFPqq/Gg2mGRTPV2zTOLZAdDPXKwDuiNe00i053Pv7OPuoG3mICyWO4RvnqrKEmpanZiMkqPwLyPWsCHFx5CQMyqZGYbzBk7qVse6bd+2y6Mrg9cxqRHaJHporuz7loKzgrmlSraSCBGnbm9OtNWxEZV1G49XVrW2bRo85JZk7aX2Oy4oQgiNPd21WWHOZ4MaJ2+f1U5sy8Dh7am6txwi5iGDEmNe+lWbfyjZRoVSZ1O99wrkR0sfL7uPaYpNxOM9+tHetg7h7Yn0RRummmnsoAjk9v10KcDGhTEc3uclJ/UYdxWrXYeG+Bow5iy8mS95QzDsBkAD31AJ7vAe6iz91byhGSs0c6bT0ZaYzakx8lYU8DbQTI4yDpUe7tR7iNbAKl1K8eIiZG+oTEdQPhTbAeavgtChBK1gbk3e5LbAFMFh0aOcDXo3z0mU6GOOlFs3auIw6i3bbmlzFiUtqWY/vMVlo3AHQU3jmS5h7dsGCr3DoODRv4RpVYMAwgqVMcDA9oatISSJnFs6XsHlwthQoa6+nSLoNJIGkAQN2lVnK/buJx97LbzWbAUZQpZTc0ks7xPXCj2msLiOUNwEq9q2pHUI9tXvILa9q3mLoWeAbcOE6Ykas2m5iROhIpzqJ7EU6bW5GfYt9Ia1dYH943IPYVIJ9NW1nnjAJAOgPlwPTl3VacscdY5qITPky2wHUkc4yM5KLIVQEXUtJYmAAKwwuwP1fWT7TShUaHOmmafb9w2LvNg7lTdu1Ak1VHaDdf1++lcosURdEEforW8r5g66qjjn84esK1jUsrEOnd3LH4Y1OYu6wdgAfKbh2mqk49/P8A9Q1I2njCLjDNx+cI3gHdw30up8QumTbKXG3yqjex0A/zR3Ma083abIAJuXCYI7M36ojee0AVnX2xB1B8Z8CatuSW2hbus2W2zENlF0EpJgqWCkHQqN27frupTq6WRcaSvdlhtbk5iLDXIe4Tbylml2QhwCCC2jjWDG41XWNoEiWGvEGdDW229tmzzLSwPRLAKwOe4yuusa5VW4xJY6kaDjXPgbZ33Px4VEJyQ5wTRKv42RECqm7iQN4HianLYtH9ef4qdXZycJ9Y++qdSTEqUSm+Gr1fXRjGr+Jq7Gz16z6x99JubKRt8nvY++pzyH0oFauPQgCADmHA66g6k9Ue2tRgsTbazlZdVzFXCrmXOuQqrTAJbKxY7oNVdnZFoTvE9RP3qWuz0AgT4mpbbdyklFWRXbWcLePNkMBIJ0Eid4B7q13J/lNYTDhXJlVdRvIAeZYDUE9mglt28mlTCgbifGnDbHXRYq6IWJuWWF1whZ3YlBmyi2CxI3HpGOvQVC2eLqPmAj07vTrVzzYo4oyjzvYK/iLtzKGVcgG7eTIUFsxBOfKqjNvECrZdpWP2K16//jVYGpLHtpZE9xZmXHxlh/2K163/AI07b21ZG7CIO5z92qGaE0dOIZ2aVeUiD/4PC43upu5ykMQisvV0g0eK1npop7anowvcfUlaxbHbd3zv6V91CqqaKryIWZmrXYiDgB3k0m7sJDGvfDGr9r+DP69vxpvnsH59uuD5nJvZGZvbAt75fx/xSRsC1+94+FatcThPnLXso3xWD3Z7Z9Ijxo+YFkZQ7Asga5wewjh6KQvJ+xxuP7PdWsGLwfn26HwrB+fbo+YFkZZuS2E3lo04hTu76ew/JvB7xlnw+o1pBjsGP17Xh/ilLtDB+fa8P8UWqeQsjOtybwh3qD6WpJ5K4I8APx3Vp12lg/PteH+KB2pg/nLfh/ii1TlhZGZx3J7D3GzMQTAEmNyiBvHVUY8mrA3AeC+6tW20sJwe3+PRUc7TszpeWmupyycqMyeTKnyVHqA/ZSjyZZjJU8P/AI56hvMVfttO186PGlXNtp56/War5q2Gox7soRyQPV/pgfbSDyVbqT0hf81cX9vpHlz3A1Xttgdp9lUuqxPIisxuyOa3hD9GDHHXSovMdnsHuq0u7VJ3ADv1qK+0H872Ct4qVtTNtdiKF/H4FH404cSez1R7qHPns9Ue6rsTcbk9tJNOnEH8KPdSDiD2eA91OwhFJJpRvns8B7qTzp7PAe6mAaqTuBPcKdXC3Dutuf4T7qjl/wAQKHOnroAlPs+6BJQjwqI+YbwRQNz8QKTm/ECgBM0JpWb8aUC34ge6mAmaE0KAFABzRTRxQigBQtmhRRQoAsMreYvsoKH8xfAUKFc+dmuUMZvNTwFGS3mp6ooUKeYMonOepfVFHJ81fChQp3FYbN3sXwpOfu8KFCqJCNw9nqiiF9v3fVFHQpiFJiH6k9RfdTy4xxvCD+Bfu0KFMBZxh4f2r7qQcY/X7B7qFCgQ2cdcP63sHuph7h40KFAAtsOM+iPtFS7NvDnynuJ/CD9RoUKAJKJg13vdfuUAUp72E/Vt3PSf/KhQoAr75tnycw7I97GozUVCgAoNERQoUwBloZaOhQAS6U6cS3Uvqr7qFCgBHwl+pfVX3UBiTxgdyrQoUAS7GJU6MzAdfNpp4SatUfCDffc91sD/AKKFCgBGI2jhF0VrzHrAQfWv2VCbaKcDdHets/YKKhQMbOOPnN6ie+hQoUC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media.nowpublic.net/images/19/4/1947816b832cda1f39f88ab9ceb770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1904999"/>
            <a:ext cx="3883572"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UTurnArrow"/>
          <p:cNvSpPr>
            <a:spLocks noEditPoints="1" noChangeArrowheads="1"/>
          </p:cNvSpPr>
          <p:nvPr/>
        </p:nvSpPr>
        <p:spPr bwMode="auto">
          <a:xfrm rot="3469075">
            <a:off x="4333133" y="2290575"/>
            <a:ext cx="2947039" cy="214338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56745" y="4120212"/>
            <a:ext cx="3276600"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Rockwell" panose="02060603020205020403" pitchFamily="18" charset="0"/>
              </a:rPr>
              <a:t>Down sizing Walmart Outlets</a:t>
            </a:r>
          </a:p>
          <a:p>
            <a:pPr marL="285750" indent="-285750">
              <a:buFont typeface="Arial" panose="020B0604020202020204" pitchFamily="34" charset="0"/>
              <a:buChar char="•"/>
            </a:pPr>
            <a:r>
              <a:rPr lang="en-US" sz="2800" dirty="0" smtClean="0">
                <a:latin typeface="Rockwell" panose="02060603020205020403" pitchFamily="18" charset="0"/>
              </a:rPr>
              <a:t>Attacking Rural Areas</a:t>
            </a:r>
          </a:p>
          <a:p>
            <a:pPr marL="285750" indent="-285750">
              <a:buFont typeface="Arial" panose="020B0604020202020204" pitchFamily="34" charset="0"/>
              <a:buChar char="•"/>
            </a:pPr>
            <a:r>
              <a:rPr lang="en-US" sz="2800" dirty="0" smtClean="0">
                <a:latin typeface="Rockwell" panose="02060603020205020403" pitchFamily="18" charset="0"/>
              </a:rPr>
              <a:t>Skilled Employees</a:t>
            </a:r>
          </a:p>
          <a:p>
            <a:endParaRPr lang="en-US" dirty="0" smtClean="0"/>
          </a:p>
          <a:p>
            <a:endParaRPr lang="en-US" dirty="0"/>
          </a:p>
        </p:txBody>
      </p:sp>
    </p:spTree>
    <p:extLst>
      <p:ext uri="{BB962C8B-B14F-4D97-AF65-F5344CB8AC3E}">
        <p14:creationId xmlns:p14="http://schemas.microsoft.com/office/powerpoint/2010/main" val="3476495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086600" cy="830997"/>
          </a:xfrm>
          <a:prstGeom prst="rect">
            <a:avLst/>
          </a:prstGeom>
          <a:noFill/>
        </p:spPr>
        <p:txBody>
          <a:bodyPr wrap="square" rtlCol="0">
            <a:spAutoFit/>
          </a:bodyPr>
          <a:lstStyle/>
          <a:p>
            <a:pPr algn="ctr"/>
            <a:r>
              <a:rPr lang="en-US" sz="4800" dirty="0" smtClean="0">
                <a:latin typeface="Rockwell" panose="02060603020205020403" pitchFamily="18" charset="0"/>
              </a:rPr>
              <a:t>Employee Incentives </a:t>
            </a:r>
            <a:endParaRPr lang="en-US" sz="4800" dirty="0">
              <a:latin typeface="Rockwell" panose="02060603020205020403" pitchFamily="18" charset="0"/>
            </a:endParaRPr>
          </a:p>
        </p:txBody>
      </p:sp>
      <p:pic>
        <p:nvPicPr>
          <p:cNvPr id="4098" name="Picture 2" descr="http://www.forwardprogressives.com/wp-content/uploads/2013/06/walmart-gre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681984"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2240340"/>
            <a:ext cx="3124200" cy="1569660"/>
          </a:xfrm>
          <a:prstGeom prst="rect">
            <a:avLst/>
          </a:prstGeom>
          <a:noFill/>
        </p:spPr>
        <p:txBody>
          <a:bodyPr wrap="square" rtlCol="0">
            <a:spAutoFit/>
          </a:bodyPr>
          <a:lstStyle/>
          <a:p>
            <a:pPr algn="ctr"/>
            <a:r>
              <a:rPr lang="en-US" sz="2400" dirty="0" smtClean="0">
                <a:latin typeface="Rockwell" panose="02060603020205020403" pitchFamily="18" charset="0"/>
              </a:rPr>
              <a:t>The opportunity to show up to work everyday, perfecting a craft that you love</a:t>
            </a:r>
            <a:endParaRPr lang="en-US" sz="2400" dirty="0">
              <a:latin typeface="Rockwell" panose="02060603020205020403" pitchFamily="18" charset="0"/>
            </a:endParaRPr>
          </a:p>
        </p:txBody>
      </p:sp>
      <p:sp>
        <p:nvSpPr>
          <p:cNvPr id="4" name="TextBox 3"/>
          <p:cNvSpPr txBox="1"/>
          <p:nvPr/>
        </p:nvSpPr>
        <p:spPr>
          <a:xfrm>
            <a:off x="5029200" y="4104290"/>
            <a:ext cx="3276600" cy="954107"/>
          </a:xfrm>
          <a:prstGeom prst="rect">
            <a:avLst/>
          </a:prstGeom>
          <a:noFill/>
        </p:spPr>
        <p:txBody>
          <a:bodyPr wrap="square" rtlCol="0">
            <a:spAutoFit/>
          </a:bodyPr>
          <a:lstStyle/>
          <a:p>
            <a:pPr algn="ctr"/>
            <a:r>
              <a:rPr lang="en-US" sz="2800" dirty="0" smtClean="0">
                <a:latin typeface="Rockwell" panose="02060603020205020403" pitchFamily="18" charset="0"/>
              </a:rPr>
              <a:t>Satisfying</a:t>
            </a:r>
          </a:p>
          <a:p>
            <a:pPr algn="ctr"/>
            <a:r>
              <a:rPr lang="en-US" sz="2800" dirty="0" smtClean="0">
                <a:latin typeface="Rockwell" panose="02060603020205020403" pitchFamily="18" charset="0"/>
              </a:rPr>
              <a:t>starting wage</a:t>
            </a:r>
            <a:endParaRPr lang="en-US" sz="2800" dirty="0">
              <a:latin typeface="Rockwell" panose="02060603020205020403" pitchFamily="18" charset="0"/>
            </a:endParaRPr>
          </a:p>
        </p:txBody>
      </p:sp>
      <p:sp>
        <p:nvSpPr>
          <p:cNvPr id="5" name="TextBox 4"/>
          <p:cNvSpPr txBox="1"/>
          <p:nvPr/>
        </p:nvSpPr>
        <p:spPr>
          <a:xfrm>
            <a:off x="4533900" y="5315634"/>
            <a:ext cx="4267200" cy="646331"/>
          </a:xfrm>
          <a:prstGeom prst="rect">
            <a:avLst/>
          </a:prstGeom>
          <a:noFill/>
        </p:spPr>
        <p:txBody>
          <a:bodyPr wrap="square" rtlCol="0">
            <a:spAutoFit/>
          </a:bodyPr>
          <a:lstStyle/>
          <a:p>
            <a:r>
              <a:rPr lang="en-US" sz="3600" dirty="0" smtClean="0">
                <a:latin typeface="Rockwell" panose="02060603020205020403" pitchFamily="18" charset="0"/>
              </a:rPr>
              <a:t>Long term career! </a:t>
            </a:r>
            <a:endParaRPr lang="en-US" sz="3600" dirty="0">
              <a:latin typeface="Rockwell" panose="02060603020205020403" pitchFamily="18" charset="0"/>
            </a:endParaRPr>
          </a:p>
        </p:txBody>
      </p:sp>
    </p:spTree>
    <p:extLst>
      <p:ext uri="{BB962C8B-B14F-4D97-AF65-F5344CB8AC3E}">
        <p14:creationId xmlns:p14="http://schemas.microsoft.com/office/powerpoint/2010/main" val="903031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0124" y="609600"/>
            <a:ext cx="5486400" cy="1446550"/>
          </a:xfrm>
          <a:prstGeom prst="rect">
            <a:avLst/>
          </a:prstGeom>
          <a:noFill/>
        </p:spPr>
        <p:txBody>
          <a:bodyPr wrap="square" rtlCol="0">
            <a:spAutoFit/>
          </a:bodyPr>
          <a:lstStyle/>
          <a:p>
            <a:pPr algn="ctr"/>
            <a:r>
              <a:rPr lang="en-US" sz="4400" dirty="0" smtClean="0">
                <a:latin typeface="Rockwell" panose="02060603020205020403" pitchFamily="18" charset="0"/>
              </a:rPr>
              <a:t>Technological Advancements</a:t>
            </a:r>
            <a:endParaRPr lang="en-US" sz="4400" dirty="0">
              <a:latin typeface="Rockwell" panose="02060603020205020403" pitchFamily="18" charset="0"/>
            </a:endParaRPr>
          </a:p>
        </p:txBody>
      </p:sp>
      <p:sp>
        <p:nvSpPr>
          <p:cNvPr id="3" name="TextBox 2"/>
          <p:cNvSpPr txBox="1"/>
          <p:nvPr/>
        </p:nvSpPr>
        <p:spPr>
          <a:xfrm>
            <a:off x="914400" y="2514600"/>
            <a:ext cx="3048000" cy="2677656"/>
          </a:xfrm>
          <a:prstGeom prst="rect">
            <a:avLst/>
          </a:prstGeom>
          <a:noFill/>
        </p:spPr>
        <p:txBody>
          <a:bodyPr wrap="square" rtlCol="0">
            <a:spAutoFit/>
          </a:bodyPr>
          <a:lstStyle/>
          <a:p>
            <a:r>
              <a:rPr lang="en-US" sz="2400" dirty="0" smtClean="0">
                <a:latin typeface="Rockwell" panose="02060603020205020403" pitchFamily="18" charset="0"/>
              </a:rPr>
              <a:t>Gathering A data base of preferred customers will attract Investors, ultimately raising the overall net worth of the company</a:t>
            </a:r>
            <a:endParaRPr lang="en-US" sz="2400" dirty="0">
              <a:latin typeface="Rockwell" panose="02060603020205020403" pitchFamily="18" charset="0"/>
            </a:endParaRPr>
          </a:p>
        </p:txBody>
      </p:sp>
      <p:sp>
        <p:nvSpPr>
          <p:cNvPr id="4" name="TextBox 3"/>
          <p:cNvSpPr txBox="1"/>
          <p:nvPr/>
        </p:nvSpPr>
        <p:spPr>
          <a:xfrm>
            <a:off x="3657600" y="5638800"/>
            <a:ext cx="4953000" cy="584775"/>
          </a:xfrm>
          <a:prstGeom prst="rect">
            <a:avLst/>
          </a:prstGeom>
          <a:noFill/>
        </p:spPr>
        <p:txBody>
          <a:bodyPr wrap="square" rtlCol="0">
            <a:spAutoFit/>
          </a:bodyPr>
          <a:lstStyle/>
          <a:p>
            <a:r>
              <a:rPr lang="en-US" sz="3200" dirty="0" smtClean="0">
                <a:latin typeface="Rockwell" panose="02060603020205020403" pitchFamily="18" charset="0"/>
              </a:rPr>
              <a:t>Customer Benefits! </a:t>
            </a:r>
            <a:endParaRPr lang="en-US" sz="3200" dirty="0">
              <a:latin typeface="Rockwell" panose="02060603020205020403" pitchFamily="18" charset="0"/>
            </a:endParaRPr>
          </a:p>
        </p:txBody>
      </p:sp>
      <p:sp>
        <p:nvSpPr>
          <p:cNvPr id="5" name="AutoShape 2" descr="data:image/jpeg;base64,/9j/4AAQSkZJRgABAQAAAQABAAD/2wCEAAkGBxISEhUUEhIVFRQUEBQVFBYVEhAUFRQUFBYWFhQVFBQYHCggGBolHBQVITEhJSkrLi4uFx8zODMsNygtLisBCgoKDg0OGxAQGiwfHCQsLCwsLCwsLCwsLCwsLCwsLCwsLCwsLCwsLCwsLCwsLCwsLCwsLCwrLCwsLDcsLCwsLP/AABEIAKgBLAMBIgACEQEDEQH/xAAcAAABBQEBAQAAAAAAAAAAAAAFAQIDBAYABwj/xABGEAABAwIDAwcHCAkEAwEAAAABAAIDBBESITEFQVEGEyJhcYGRBxQyUqGx0RYjQpKTwdLhFVNUYnKCorLwJDNDcyV0sxf/xAAaAQADAQEBAQAAAAAAAAAAAAAAAQIDBAUG/8QALxEAAgIBAwMBBgUFAAAAAAAAAAECEQMEEjEhQVETBRQiMmGRI3GBsfAVM0Kh8f/aAAwDAQACEQMRAD8AysNEQpXU/UjDYEppTwWTRpaAYituSshKNCiPBTx7P6kUKwZTUV0Wg2UFcpqMBXQFaRLZUipANymDVYDUoYmSdCCrsYUUTFaY1AEDqXEc0K2vSgDJaeNmSoV9LdAjL1M7uaLepDJ6pxpzDbdZaCqplQdTjgodlpIzEezjhw7lP5m6wbuCPti6lU2ptOnpbc++ziLhjBieRuJGgHakUI2lc5tjpZGtkQ4GgcFlW8vqIf8ADOf5oh7LKZnlFpAMoZr9ZZ9wVIlm+hV6JYCDym0O+KYfzN+5qJweUzZlszI3LQh5v4Rp2Kjc04zRkR9BeRO8r9I09GnnPXjj+Cl//boLW82m+tEiwo39a1Cahqxknlgp3HOnmA7Yz96P7D5TU1a0mF/SaOkxws9vXbeOsIsVMlliCD7a2a2Rtij8jVRrGXCluhowlRyYYh8vJ5o3LcSsQauuFO5l7UCdk03m78TQjTJJJXFxKz88zrojQ1+BhJVqbqiXFcgZtaIasufpexR7aG36Z0Zw+lbdxWK2zLjkLuKpMWhHAag5UysFgqO0drST+lpwQ1xT2HRQopFObZvOS9CObxHgqe1toNxOBIOSvbNefNSBl0T7llZtlOzJN0qi3bLjKW2kHNh7aZDqiI5VM4oTsjklzrSXOIy3K9ByHbbN59i1UorsRK2w7T1OQurLakIPS5jNXWU6yGEWTKyx6EtYQrcRKYgowqdqHxvKsx3TEW2p7QoWqVpQBZYFM1QMKmYgRYYUkoSNKe5AA2qiCFSRI5UNuqTKfEeCmTSVsuKbdIowMaHAuFwDcjiBmQvDtsVzp5pJHHN73HuvkB1AWC98q4msaTc3wuGg4FfPMmp7SohNS4LnFxXUYAlKROZIWm41WhkNslUsFW9j8bXWdnmAN+qvDlFVD/md4M+CABdktk+oqHSOLnm7jqeKjyQApCKcmq99PUxSsOkjQ7raTZwPcULyVmgN3t/iHvQ+Brk+hZDn3qvMMlM5RSLN8DQLqAhlVFdGZ2qjKxZs1QAFDmbqnW0uRAC07IhmqlRTrVcEPkw0tJnmMlBtSkYxl26laSphsTkhlVS33JqQtplDdaDkvs1kp6fckNEOCI7JiwkWyzQ5dAUA/URRxNwl1suIWbqK1uYDgRdFNrNikIxi9gg81HFuas4yXcrY1wXablHzbbBPZytIQo0bPVTfNGeqtllrsS8bN1TRZ6IlExSUMItoi0NKOCZmCzTpraYo/HTjgrcdIANEBZnGREKdqKTwjgqnNhAyNjlK1cGqVrUCHxlTMKYxqnY1AD2lcU5oUgYgRWe1D6qUxnqKN82FUr6ZrmkEXBWeSG6NGuKeyVme2jU3HcfcV4pQ7NMwc4HJtydOF95z7F7DW0z48RacTcLxnq0FpHesByNjjMLi5jXfOZYmg7hxWns/Tuc9rD2hqIxgpRAZ2L0MeMWy7c7Z271B+jm+v7F6F5vD+qj+o34JPNoP1Uf1G/Bez/T0eP78zz79Ht9f2Jf0ePX9i9EpqGF7sIjiBN/SawDsvZWRsuEgMEMfO43BwLWZNAGZ3AdawyafFje2XP7Lr1f06GsNROatf9fj8zzI7Ob6/sXDZzfX9i9DmooGuI5uJ1jq1rSD2GyZ5tB+qj+o1bR0EZJNcGb1jTpmHGxm4sOPPojVpF3Wtne29PdskxStbe5DxexB0IGo1W181g/VR/Uag23ImCSBsbGtL5AOiAL9JttFjqdF6eNy8Gun1W/Io+T1hoBzOmfaVTM4LsIG7JXHusBfqugpm+daONx7F88sknI9/wBGKg+hPKqkitzFVHrds5URKOYZKQlNfoqT6A0A6iO5KqyRIvJHcqCSJFjSA7oEscViiBiTRGpKoa+LJVTAir48lBzaQ6K7KLJP8w6lcY0qYNKpMKNNsyO4CNxRKhsqPohGImroONjooQp3MFkjVFNKkBSqBmqjmK5Kq7wgZCApWhNsnhAD2KdqhapmoAlYpWqJilagQ+yr1RyU5KH1kqmUlFWyoxcnSAu1R83J/wBbz/SV5PyYlwxEfv8A3Bep7ZJ5p+WrHe4qp5D9gU01LLJNCyR3PYBjaHANDWnIHK9zqtdFqlDJvJ1emcobWY/zrrUtLUtxtx+jiAdnuJzK9vq9gbPjY576WANaLn5lh6tLIfJRbLa0udRxBo1Jp2fBenP2zjj0l0/U8z3Cv8kebPjpbZSjIZ9IG9ugdToSwusM7SN4KOSGC7rTAN1Bxx2scR0JuQCA22pvcZL19nJigIBFJAQQCPmo9DodEp5K0H7JB9kz4Jf1JfX/AEX7j+R5A2CnJyqLAX1Meebh0c/3cXY4BBjVda93+SdB+yQfZM+C75JUH7JB9kz4Ko+00uzf2Jfs9vujwjzpP2VFz1bTA5hrnPP8ouPbZe6fJKg/ZIPsmfBZHlHsOmpa6mdDGI+chmBDcm3bgsQNxsSsdX7QWTDKNcm+k0ThmjKySs9EoC4gSNccgDc68EfnzBQWshXze6up9KknGixKVWcnwPu0dWXgmuC6k7VnnNU6ISEhCcQkKoCvhUU0SsuCa5AIpc2kESsOaua1CQ7IzGo+aVotTQ1FBY1kamEaVrVKAmFmn2U3ohGI2Idsqwarr5lscw95AVWSRNfIoiUAK96hc5K4pjggDrqRqjaFI1AyVgUzAoWKwwIESMap2hRsYnPyQAkzln3TXJvxRaeRCKaO7nC29c2pVpHVpaTZV22Pmn/9b/7SpfIG3/QSf+yf7GJm2YscT2ne1w8QVL5Chahlubf6tw78LAp03dD1HZm05VutSSmxNmtOQJNg9pOQ6lg6/lFCY3Nc3niQ7ARz/RyIFwQLm9j3r00vA+mB4fFObnoQe4blpkwqbs4ZQsC8wcLCYXu+YjBLX4c8IBBbxzKnFPnbmX2DXgHnQbh1gQc73P3IpY8fYml1jYuFzoMrnszWmyPgravAPpXujybBJqL3e127dnopzWSa8w865YmXytbfvufBWXPtq4DtsNdN6UX9YeH5qkq6IaVcDwV5t5VazmqvZ7txdM0/zYB8F6PY8R4fmvJ/Li4iWgI1Ej/7o0pK00XB1JMKOk9ypVuYT6c3PckmiXls9dUCqJ9nOb1X7SrLiohFhdfjknOXVhdxOLOvjsQppS3SFamQhCjcFImkIAiK5gSkJ7E0ApauDE/CnsanQrGtYpMCe1iXCnQrDVBJYKy56o0ys3VmQpKjc4p11G4pgIXFK1IpGhAHBPausnNCAJI1ZiULGqWWoZG27j2DeexAha6vZCzE82CzFfy+p2uwgF1tSLWQfyi1M0kORswk4gNwGYJK8vExB77Lqwxx1czOW7seuxctoHmxDh7ldotrxvxOYb7u9Yg8mHxMD+cDseEAAZ9Ja6DZIbC1rMiNTxO+659f6Kx3DlnTo4yc/i4IdrbUAa5xOQBRTyJND6CW4uHVjj/Sxw9oCxm2dky3u9wLMMlwN9o3EX7wFs/ISP8Ax7//AGnf/Nq4tMujZ06xq0kampqKONzWmK5kuwWiuLDpHFnkMkkfKikj+bjLiGi9o4nPAxE8Ou6wPLOiq27RZNGI5I44WuDC5gcz0g7Cwm+J24gFDaaF805iHzbnN6Jdzto2tBwg4rYnOtk0cV1QaUvxOK7cnBltxfp8/U9Ok5a0rfSdK2/GCQe9GamjjlI5xjXYfRJbe17aexecM5JPc+xkj6JbkceQJGbhivbI/wCBenx6laTljfyX+tGeL1evqV+hV/RMNrc222HDa30QcVtdL5qSm2dHGbsY1psRcA3sbXGvUE+rrGR2xuDQb5kgaa+9A6rlZT4HFrnWwnPotdYP5sus7MNxEC9t6hI2NFY8fZ+a8n8tnSl2f1yO9ro1qdlcrI5JTHE4HC6MPxYwOmXNAjLh0nXAB3Z9oWV8tH+/s3/sP90aJIpxcXTLGx82g3ve/vRCRiDclpMUdjue8dvSKPPC8yS6npWAq5tkEdyhhEmB4c0h1ieC0FYzNYvlXski87d1sYt7V1aCeNZNuThmGrhJw3R7GnxsObHBw6jfxXFY/kpVyRvJabscek3dp7Ctm3C8YmabxvaurPCKk9vBx45OviI11ktk4BYGpCQlY1S4E9jEwOaxTNjUjI1M1iokhAXYVYLE3CmIsxqS6qtTrqqIss4khUF12JOgJ7KRqrNKsRBIB4TwusoqqqEY4u3Aa9Z7EUKx1VVCMXOZOgGpPUhE0znEOdxyG4DIjvsVcbAb4nm7r58BhdbLhk5C6+Yu+bj3EBztzciCO3JArBm3qwuikYwYjzbsXAC2efHJeWOBDr3tmvWa2ANie0eo7PeTY5leSzNzWuNWDPVK6BjKaN7b3GA6k8Ee2bUY2gjQj3rNbQkxUMZ/dYrnIqfE3CT6Lrdx0WOow7sKn4f7nTpslTcX3QV21Sl0T8Nr4HAdpBH3q55EmYaF40IqnX6iI23UtfZoIOuit+TQAQ1FrAefP6szGw+8rk07qTia6lXFSBW0NitkkE8j+nGzNwcM2sucwBnnmhlTVtdUMax2JrpGWyfc4ZI3GxLW3yDtw0RGv2LWSNc0RBocCHATw2IO51rEhLT8nKgdEwgA+kWzU7T4tsba5LqniyNU+tcfEvtyefDPFPcotN89H9w+6qwzhnPRNBjjwxvwY3XGdr2II6nHTRaSSoZHcve1ova7iBnwF96wEGyqoYRzNrPvi5xhyJzyJ1sPaVvpY45LiQMe07nBrmnuKyxTcm+lFKux535YuUOGCNtO8Ofzhx5EhrS3I55HNYnkRBLW1BhbzrWvLDJPhdJYRRuyxHJvScN/0j1L2WXkjs5zg51PE62gJJYDxEZOG/cjUbY2twtwtbawa3C0AdQC2R0rNUEkuq7/AM/nQ885OcjIHSMe2q8481nD7uDw5j8jYZ2LSBpnndDvLP8A7+zv4z/dGvRth7Ip6OMxwANaXFxu8uJJ3lzjfQAdy878sETn1OzWt1LnewsP3KpybXUzcnKVsk5MwWjF95cfFxKMSKGlaAOxOdIF5b6noIH1gzQx5Fy1wu1wII4gonXPCCzuuVHc1StAGChNM97LdAkFp6joiMEzmOBabe4jgrFcMTOse5DGOtkdN3VrkvQxT3q+552WGyVdjRQytlGJuTvpN+HFcECZI5jgWmxByPbYI5T1AmF25PAu5vVfIhW1ZClQ9OaowVJGpHZZjKnBUcSsNAVE2MKSymsmOaigsY0J6alutEZnWXWSJ7UxCtCswlQNCjqqwR2aLF78mA7za+fAZIAnrq0Riw6TyCWtvmbZlUIs7lxu4vIv+7JHcDsuqVO4l7XuzLjG433Yw6NzR1XsmPqHEc2z0sMeJwt0MDy25HYkBbrdoF5wR6kXc7cAWC4v62SZhaxth47zmczxOaZTQhjbDvPE9MEnwTZXZf51fFIZFWG7Xfwn3FeR1Lhdeo7QqA1vEkGw3leXVJzuMs1rjvsJnoLZMWzoz1NUnJGN13vB6IABHEoXRMBoGuub4ra5a8Ec5AzjFI0i/RuO0gi60yX7rJLyVi/uodtva72tc7C51gTYA7vuRzyR7UYaF5leGukrHkXzuS1nxHsTdutY6F7eLHDxBQPyXR3pNB0ahxBI0OFouO4rzNJVuzs1rbSo9WFRHrzgtxt+aUTRnSQeH5rPV2yxEQLNNwfo2yzHHQ55odVStgs4NbfQWsMt+fguo4jZ84z1/wCn80vOsy6Yyvu496yUNa50YeN7bgFc2tcZ3Q4hiYzFfDkeodK981cYOV12JlNR5NZjZ64+r+aXGz1x9X81lX1hDMRIF23zOptewXU9W9191rb763+Cgo1Jez1x9U/FY7ltMySuoMJBwRz6cQGj70tZtUxEAtcbjLC2+mtx3hA9ovHntIQMIdFOQLWN3WJuOKjJ8rLx/MjS6ZjvUMrsk9rslHKFwHooH1Auh0rd6Ly6KhM3JZGqfQozaFC3D/PFEap3RQ9y7NPwzk1XKOY/Ox0vkeGensUkLyxwINiLHwaT4ZqA/wCf1JwdqDwdY772aLHxXSchoqeYStuMngDG3rIvcKaNZ4TGN2IZFpkd9UBoBR+mnEgJb6TcnjgbXuOpFAXI1MxVWFSsckBbASKNr1xKYjiEikKaVaEJZOakCgrqxsLcTuwAe/s60yR9ZU4BkMTyCWtvYm2vchTHE4nkk383mBO4E2cBwC6PFzgdJYvZVBhcBboSM6I7Ln2KvNMWsDGjE8wzxYb5jm3XafBADq6fCebZm8GQHPNrWyB7XdwKvRU4jBF7k84C42BccTXDt3oRtWfzWB0npvL2m7hmedizHZkVHSbBMjQ+omkc94vZrsLW4o8bRxSGG3nPvP8AefiqVVMGtv4DibDL2IPX0clMOchkc5rTdzHm+QDTkd+uimoakTN5zutuGXvSAdIzIudqR4DgvOawZn+I+9ekSnJedbTbZ7gfWOnatcbEzVbNd/oLcH/epeTlSWSgD6Yw/BUNlynzQgDo4xnfPwUVNMWPa71XA+BXZigp4pRfDIcnGSkuxqNsio5mY2DQxrr3drYXNgEB5EctIKOAxyse484XdHDaxAFszrkjnKXbMcjMMbrgxSF/aWHIrynCvOeBYuiOiWaWXrI9el8p9If+ObhmWnIaAKtL5SKUn/bf3sYT/d2rynCuSIPVx5SKXCRgkvbKzWAeF1C7yg0WIOEEgsBpzeIkHELv1Oa8uDVamo3NBJLThIDg03LSeOXUtIZHHgiWNS5PTZPKJRlga6N7rAek1hFx1XT6byi0bW2Ecg7GtA7ukvJCnB1lBZ6u7yjUx9Jrz/I3s9fgUMqeVUdVW0ZiDhgLmuuAL4hlYAledON1d2A4iphI155vvUy+VlQ+ZHvLX5LnvUIcmukXnHpCSKrOMlPdRSqGUgHWDIhUWncdfePiiVe3NDJW2PC2/guvTPpRyanlMV3+eBSkbuJt4uHwVdu0XvJEADQ3WRwu4nfYbkj3VN7iUPN9HN1zO+/UuqjmsttdfI6kWHWHSb+uwU8NQWHGPo88+249LCAepDaCqEu7CQ5oI4YS43VqJ2JtjkSyMdofJclAjVwTB4uLYhbG31SRfwUzQs5S1DmvxNNsU0pdlqyMWsfBHqWpEjBIy+F246jqKKC6LbWlOwqJshTsakZOQmlSOCgqJA0Em+XAZngAtCRlVUBjb2JO5o1ceAQVrjLckk+cUbnNB0YWnQDvHglhlc+SGZwc0maSFzCcmizrdubRn1qOObmmxEi/NzzQ23kOxYR/agkSvrQ1pdvkggkbYX6cbs/uVmhpMMhc+xkNQ4FwG6SEmw6kA/SUcNucxOkMckRjysxpdkMs72G5Tt5SSXuKaTVjr83LqBhYe8ZdaYDuWTb0gPBtOfDGz4IxSVA5qNxOXNwnxY5qz1ftR00ZjdSyhtgMo5LgNdiG7iUg2xZjYzTSlrWtbmyXMNNxfLrQBflHOg4h0cNgDvOD0vYg3JR/zb28Hj3Efckr9rl1hG2aJwbYANcQQL6tIVHk7tJsIcHwvc4uF7Yxx3WSoYfqX5WGp929YLajLSOH7xWyO14rk+byi/VJuVOd9HO4A0shfwY5zSbm5Lra9pVQdMTKuyXf6Qj98LoTYgncQjNPRxMZgbSTYTn6ZOakbDEAR5nLnbMuzFuB3LuxZNqpxf2MpU+6Ia6rpnteBGQ9zXAHLK4svOpGWJB1BXpApov2Wb65Q/aOwYpc2wTsdxycD3LHPHdTimVCSXRtGHTStN8lH8Jfs0h5Jv8AVk+zK5vTl4Ze6PkzTSrM1WXA3a0YiC4gG7iOOfXuRr5JSerJ9mU08kpeD/qFHpy8Me+PkzrimLURcjpT9ID+IOae7JVq/k2+IXc4dxJ+5ZOaTp8mixyatcAEInyejJqIzua8OPUAVFHRNJ1PcES2fH0gyIEC4JcdXW0HUEpSVFQg7PWrpCh+yKwvYL6jI9oV/GFwM70yVjVFOEvOqCaW6hlIHV4zHahXKAYYy4b22ReqF1BtGmD4iHXta+XUtMU9skZ5obosBbLZhjZbhftuRqrzeI09xs42VOLalK0AFzrgAat3W6upQ1O0oDfBM9uWQ6BbfieivRo86yDZJ+ekI3B3uKNRtzbY2IkjAP8ACzEsps/aTWSuxkFr7gluWu8cD1LRDbFNe+I+kT3luHhwRQWW45bsxC9208hP8UjslegqTE57hd2HmYgy+TrjPv6Q8EHjq4n5MfngYyxNgWsNyCeJRGF4eWEfTrHO7BG06+AQBpmvBF2m49oPA9addZ7ZtWYw0gF3PzyYhf6ILjiHWA1aFmYu3McR7j1oaAyH6acd57ipI9ukfSPvXLlqRRZHKA+t4hvwTm8oBl0h4DVcuSAUbdZfFZmLjgz8bqZvKBv7mgGjtBoPSXLkDIZdpwG5MURy4H4qk3b5H0o++CA+0uXLl36OKaZhl7DvlCeMf2EH4l3yhPGL7GH8S5cuzYjLqJ+nzxi+yi/Emzcog0Xc1rhvwNja7us43SLkbUBD8rYv1c3gz8SaeVcPqTX/AIWfiXLlNseyI5vKyH1Zvqs/EnDlXB6s/wBRn4ly5K35DZEf8rKfhP8AUb+JPh5YwNNwJr56xsIz6sS5cl1YbIlj5exeo4nrib+LtTBy5h/Vk9sLerg7qXLlO1FUV6nljE/VjwbWFmAb+orq2EVDA5puCEq5eX7SxxSU1zwd2hk7cexXo9gtBzCnGzWsaS0Zg3Srl5Ns9Pagps6HokjepJMQ3FcuUskhDncCrcTFy5ZspDpIck0R5WXLkh0AtoVBY4tMbe0nXxKo+dng3xb8Vy5fY6XI5YYt+D53NjSySX1LdG+CQObPE197WGIZAdYPFEMdMBYQN37wcjquXLh1S/FZrj+Ugf5sTcwR4uPRUrayNvosjFrkejkTquXLnNBf0kwWsIxh9G1sr64eCYzbOHJrmgcBkLnXRcuQF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ISEhUUEhIVFRQUEBQVFBYVEhAUFRQUFBYWFhQVFBQYHCggGBolHBQVITEhJSkrLi4uFx8zODMsNygtLisBCgoKDg0OGxAQGiwfHCQsLCwsLCwsLCwsLCwsLCwsLCwsLCwsLCwsLCwsLCwsLCwsLCwsLCwrLCwsLDcsLCwsLP/AABEIAKgBLAMBIgACEQEDEQH/xAAcAAABBQEBAQAAAAAAAAAAAAAFAQIDBAYABwj/xABGEAABAwIDAwcHCAkEAwEAAAABAAIDBBESITEFQVEGEyJhcYGRBxQyUqGx0RYjQpKTwdLhFVNUYnKCorLwJDNDcyV0sxf/xAAaAQADAQEBAQAAAAAAAAAAAAAAAQIDBAUG/8QALxEAAgIBAwMBBgUFAAAAAAAAAAECEQMEEjEhQVETBRQiMmGRI3GBsfAVM0Kh8f/aAAwDAQACEQMRAD8AysNEQpXU/UjDYEppTwWTRpaAYituSshKNCiPBTx7P6kUKwZTUV0Wg2UFcpqMBXQFaRLZUipANymDVYDUoYmSdCCrsYUUTFaY1AEDqXEc0K2vSgDJaeNmSoV9LdAjL1M7uaLepDJ6pxpzDbdZaCqplQdTjgodlpIzEezjhw7lP5m6wbuCPti6lU2ptOnpbc++ziLhjBieRuJGgHakUI2lc5tjpZGtkQ4GgcFlW8vqIf8ADOf5oh7LKZnlFpAMoZr9ZZ9wVIlm+hV6JYCDym0O+KYfzN+5qJweUzZlszI3LQh5v4Rp2Kjc04zRkR9BeRO8r9I09GnnPXjj+Cl//boLW82m+tEiwo39a1Cahqxknlgp3HOnmA7Yz96P7D5TU1a0mF/SaOkxws9vXbeOsIsVMlliCD7a2a2Rtij8jVRrGXCluhowlRyYYh8vJ5o3LcSsQauuFO5l7UCdk03m78TQjTJJJXFxKz88zrojQ1+BhJVqbqiXFcgZtaIasufpexR7aG36Z0Zw+lbdxWK2zLjkLuKpMWhHAag5UysFgqO0drST+lpwQ1xT2HRQopFObZvOS9CObxHgqe1toNxOBIOSvbNefNSBl0T7llZtlOzJN0qi3bLjKW2kHNh7aZDqiI5VM4oTsjklzrSXOIy3K9ByHbbN59i1UorsRK2w7T1OQurLakIPS5jNXWU6yGEWTKyx6EtYQrcRKYgowqdqHxvKsx3TEW2p7QoWqVpQBZYFM1QMKmYgRYYUkoSNKe5AA2qiCFSRI5UNuqTKfEeCmTSVsuKbdIowMaHAuFwDcjiBmQvDtsVzp5pJHHN73HuvkB1AWC98q4msaTc3wuGg4FfPMmp7SohNS4LnFxXUYAlKROZIWm41WhkNslUsFW9j8bXWdnmAN+qvDlFVD/md4M+CABdktk+oqHSOLnm7jqeKjyQApCKcmq99PUxSsOkjQ7raTZwPcULyVmgN3t/iHvQ+Brk+hZDn3qvMMlM5RSLN8DQLqAhlVFdGZ2qjKxZs1QAFDmbqnW0uRAC07IhmqlRTrVcEPkw0tJnmMlBtSkYxl26laSphsTkhlVS33JqQtplDdaDkvs1kp6fckNEOCI7JiwkWyzQ5dAUA/URRxNwl1suIWbqK1uYDgRdFNrNikIxi9gg81HFuas4yXcrY1wXablHzbbBPZytIQo0bPVTfNGeqtllrsS8bN1TRZ6IlExSUMItoi0NKOCZmCzTpraYo/HTjgrcdIANEBZnGREKdqKTwjgqnNhAyNjlK1cGqVrUCHxlTMKYxqnY1AD2lcU5oUgYgRWe1D6qUxnqKN82FUr6ZrmkEXBWeSG6NGuKeyVme2jU3HcfcV4pQ7NMwc4HJtydOF95z7F7DW0z48RacTcLxnq0FpHesByNjjMLi5jXfOZYmg7hxWns/Tuc9rD2hqIxgpRAZ2L0MeMWy7c7Z271B+jm+v7F6F5vD+qj+o34JPNoP1Uf1G/Bez/T0eP78zz79Ht9f2Jf0ePX9i9EpqGF7sIjiBN/SawDsvZWRsuEgMEMfO43BwLWZNAGZ3AdawyafFje2XP7Lr1f06GsNROatf9fj8zzI7Ob6/sXDZzfX9i9DmooGuI5uJ1jq1rSD2GyZ5tB+qj+o1bR0EZJNcGb1jTpmHGxm4sOPPojVpF3Wtne29PdskxStbe5DxexB0IGo1W181g/VR/Uag23ImCSBsbGtL5AOiAL9JttFjqdF6eNy8Gun1W/Io+T1hoBzOmfaVTM4LsIG7JXHusBfqugpm+daONx7F88sknI9/wBGKg+hPKqkitzFVHrds5URKOYZKQlNfoqT6A0A6iO5KqyRIvJHcqCSJFjSA7oEscViiBiTRGpKoa+LJVTAir48lBzaQ6K7KLJP8w6lcY0qYNKpMKNNsyO4CNxRKhsqPohGImroONjooQp3MFkjVFNKkBSqBmqjmK5Kq7wgZCApWhNsnhAD2KdqhapmoAlYpWqJilagQ+yr1RyU5KH1kqmUlFWyoxcnSAu1R83J/wBbz/SV5PyYlwxEfv8A3Bep7ZJ5p+WrHe4qp5D9gU01LLJNCyR3PYBjaHANDWnIHK9zqtdFqlDJvJ1emcobWY/zrrUtLUtxtx+jiAdnuJzK9vq9gbPjY576WANaLn5lh6tLIfJRbLa0udRxBo1Jp2fBenP2zjj0l0/U8z3Cv8kebPjpbZSjIZ9IG9ugdToSwusM7SN4KOSGC7rTAN1Bxx2scR0JuQCA22pvcZL19nJigIBFJAQQCPmo9DodEp5K0H7JB9kz4Jf1JfX/AEX7j+R5A2CnJyqLAX1Meebh0c/3cXY4BBjVda93+SdB+yQfZM+C75JUH7JB9kz4Ko+00uzf2Jfs9vujwjzpP2VFz1bTA5hrnPP8ouPbZe6fJKg/ZIPsmfBZHlHsOmpa6mdDGI+chmBDcm3bgsQNxsSsdX7QWTDKNcm+k0ThmjKySs9EoC4gSNccgDc68EfnzBQWshXze6up9KknGixKVWcnwPu0dWXgmuC6k7VnnNU6ISEhCcQkKoCvhUU0SsuCa5AIpc2kESsOaua1CQ7IzGo+aVotTQ1FBY1kamEaVrVKAmFmn2U3ohGI2Idsqwarr5lscw95AVWSRNfIoiUAK96hc5K4pjggDrqRqjaFI1AyVgUzAoWKwwIESMap2hRsYnPyQAkzln3TXJvxRaeRCKaO7nC29c2pVpHVpaTZV22Pmn/9b/7SpfIG3/QSf+yf7GJm2YscT2ne1w8QVL5Chahlubf6tw78LAp03dD1HZm05VutSSmxNmtOQJNg9pOQ6lg6/lFCY3Nc3niQ7ARz/RyIFwQLm9j3r00vA+mB4fFObnoQe4blpkwqbs4ZQsC8wcLCYXu+YjBLX4c8IBBbxzKnFPnbmX2DXgHnQbh1gQc73P3IpY8fYml1jYuFzoMrnszWmyPgravAPpXujybBJqL3e127dnopzWSa8w865YmXytbfvufBWXPtq4DtsNdN6UX9YeH5qkq6IaVcDwV5t5VazmqvZ7txdM0/zYB8F6PY8R4fmvJ/Li4iWgI1Ej/7o0pK00XB1JMKOk9ypVuYT6c3PckmiXls9dUCqJ9nOb1X7SrLiohFhdfjknOXVhdxOLOvjsQppS3SFamQhCjcFImkIAiK5gSkJ7E0ApauDE/CnsanQrGtYpMCe1iXCnQrDVBJYKy56o0ys3VmQpKjc4p11G4pgIXFK1IpGhAHBPausnNCAJI1ZiULGqWWoZG27j2DeexAha6vZCzE82CzFfy+p2uwgF1tSLWQfyi1M0kORswk4gNwGYJK8vExB77Lqwxx1czOW7seuxctoHmxDh7ldotrxvxOYb7u9Yg8mHxMD+cDseEAAZ9Ja6DZIbC1rMiNTxO+659f6Kx3DlnTo4yc/i4IdrbUAa5xOQBRTyJND6CW4uHVjj/Sxw9oCxm2dky3u9wLMMlwN9o3EX7wFs/ISP8Ax7//AGnf/Nq4tMujZ06xq0kampqKONzWmK5kuwWiuLDpHFnkMkkfKikj+bjLiGi9o4nPAxE8Ou6wPLOiq27RZNGI5I44WuDC5gcz0g7Cwm+J24gFDaaF805iHzbnN6Jdzto2tBwg4rYnOtk0cV1QaUvxOK7cnBltxfp8/U9Ok5a0rfSdK2/GCQe9GamjjlI5xjXYfRJbe17aexecM5JPc+xkj6JbkceQJGbhivbI/wCBenx6laTljfyX+tGeL1evqV+hV/RMNrc222HDa30QcVtdL5qSm2dHGbsY1psRcA3sbXGvUE+rrGR2xuDQb5kgaa+9A6rlZT4HFrnWwnPotdYP5sus7MNxEC9t6hI2NFY8fZ+a8n8tnSl2f1yO9ro1qdlcrI5JTHE4HC6MPxYwOmXNAjLh0nXAB3Z9oWV8tH+/s3/sP90aJIpxcXTLGx82g3ve/vRCRiDclpMUdjue8dvSKPPC8yS6npWAq5tkEdyhhEmB4c0h1ieC0FYzNYvlXski87d1sYt7V1aCeNZNuThmGrhJw3R7GnxsObHBw6jfxXFY/kpVyRvJabscek3dp7Ctm3C8YmabxvaurPCKk9vBx45OviI11ktk4BYGpCQlY1S4E9jEwOaxTNjUjI1M1iokhAXYVYLE3CmIsxqS6qtTrqqIss4khUF12JOgJ7KRqrNKsRBIB4TwusoqqqEY4u3Aa9Z7EUKx1VVCMXOZOgGpPUhE0znEOdxyG4DIjvsVcbAb4nm7r58BhdbLhk5C6+Yu+bj3EBztzciCO3JArBm3qwuikYwYjzbsXAC2efHJeWOBDr3tmvWa2ANie0eo7PeTY5leSzNzWuNWDPVK6BjKaN7b3GA6k8Ee2bUY2gjQj3rNbQkxUMZ/dYrnIqfE3CT6Lrdx0WOow7sKn4f7nTpslTcX3QV21Sl0T8Nr4HAdpBH3q55EmYaF40IqnX6iI23UtfZoIOuit+TQAQ1FrAefP6szGw+8rk07qTia6lXFSBW0NitkkE8j+nGzNwcM2sucwBnnmhlTVtdUMax2JrpGWyfc4ZI3GxLW3yDtw0RGv2LWSNc0RBocCHATw2IO51rEhLT8nKgdEwgA+kWzU7T4tsba5LqniyNU+tcfEvtyefDPFPcotN89H9w+6qwzhnPRNBjjwxvwY3XGdr2II6nHTRaSSoZHcve1ova7iBnwF96wEGyqoYRzNrPvi5xhyJzyJ1sPaVvpY45LiQMe07nBrmnuKyxTcm+lFKux535YuUOGCNtO8Ofzhx5EhrS3I55HNYnkRBLW1BhbzrWvLDJPhdJYRRuyxHJvScN/0j1L2WXkjs5zg51PE62gJJYDxEZOG/cjUbY2twtwtbawa3C0AdQC2R0rNUEkuq7/AM/nQ885OcjIHSMe2q8481nD7uDw5j8jYZ2LSBpnndDvLP8A7+zv4z/dGvRth7Ip6OMxwANaXFxu8uJJ3lzjfQAdy878sETn1OzWt1LnewsP3KpybXUzcnKVsk5MwWjF95cfFxKMSKGlaAOxOdIF5b6noIH1gzQx5Fy1wu1wII4gonXPCCzuuVHc1StAGChNM97LdAkFp6joiMEzmOBabe4jgrFcMTOse5DGOtkdN3VrkvQxT3q+552WGyVdjRQytlGJuTvpN+HFcECZI5jgWmxByPbYI5T1AmF25PAu5vVfIhW1ZClQ9OaowVJGpHZZjKnBUcSsNAVE2MKSymsmOaigsY0J6alutEZnWXWSJ7UxCtCswlQNCjqqwR2aLF78mA7za+fAZIAnrq0Riw6TyCWtvmbZlUIs7lxu4vIv+7JHcDsuqVO4l7XuzLjG433Yw6NzR1XsmPqHEc2z0sMeJwt0MDy25HYkBbrdoF5wR6kXc7cAWC4v62SZhaxth47zmczxOaZTQhjbDvPE9MEnwTZXZf51fFIZFWG7Xfwn3FeR1Lhdeo7QqA1vEkGw3leXVJzuMs1rjvsJnoLZMWzoz1NUnJGN13vB6IABHEoXRMBoGuub4ra5a8Ec5AzjFI0i/RuO0gi60yX7rJLyVi/uodtva72tc7C51gTYA7vuRzyR7UYaF5leGukrHkXzuS1nxHsTdutY6F7eLHDxBQPyXR3pNB0ahxBI0OFouO4rzNJVuzs1rbSo9WFRHrzgtxt+aUTRnSQeH5rPV2yxEQLNNwfo2yzHHQ55odVStgs4NbfQWsMt+fguo4jZ84z1/wCn80vOsy6Yyvu496yUNa50YeN7bgFc2tcZ3Q4hiYzFfDkeodK981cYOV12JlNR5NZjZ64+r+aXGz1x9X81lX1hDMRIF23zOptewXU9W9191rb763+Cgo1Jez1x9U/FY7ltMySuoMJBwRz6cQGj70tZtUxEAtcbjLC2+mtx3hA9ovHntIQMIdFOQLWN3WJuOKjJ8rLx/MjS6ZjvUMrsk9rslHKFwHooH1Auh0rd6Ly6KhM3JZGqfQozaFC3D/PFEap3RQ9y7NPwzk1XKOY/Ox0vkeGensUkLyxwINiLHwaT4ZqA/wCf1JwdqDwdY772aLHxXSchoqeYStuMngDG3rIvcKaNZ4TGN2IZFpkd9UBoBR+mnEgJb6TcnjgbXuOpFAXI1MxVWFSsckBbASKNr1xKYjiEikKaVaEJZOakCgrqxsLcTuwAe/s60yR9ZU4BkMTyCWtvYm2vchTHE4nkk383mBO4E2cBwC6PFzgdJYvZVBhcBboSM6I7Ln2KvNMWsDGjE8wzxYb5jm3XafBADq6fCebZm8GQHPNrWyB7XdwKvRU4jBF7k84C42BccTXDt3oRtWfzWB0npvL2m7hmedizHZkVHSbBMjQ+omkc94vZrsLW4o8bRxSGG3nPvP8AefiqVVMGtv4DibDL2IPX0clMOchkc5rTdzHm+QDTkd+uimoakTN5zutuGXvSAdIzIudqR4DgvOawZn+I+9ekSnJedbTbZ7gfWOnatcbEzVbNd/oLcH/epeTlSWSgD6Yw/BUNlynzQgDo4xnfPwUVNMWPa71XA+BXZigp4pRfDIcnGSkuxqNsio5mY2DQxrr3drYXNgEB5EctIKOAxyse484XdHDaxAFszrkjnKXbMcjMMbrgxSF/aWHIrynCvOeBYuiOiWaWXrI9el8p9If+ObhmWnIaAKtL5SKUn/bf3sYT/d2rynCuSIPVx5SKXCRgkvbKzWAeF1C7yg0WIOEEgsBpzeIkHELv1Oa8uDVamo3NBJLThIDg03LSeOXUtIZHHgiWNS5PTZPKJRlga6N7rAek1hFx1XT6byi0bW2Ecg7GtA7ukvJCnB1lBZ6u7yjUx9Jrz/I3s9fgUMqeVUdVW0ZiDhgLmuuAL4hlYAledON1d2A4iphI155vvUy+VlQ+ZHvLX5LnvUIcmukXnHpCSKrOMlPdRSqGUgHWDIhUWncdfePiiVe3NDJW2PC2/guvTPpRyanlMV3+eBSkbuJt4uHwVdu0XvJEADQ3WRwu4nfYbkj3VN7iUPN9HN1zO+/UuqjmsttdfI6kWHWHSb+uwU8NQWHGPo88+249LCAepDaCqEu7CQ5oI4YS43VqJ2JtjkSyMdofJclAjVwTB4uLYhbG31SRfwUzQs5S1DmvxNNsU0pdlqyMWsfBHqWpEjBIy+F246jqKKC6LbWlOwqJshTsakZOQmlSOCgqJA0Em+XAZngAtCRlVUBjb2JO5o1ceAQVrjLckk+cUbnNB0YWnQDvHglhlc+SGZwc0maSFzCcmizrdubRn1qOObmmxEi/NzzQ23kOxYR/agkSvrQ1pdvkggkbYX6cbs/uVmhpMMhc+xkNQ4FwG6SEmw6kA/SUcNucxOkMckRjysxpdkMs72G5Tt5SSXuKaTVjr83LqBhYe8ZdaYDuWTb0gPBtOfDGz4IxSVA5qNxOXNwnxY5qz1ftR00ZjdSyhtgMo5LgNdiG7iUg2xZjYzTSlrWtbmyXMNNxfLrQBflHOg4h0cNgDvOD0vYg3JR/zb28Hj3Efckr9rl1hG2aJwbYANcQQL6tIVHk7tJsIcHwvc4uF7Yxx3WSoYfqX5WGp929YLajLSOH7xWyO14rk+byi/VJuVOd9HO4A0shfwY5zSbm5Lra9pVQdMTKuyXf6Qj98LoTYgncQjNPRxMZgbSTYTn6ZOakbDEAR5nLnbMuzFuB3LuxZNqpxf2MpU+6Ia6rpnteBGQ9zXAHLK4svOpGWJB1BXpApov2Wb65Q/aOwYpc2wTsdxycD3LHPHdTimVCSXRtGHTStN8lH8Jfs0h5Jv8AVk+zK5vTl4Ze6PkzTSrM1WXA3a0YiC4gG7iOOfXuRr5JSerJ9mU08kpeD/qFHpy8Me+PkzrimLURcjpT9ID+IOae7JVq/k2+IXc4dxJ+5ZOaTp8mixyatcAEInyejJqIzua8OPUAVFHRNJ1PcES2fH0gyIEC4JcdXW0HUEpSVFQg7PWrpCh+yKwvYL6jI9oV/GFwM70yVjVFOEvOqCaW6hlIHV4zHahXKAYYy4b22ReqF1BtGmD4iHXta+XUtMU9skZ5obosBbLZhjZbhftuRqrzeI09xs42VOLalK0AFzrgAat3W6upQ1O0oDfBM9uWQ6BbfieivRo86yDZJ+ekI3B3uKNRtzbY2IkjAP8ACzEsps/aTWSuxkFr7gluWu8cD1LRDbFNe+I+kT3luHhwRQWW45bsxC9208hP8UjslegqTE57hd2HmYgy+TrjPv6Q8EHjq4n5MfngYyxNgWsNyCeJRGF4eWEfTrHO7BG06+AQBpmvBF2m49oPA9addZ7ZtWYw0gF3PzyYhf6ILjiHWA1aFmYu3McR7j1oaAyH6acd57ipI9ukfSPvXLlqRRZHKA+t4hvwTm8oBl0h4DVcuSAUbdZfFZmLjgz8bqZvKBv7mgGjtBoPSXLkDIZdpwG5MURy4H4qk3b5H0o++CA+0uXLl36OKaZhl7DvlCeMf2EH4l3yhPGL7GH8S5cuzYjLqJ+nzxi+yi/Emzcog0Xc1rhvwNja7us43SLkbUBD8rYv1c3gz8SaeVcPqTX/AIWfiXLlNseyI5vKyH1Zvqs/EnDlXB6s/wBRn4ly5K35DZEf8rKfhP8AUb+JPh5YwNNwJr56xsIz6sS5cl1YbIlj5exeo4nrib+LtTBy5h/Vk9sLerg7qXLlO1FUV6nljE/VjwbWFmAb+orq2EVDA5puCEq5eX7SxxSU1zwd2hk7cexXo9gtBzCnGzWsaS0Zg3Srl5Ns9Pagps6HokjepJMQ3FcuUskhDncCrcTFy5ZspDpIck0R5WXLkh0AtoVBY4tMbe0nXxKo+dng3xb8Vy5fY6XI5YYt+D53NjSySX1LdG+CQObPE197WGIZAdYPFEMdMBYQN37wcjquXLh1S/FZrj+Ugf5sTcwR4uPRUrayNvosjFrkejkTquXLnNBf0kwWsIxh9G1sr64eCYzbOHJrmgcBkLnXRcuQF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www.wired.com/images_blogs/business/2013/03/Screen-Shot-2013-03-20-at-4.06.37-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972" y="2514600"/>
            <a:ext cx="407462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69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447800"/>
            <a:ext cx="7010400" cy="4770537"/>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a:latin typeface="Rockwell" panose="02060603020205020403" pitchFamily="18" charset="0"/>
                <a:ea typeface="ＭＳ Ｐゴシック" pitchFamily="34" charset="-128"/>
              </a:rPr>
              <a:t>Even though Wal-Mart is the pioneer of its industry with about one-hundred million customers entering its stores each week it still continues to rise even further above its competition. </a:t>
            </a:r>
          </a:p>
          <a:p>
            <a:pPr marL="342900" indent="-342900">
              <a:buFont typeface="Arial" panose="020B0604020202020204" pitchFamily="34" charset="0"/>
              <a:buChar char="•"/>
            </a:pPr>
            <a:r>
              <a:rPr lang="en-US" altLang="zh-CN" sz="2200" dirty="0" smtClean="0">
                <a:latin typeface="Rockwell" panose="02060603020205020403" pitchFamily="18" charset="0"/>
                <a:ea typeface="ＭＳ Ｐゴシック" pitchFamily="34" charset="-128"/>
              </a:rPr>
              <a:t>Many </a:t>
            </a:r>
            <a:r>
              <a:rPr lang="en-US" altLang="zh-CN" sz="2200" dirty="0">
                <a:latin typeface="Rockwell" panose="02060603020205020403" pitchFamily="18" charset="0"/>
                <a:ea typeface="ＭＳ Ｐゴシック" pitchFamily="34" charset="-128"/>
              </a:rPr>
              <a:t>still consider Wal-Mart's pioneering, IT-driven supply chain to be the world's most </a:t>
            </a:r>
            <a:r>
              <a:rPr lang="en-US" altLang="zh-CN" sz="2200" dirty="0" smtClean="0">
                <a:latin typeface="Rockwell" panose="02060603020205020403" pitchFamily="18" charset="0"/>
                <a:ea typeface="ＭＳ Ｐゴシック" pitchFamily="34" charset="-128"/>
              </a:rPr>
              <a:t>efficient.</a:t>
            </a:r>
          </a:p>
          <a:p>
            <a:pPr marL="342900" indent="-342900">
              <a:buFont typeface="Arial" panose="020B0604020202020204" pitchFamily="34" charset="0"/>
              <a:buChar char="•"/>
            </a:pPr>
            <a:r>
              <a:rPr lang="en-US" altLang="zh-CN" sz="2200" dirty="0" smtClean="0">
                <a:latin typeface="Rockwell" panose="02060603020205020403" pitchFamily="18" charset="0"/>
                <a:ea typeface="ＭＳ Ｐゴシック" pitchFamily="34" charset="-128"/>
              </a:rPr>
              <a:t>The </a:t>
            </a:r>
            <a:r>
              <a:rPr lang="en-US" altLang="zh-CN" sz="2200" dirty="0">
                <a:latin typeface="Rockwell" panose="02060603020205020403" pitchFamily="18" charset="0"/>
                <a:ea typeface="ＭＳ Ｐゴシック" pitchFamily="34" charset="-128"/>
              </a:rPr>
              <a:t>technology aspect of the retail giant has kept Wal-Mart's prices lower than its competition. </a:t>
            </a:r>
            <a:endParaRPr lang="en-US" altLang="zh-CN" sz="2200" dirty="0" smtClean="0">
              <a:latin typeface="Rockwell" panose="02060603020205020403" pitchFamily="18" charset="0"/>
              <a:ea typeface="ＭＳ Ｐゴシック" pitchFamily="34" charset="-128"/>
            </a:endParaRPr>
          </a:p>
          <a:p>
            <a:pPr marL="342900" indent="-342900">
              <a:buFont typeface="Arial" panose="020B0604020202020204" pitchFamily="34" charset="0"/>
              <a:buChar char="•"/>
            </a:pPr>
            <a:r>
              <a:rPr lang="en-US" altLang="zh-CN" sz="2200" dirty="0" smtClean="0">
                <a:latin typeface="Rockwell" panose="02060603020205020403" pitchFamily="18" charset="0"/>
                <a:ea typeface="ＭＳ Ｐゴシック" pitchFamily="34" charset="-128"/>
              </a:rPr>
              <a:t>Business </a:t>
            </a:r>
            <a:r>
              <a:rPr lang="en-US" altLang="zh-CN" sz="2200" dirty="0">
                <a:latin typeface="Rockwell" panose="02060603020205020403" pitchFamily="18" charset="0"/>
                <a:ea typeface="ＭＳ Ｐゴシック" pitchFamily="34" charset="-128"/>
              </a:rPr>
              <a:t>intelligence helped Wal-Mart  cut cost at every stage and achieve their goal of providing their customers with the ability to, “Save money, Live better.” </a:t>
            </a:r>
          </a:p>
          <a:p>
            <a:endParaRPr lang="en-US" dirty="0"/>
          </a:p>
        </p:txBody>
      </p:sp>
      <p:sp>
        <p:nvSpPr>
          <p:cNvPr id="4" name="TextBox 3"/>
          <p:cNvSpPr txBox="1"/>
          <p:nvPr/>
        </p:nvSpPr>
        <p:spPr>
          <a:xfrm>
            <a:off x="2514600" y="457200"/>
            <a:ext cx="5334000" cy="830997"/>
          </a:xfrm>
          <a:prstGeom prst="rect">
            <a:avLst/>
          </a:prstGeom>
          <a:noFill/>
        </p:spPr>
        <p:txBody>
          <a:bodyPr wrap="square" rtlCol="0">
            <a:spAutoFit/>
          </a:bodyPr>
          <a:lstStyle/>
          <a:p>
            <a:r>
              <a:rPr lang="en-US" sz="4800" dirty="0" smtClean="0">
                <a:latin typeface="Rockwell" panose="02060603020205020403" pitchFamily="18" charset="0"/>
              </a:rPr>
              <a:t>  Conclusion</a:t>
            </a:r>
            <a:endParaRPr lang="en-US" sz="4800" dirty="0">
              <a:latin typeface="Rockwell" panose="02060603020205020403" pitchFamily="18" charset="0"/>
            </a:endParaRPr>
          </a:p>
        </p:txBody>
      </p:sp>
    </p:spTree>
    <p:extLst>
      <p:ext uri="{BB962C8B-B14F-4D97-AF65-F5344CB8AC3E}">
        <p14:creationId xmlns:p14="http://schemas.microsoft.com/office/powerpoint/2010/main" val="335948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446550"/>
          </a:xfrm>
          <a:prstGeom prst="rect">
            <a:avLst/>
          </a:prstGeom>
          <a:noFill/>
        </p:spPr>
        <p:txBody>
          <a:bodyPr wrap="square" rtlCol="0">
            <a:spAutoFit/>
          </a:bodyPr>
          <a:lstStyle/>
          <a:p>
            <a:pPr algn="ctr"/>
            <a:r>
              <a:rPr lang="en-US" sz="8800" dirty="0" smtClean="0">
                <a:latin typeface="Stencil" panose="040409050D0802020404" pitchFamily="82" charset="0"/>
              </a:rPr>
              <a:t>Retail mix</a:t>
            </a:r>
            <a:endParaRPr lang="en-US" sz="8800" dirty="0">
              <a:latin typeface="Stencil" panose="040409050D0802020404" pitchFamily="82" charset="0"/>
            </a:endParaRPr>
          </a:p>
        </p:txBody>
      </p:sp>
      <p:sp>
        <p:nvSpPr>
          <p:cNvPr id="5" name="TextBox 4"/>
          <p:cNvSpPr txBox="1"/>
          <p:nvPr/>
        </p:nvSpPr>
        <p:spPr>
          <a:xfrm>
            <a:off x="3162300" y="1123384"/>
            <a:ext cx="2819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Retail Strategy </a:t>
            </a:r>
          </a:p>
        </p:txBody>
      </p:sp>
      <p:sp>
        <p:nvSpPr>
          <p:cNvPr id="6" name="TextBox 5"/>
          <p:cNvSpPr txBox="1"/>
          <p:nvPr/>
        </p:nvSpPr>
        <p:spPr>
          <a:xfrm>
            <a:off x="1905000" y="1905506"/>
            <a:ext cx="5334000" cy="3046988"/>
          </a:xfrm>
          <a:prstGeom prst="rect">
            <a:avLst/>
          </a:prstGeom>
          <a:noFill/>
        </p:spPr>
        <p:txBody>
          <a:bodyPr wrap="square" rtlCol="0">
            <a:spAutoFit/>
          </a:bodyPr>
          <a:lstStyle/>
          <a:p>
            <a:pPr marL="457200" indent="-457200">
              <a:buFont typeface="Arial" panose="020B0604020202020204" pitchFamily="34" charset="0"/>
              <a:buChar char="•"/>
            </a:pPr>
            <a:r>
              <a:rPr lang="en-US" sz="3200" b="1" dirty="0">
                <a:effectLst>
                  <a:outerShdw blurRad="38100" dist="38100" dir="2700000" algn="tl">
                    <a:srgbClr val="000000">
                      <a:alpha val="43137"/>
                    </a:srgbClr>
                  </a:outerShdw>
                </a:effectLst>
                <a:latin typeface="Baskerville Old Face" panose="02020602080505020303" pitchFamily="18" charset="0"/>
              </a:rPr>
              <a:t>Customer </a:t>
            </a:r>
            <a:r>
              <a:rPr lang="en-US" sz="3200" b="1" dirty="0" smtClean="0">
                <a:effectLst>
                  <a:outerShdw blurRad="38100" dist="38100" dir="2700000" algn="tl">
                    <a:srgbClr val="000000">
                      <a:alpha val="43137"/>
                    </a:srgbClr>
                  </a:outerShdw>
                </a:effectLst>
                <a:latin typeface="Baskerville Old Face" panose="02020602080505020303" pitchFamily="18" charset="0"/>
              </a:rPr>
              <a:t>Service</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Baskerville Old Face" panose="02020602080505020303" pitchFamily="18" charset="0"/>
              </a:rPr>
              <a:t>Location</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Baskerville Old Face" panose="02020602080505020303" pitchFamily="18" charset="0"/>
              </a:rPr>
              <a:t>Merchandise</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Baskerville Old Face" panose="02020602080505020303" pitchFamily="18" charset="0"/>
              </a:rPr>
              <a:t>Assortment Pricing </a:t>
            </a:r>
            <a:r>
              <a:rPr lang="en-US" sz="3200" b="1" dirty="0">
                <a:effectLst>
                  <a:outerShdw blurRad="38100" dist="38100" dir="2700000" algn="tl">
                    <a:srgbClr val="000000">
                      <a:alpha val="43137"/>
                    </a:srgbClr>
                  </a:outerShdw>
                </a:effectLst>
                <a:latin typeface="Baskerville Old Face" panose="02020602080505020303" pitchFamily="18" charset="0"/>
              </a:rPr>
              <a:t>Communication </a:t>
            </a:r>
            <a:r>
              <a:rPr lang="en-US" sz="3200" b="1" dirty="0" smtClean="0">
                <a:effectLst>
                  <a:outerShdw blurRad="38100" dist="38100" dir="2700000" algn="tl">
                    <a:srgbClr val="000000">
                      <a:alpha val="43137"/>
                    </a:srgbClr>
                  </a:outerShdw>
                </a:effectLst>
                <a:latin typeface="Baskerville Old Face" panose="02020602080505020303" pitchFamily="18" charset="0"/>
              </a:rPr>
              <a:t>Mix</a:t>
            </a:r>
          </a:p>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Baskerville Old Face" panose="02020602080505020303" pitchFamily="18" charset="0"/>
              </a:rPr>
              <a:t>Store Design&amp; Display</a:t>
            </a:r>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63078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pPr algn="ctr"/>
            <a:r>
              <a:rPr lang="en-US" sz="6000" dirty="0" smtClean="0">
                <a:latin typeface="Stencil" panose="040409050D0802020404" pitchFamily="82" charset="0"/>
              </a:rPr>
              <a:t>Customer Satisfaction</a:t>
            </a:r>
            <a:endParaRPr lang="en-US" sz="6000" dirty="0">
              <a:latin typeface="Stencil" panose="040409050D0802020404" pitchFamily="82" charset="0"/>
            </a:endParaRPr>
          </a:p>
        </p:txBody>
      </p:sp>
      <p:grpSp>
        <p:nvGrpSpPr>
          <p:cNvPr id="14" name="Group 13"/>
          <p:cNvGrpSpPr/>
          <p:nvPr/>
        </p:nvGrpSpPr>
        <p:grpSpPr>
          <a:xfrm>
            <a:off x="876300" y="1938992"/>
            <a:ext cx="7391400" cy="4711512"/>
            <a:chOff x="876300" y="1938992"/>
            <a:chExt cx="7391400" cy="4711512"/>
          </a:xfrm>
        </p:grpSpPr>
        <p:graphicFrame>
          <p:nvGraphicFramePr>
            <p:cNvPr id="5" name="Diagram 4"/>
            <p:cNvGraphicFramePr/>
            <p:nvPr>
              <p:extLst>
                <p:ext uri="{D42A27DB-BD31-4B8C-83A1-F6EECF244321}">
                  <p14:modId xmlns:p14="http://schemas.microsoft.com/office/powerpoint/2010/main" val="1837880464"/>
                </p:ext>
              </p:extLst>
            </p:nvPr>
          </p:nvGraphicFramePr>
          <p:xfrm>
            <a:off x="876300" y="1938992"/>
            <a:ext cx="7391400" cy="471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lus 10"/>
            <p:cNvSpPr/>
            <p:nvPr/>
          </p:nvSpPr>
          <p:spPr>
            <a:xfrm>
              <a:off x="2438400" y="4114800"/>
              <a:ext cx="533400" cy="457200"/>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Plus 11"/>
            <p:cNvSpPr/>
            <p:nvPr/>
          </p:nvSpPr>
          <p:spPr>
            <a:xfrm>
              <a:off x="4305300" y="4120487"/>
              <a:ext cx="533400" cy="457200"/>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Equal 12"/>
            <p:cNvSpPr/>
            <p:nvPr/>
          </p:nvSpPr>
          <p:spPr>
            <a:xfrm>
              <a:off x="6096000" y="4079544"/>
              <a:ext cx="609600" cy="457200"/>
            </a:xfrm>
            <a:prstGeom prst="mathEqua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0746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wrap="square" rtlCol="0">
            <a:spAutoFit/>
          </a:bodyPr>
          <a:lstStyle/>
          <a:p>
            <a:pPr algn="ctr"/>
            <a:r>
              <a:rPr lang="en-US" sz="6600" dirty="0" smtClean="0">
                <a:latin typeface="Stencil" panose="040409050D0802020404" pitchFamily="82" charset="0"/>
              </a:rPr>
              <a:t>3 basic beliefs</a:t>
            </a:r>
            <a:endParaRPr lang="en-US" sz="6600" dirty="0">
              <a:latin typeface="Stencil" panose="040409050D0802020404" pitchFamily="82" charset="0"/>
            </a:endParaRPr>
          </a:p>
        </p:txBody>
      </p:sp>
      <p:sp>
        <p:nvSpPr>
          <p:cNvPr id="3" name="TextBox 2"/>
          <p:cNvSpPr txBox="1"/>
          <p:nvPr/>
        </p:nvSpPr>
        <p:spPr>
          <a:xfrm>
            <a:off x="1143000" y="1536174"/>
            <a:ext cx="7391400" cy="3785652"/>
          </a:xfrm>
          <a:prstGeom prst="rect">
            <a:avLst/>
          </a:prstGeom>
          <a:noFill/>
        </p:spPr>
        <p:txBody>
          <a:bodyPr wrap="square" rtlCol="0">
            <a:spAutoFit/>
          </a:bodyPr>
          <a:lstStyle/>
          <a:p>
            <a:pPr marL="342900" indent="-342900">
              <a:buFont typeface="+mj-lt"/>
              <a:buAutoNum type="arabicPeriod"/>
            </a:pPr>
            <a:r>
              <a:rPr lang="en-US" sz="4800" b="1" dirty="0" smtClean="0">
                <a:effectLst>
                  <a:outerShdw blurRad="38100" dist="38100" dir="2700000" algn="tl">
                    <a:srgbClr val="000000">
                      <a:alpha val="43137"/>
                    </a:srgbClr>
                  </a:outerShdw>
                </a:effectLst>
                <a:latin typeface="Baskerville Old Face" panose="02020602080505020303" pitchFamily="18" charset="0"/>
              </a:rPr>
              <a:t>Respect for the Individual</a:t>
            </a:r>
          </a:p>
          <a:p>
            <a:pPr marL="342900" indent="-342900">
              <a:buFont typeface="+mj-lt"/>
              <a:buAutoNum type="arabicPeriod"/>
            </a:pPr>
            <a:endParaRPr lang="en-US" sz="48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mj-lt"/>
              <a:buAutoNum type="arabicPeriod"/>
            </a:pPr>
            <a:r>
              <a:rPr lang="en-US" sz="4800" b="1" dirty="0" smtClean="0">
                <a:effectLst>
                  <a:outerShdw blurRad="38100" dist="38100" dir="2700000" algn="tl">
                    <a:srgbClr val="000000">
                      <a:alpha val="43137"/>
                    </a:srgbClr>
                  </a:outerShdw>
                </a:effectLst>
                <a:latin typeface="Baskerville Old Face" panose="02020602080505020303" pitchFamily="18" charset="0"/>
              </a:rPr>
              <a:t>Service of Customers</a:t>
            </a:r>
          </a:p>
          <a:p>
            <a:pPr marL="342900" indent="-342900">
              <a:buFont typeface="+mj-lt"/>
              <a:buAutoNum type="arabicPeriod"/>
            </a:pPr>
            <a:endParaRPr lang="en-US" sz="4800" b="1"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mj-lt"/>
              <a:buAutoNum type="arabicPeriod"/>
            </a:pPr>
            <a:r>
              <a:rPr lang="en-US" sz="4800" b="1" dirty="0" smtClean="0">
                <a:effectLst>
                  <a:outerShdw blurRad="38100" dist="38100" dir="2700000" algn="tl">
                    <a:srgbClr val="000000">
                      <a:alpha val="43137"/>
                    </a:srgbClr>
                  </a:outerShdw>
                </a:effectLst>
                <a:latin typeface="Baskerville Old Face" panose="02020602080505020303" pitchFamily="18" charset="0"/>
              </a:rPr>
              <a:t>Strive for Excellence</a:t>
            </a:r>
            <a:endParaRPr lang="en-US" sz="48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9698698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754326"/>
          </a:xfrm>
          <a:prstGeom prst="rect">
            <a:avLst/>
          </a:prstGeom>
          <a:noFill/>
        </p:spPr>
        <p:txBody>
          <a:bodyPr wrap="square" rtlCol="0">
            <a:spAutoFit/>
          </a:bodyPr>
          <a:lstStyle/>
          <a:p>
            <a:pPr algn="ctr"/>
            <a:r>
              <a:rPr lang="en-US" sz="5400" dirty="0" smtClean="0">
                <a:latin typeface="Stencil" panose="040409050D0802020404" pitchFamily="82" charset="0"/>
              </a:rPr>
              <a:t>Customer-Centric Policies</a:t>
            </a:r>
            <a:endParaRPr lang="en-US" sz="5400" dirty="0">
              <a:latin typeface="Stencil" panose="040409050D0802020404" pitchFamily="82" charset="0"/>
            </a:endParaRPr>
          </a:p>
        </p:txBody>
      </p:sp>
      <p:sp>
        <p:nvSpPr>
          <p:cNvPr id="4" name="Rectangle 3"/>
          <p:cNvSpPr/>
          <p:nvPr/>
        </p:nvSpPr>
        <p:spPr>
          <a:xfrm>
            <a:off x="381000" y="1600200"/>
            <a:ext cx="8610600" cy="4832092"/>
          </a:xfrm>
          <a:prstGeom prst="rect">
            <a:avLst/>
          </a:prstGeom>
        </p:spPr>
        <p:txBody>
          <a:bodyPr wrap="square">
            <a:spAutoFit/>
          </a:bodyPr>
          <a:lstStyle/>
          <a:p>
            <a:r>
              <a:rPr lang="en-US" sz="2200" b="1" dirty="0">
                <a:effectLst>
                  <a:outerShdw blurRad="38100" dist="38100" dir="2700000" algn="tl">
                    <a:srgbClr val="000000">
                      <a:alpha val="43137"/>
                    </a:srgbClr>
                  </a:outerShdw>
                </a:effectLst>
                <a:latin typeface="Baskerville Old Face" panose="02020602080505020303" pitchFamily="18" charset="0"/>
              </a:rPr>
              <a:t>Wal-Mart's pricing policies: consumers always wanted the best bargain on the products purchased by them without compromising on the quality</a:t>
            </a:r>
            <a:r>
              <a:rPr lang="en-US" sz="2200" b="1" dirty="0" smtClean="0">
                <a:effectLst>
                  <a:outerShdw blurRad="38100" dist="38100" dir="2700000" algn="tl">
                    <a:srgbClr val="000000">
                      <a:alpha val="43137"/>
                    </a:srgbClr>
                  </a:outerShdw>
                </a:effectLst>
                <a:latin typeface="Baskerville Old Face" panose="02020602080505020303" pitchFamily="18" charset="0"/>
              </a:rPr>
              <a:t>.</a:t>
            </a:r>
          </a:p>
          <a:p>
            <a:endParaRPr lang="en-US" sz="2200" b="1" dirty="0">
              <a:effectLst>
                <a:outerShdw blurRad="38100" dist="38100" dir="2700000" algn="tl">
                  <a:srgbClr val="000000">
                    <a:alpha val="43137"/>
                  </a:srgbClr>
                </a:outerShdw>
              </a:effectLst>
              <a:latin typeface="Baskerville Old Face" panose="02020602080505020303" pitchFamily="18" charset="0"/>
            </a:endParaRPr>
          </a:p>
          <a:p>
            <a:r>
              <a:rPr lang="en-US" sz="2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Walton </a:t>
            </a:r>
            <a:r>
              <a:rPr lang="en-US" sz="2200" b="1" dirty="0">
                <a:solidFill>
                  <a:schemeClr val="bg1"/>
                </a:solidFill>
                <a:effectLst>
                  <a:outerShdw blurRad="38100" dist="38100" dir="2700000" algn="tl">
                    <a:srgbClr val="000000">
                      <a:alpha val="43137"/>
                    </a:srgbClr>
                  </a:outerShdw>
                </a:effectLst>
                <a:latin typeface="Baskerville Old Face" panose="02020602080505020303" pitchFamily="18" charset="0"/>
              </a:rPr>
              <a:t>had used the captions -"We Sell for Less" and “Satisfaction Guaranteed" on the very first Wal-Mart signboard</a:t>
            </a:r>
            <a:r>
              <a:rPr lang="en-US" sz="22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a:t>
            </a:r>
          </a:p>
          <a:p>
            <a:endParaRPr lang="en-US" sz="2200" b="1" dirty="0">
              <a:effectLst>
                <a:outerShdw blurRad="38100" dist="38100" dir="2700000" algn="tl">
                  <a:srgbClr val="000000">
                    <a:alpha val="43137"/>
                  </a:srgbClr>
                </a:outerShdw>
              </a:effectLst>
              <a:latin typeface="Baskerville Old Face" panose="02020602080505020303" pitchFamily="18" charset="0"/>
            </a:endParaRPr>
          </a:p>
          <a:p>
            <a:r>
              <a:rPr lang="en-US" sz="2200" b="1" dirty="0">
                <a:effectLst>
                  <a:outerShdw blurRad="38100" dist="38100" dir="2700000" algn="tl">
                    <a:srgbClr val="000000">
                      <a:alpha val="43137"/>
                    </a:srgbClr>
                  </a:outerShdw>
                </a:effectLst>
                <a:latin typeface="Baskerville Old Face" panose="02020602080505020303" pitchFamily="18" charset="0"/>
              </a:rPr>
              <a:t>Wal-Mart followed concept of Every Day Low Price (EDLP)policy</a:t>
            </a:r>
            <a:r>
              <a:rPr lang="en-US" sz="2200" b="1" dirty="0" smtClean="0">
                <a:effectLst>
                  <a:outerShdw blurRad="38100" dist="38100" dir="2700000" algn="tl">
                    <a:srgbClr val="000000">
                      <a:alpha val="43137"/>
                    </a:srgbClr>
                  </a:outerShdw>
                </a:effectLst>
                <a:latin typeface="Baskerville Old Face" panose="02020602080505020303" pitchFamily="18" charset="0"/>
              </a:rPr>
              <a:t>.</a:t>
            </a:r>
          </a:p>
          <a:p>
            <a:endParaRPr lang="en-US" sz="2200" b="1" dirty="0">
              <a:effectLst>
                <a:outerShdw blurRad="38100" dist="38100" dir="2700000" algn="tl">
                  <a:srgbClr val="000000">
                    <a:alpha val="43137"/>
                  </a:srgbClr>
                </a:outerShdw>
              </a:effectLst>
              <a:latin typeface="Baskerville Old Face" panose="02020602080505020303" pitchFamily="18" charset="0"/>
            </a:endParaRPr>
          </a:p>
          <a:p>
            <a:r>
              <a:rPr lang="en-US" sz="2200" b="1" dirty="0">
                <a:solidFill>
                  <a:schemeClr val="bg1"/>
                </a:solidFill>
                <a:effectLst>
                  <a:outerShdw blurRad="38100" dist="38100" dir="2700000" algn="tl">
                    <a:srgbClr val="000000">
                      <a:alpha val="43137"/>
                    </a:srgbClr>
                  </a:outerShdw>
                </a:effectLst>
                <a:latin typeface="Baskerville Old Face" panose="02020602080505020303" pitchFamily="18" charset="0"/>
              </a:rPr>
              <a:t>The main policy: Wal-Mart would always provide a wide variety of high quality, branded and unbranded products at the lowest possible price, offering better value for the customer's money.</a:t>
            </a:r>
          </a:p>
          <a:p>
            <a:endParaRPr lang="en-US" sz="2200" b="1" dirty="0" smtClean="0">
              <a:effectLst>
                <a:outerShdw blurRad="38100" dist="38100" dir="2700000" algn="tl">
                  <a:srgbClr val="000000">
                    <a:alpha val="43137"/>
                  </a:srgbClr>
                </a:outerShdw>
              </a:effectLst>
              <a:latin typeface="Baskerville Old Face" panose="02020602080505020303" pitchFamily="18" charset="0"/>
            </a:endParaRPr>
          </a:p>
          <a:p>
            <a:r>
              <a:rPr lang="en-US" sz="2200" b="1" dirty="0" smtClean="0">
                <a:effectLst>
                  <a:outerShdw blurRad="38100" dist="38100" dir="2700000" algn="tl">
                    <a:srgbClr val="000000">
                      <a:alpha val="43137"/>
                    </a:srgbClr>
                  </a:outerShdw>
                </a:effectLst>
                <a:latin typeface="Baskerville Old Face" panose="02020602080505020303" pitchFamily="18" charset="0"/>
              </a:rPr>
              <a:t>Their </a:t>
            </a:r>
            <a:r>
              <a:rPr lang="en-US" sz="2200" b="1" dirty="0">
                <a:effectLst>
                  <a:outerShdw blurRad="38100" dist="38100" dir="2700000" algn="tl">
                    <a:srgbClr val="000000">
                      <a:alpha val="43137"/>
                    </a:srgbClr>
                  </a:outerShdw>
                </a:effectLst>
                <a:latin typeface="Baskerville Old Face" panose="02020602080505020303" pitchFamily="18" charset="0"/>
              </a:rPr>
              <a:t>belief: Because you work hard for every dollar, you deserve the lowest price we can offer every time you make a purchase.</a:t>
            </a:r>
          </a:p>
        </p:txBody>
      </p:sp>
    </p:spTree>
    <p:extLst>
      <p:ext uri="{BB962C8B-B14F-4D97-AF65-F5344CB8AC3E}">
        <p14:creationId xmlns:p14="http://schemas.microsoft.com/office/powerpoint/2010/main" val="23869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grpId="0"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3" fill="hold" grpId="0"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5701</TotalTime>
  <Words>2374</Words>
  <Application>Microsoft Office PowerPoint</Application>
  <PresentationFormat>On-screen Show (4:3)</PresentationFormat>
  <Paragraphs>373</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Agency FB</vt:lpstr>
      <vt:lpstr>Andalus</vt:lpstr>
      <vt:lpstr>Arial</vt:lpstr>
      <vt:lpstr>Baskerville Old Face</vt:lpstr>
      <vt:lpstr>Bernard MT Condensed</vt:lpstr>
      <vt:lpstr>Calibri</vt:lpstr>
      <vt:lpstr>Rockwell</vt:lpstr>
      <vt:lpstr>Stencil</vt:lpstr>
      <vt:lpstr>Office Theme</vt:lpstr>
      <vt:lpstr>PowerPoint Presentation</vt:lpstr>
      <vt:lpstr>PowerPoint Presentation</vt:lpstr>
      <vt:lpstr>Business Description</vt:lpstr>
      <vt:lpstr>Historic LANDMARKS</vt:lpstr>
      <vt:lpstr>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ANALYSIS </vt:lpstr>
      <vt:lpstr>SWOT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Two Ads </vt:lpstr>
      <vt:lpstr>Walmart Home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Ortiz, Luis</cp:lastModifiedBy>
  <cp:revision>92</cp:revision>
  <dcterms:created xsi:type="dcterms:W3CDTF">2013-11-21T05:48:01Z</dcterms:created>
  <dcterms:modified xsi:type="dcterms:W3CDTF">2014-10-22T19:14:47Z</dcterms:modified>
</cp:coreProperties>
</file>