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2"/>
    <p:sldId id="368" r:id="rId3"/>
    <p:sldId id="267" r:id="rId4"/>
    <p:sldId id="269" r:id="rId5"/>
    <p:sldId id="345" r:id="rId6"/>
    <p:sldId id="373" r:id="rId7"/>
    <p:sldId id="370" r:id="rId8"/>
    <p:sldId id="377" r:id="rId9"/>
    <p:sldId id="374" r:id="rId10"/>
    <p:sldId id="378" r:id="rId11"/>
    <p:sldId id="375" r:id="rId12"/>
    <p:sldId id="379" r:id="rId13"/>
    <p:sldId id="376" r:id="rId14"/>
    <p:sldId id="372" r:id="rId15"/>
    <p:sldId id="381" r:id="rId16"/>
    <p:sldId id="3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5FF"/>
    <a:srgbClr val="003E7E"/>
    <a:srgbClr val="002847"/>
    <a:srgbClr val="265392"/>
    <a:srgbClr val="FFFFCC"/>
    <a:srgbClr val="FFFF99"/>
    <a:srgbClr val="00D600"/>
    <a:srgbClr val="B08600"/>
    <a:srgbClr val="ADB6D4"/>
    <a:srgbClr val="718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525" autoAdjust="0"/>
  </p:normalViewPr>
  <p:slideViewPr>
    <p:cSldViewPr>
      <p:cViewPr varScale="1">
        <p:scale>
          <a:sx n="114" d="100"/>
          <a:sy n="114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9" name="Right Triangle 28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400" b="1" dirty="0"/>
            </a:p>
          </p:txBody>
        </p:sp>
        <p:sp>
          <p:nvSpPr>
            <p:cNvPr id="32" name="Rectangle 31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36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/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13" name="Straight Arrow Connector 12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/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16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 smtClean="0"/>
              <a:t>Chapter 10</a:t>
            </a:r>
            <a:endParaRPr lang="en-US" spc="0" baseline="0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sz="5900" dirty="0" smtClean="0"/>
              <a:t>IHRM TRENDS &amp;</a:t>
            </a:r>
            <a:br>
              <a:rPr lang="en-US" sz="5900" dirty="0" smtClean="0"/>
            </a:br>
            <a:r>
              <a:rPr lang="en-US" sz="5900" dirty="0" smtClean="0"/>
              <a:t>FUTURE CHALLENGES</a:t>
            </a:r>
            <a:endParaRPr lang="en-US" sz="5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Criminalization of bribery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72977"/>
          </a:xfrm>
        </p:spPr>
        <p:txBody>
          <a:bodyPr/>
          <a:lstStyle/>
          <a:p>
            <a:r>
              <a:rPr lang="en-US" dirty="0" smtClean="0"/>
              <a:t>Bribery &amp; corruption in international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3650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400" b="1" dirty="0">
                <a:solidFill>
                  <a:srgbClr val="265392"/>
                </a:solidFill>
              </a:rPr>
              <a:t>Bribery </a:t>
            </a:r>
            <a:r>
              <a:rPr lang="en-US" sz="2400" b="1" dirty="0" smtClean="0">
                <a:solidFill>
                  <a:srgbClr val="265392"/>
                </a:solidFill>
              </a:rPr>
              <a:t>&amp; corruption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is paying </a:t>
            </a:r>
            <a:r>
              <a:rPr lang="en-US" sz="2400" dirty="0"/>
              <a:t>agents to </a:t>
            </a:r>
            <a:r>
              <a:rPr lang="en-US" sz="2400" dirty="0" smtClean="0"/>
              <a:t>do things inconsistent </a:t>
            </a:r>
            <a:r>
              <a:rPr lang="en-US" sz="2400" dirty="0"/>
              <a:t>with the purpose of their position or office </a:t>
            </a:r>
            <a:r>
              <a:rPr lang="en-US" sz="2400" dirty="0" smtClean="0"/>
              <a:t>so as to </a:t>
            </a:r>
            <a:r>
              <a:rPr lang="en-US" sz="2400" dirty="0"/>
              <a:t>obtain an unfair </a:t>
            </a:r>
            <a:r>
              <a:rPr lang="en-US" sz="2400" dirty="0" smtClean="0"/>
              <a:t>advantage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400" dirty="0"/>
              <a:t>Bribery </a:t>
            </a:r>
            <a:r>
              <a:rPr lang="en-US" sz="2400" dirty="0" smtClean="0"/>
              <a:t> </a:t>
            </a:r>
            <a:r>
              <a:rPr lang="en-US" sz="2400" dirty="0"/>
              <a:t>≠</a:t>
            </a:r>
            <a:r>
              <a:rPr lang="en-US" sz="2400" dirty="0" smtClean="0"/>
              <a:t> “</a:t>
            </a:r>
            <a:r>
              <a:rPr lang="en-US" sz="2400" dirty="0"/>
              <a:t>facilitating” or “grease” </a:t>
            </a:r>
            <a:r>
              <a:rPr lang="en-US" sz="2400" dirty="0" smtClean="0"/>
              <a:t>payments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400" dirty="0"/>
              <a:t>US Foreign Corrupt Practices Act (FCPA)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OECD Convention on Combating Bribery of Foreign Public Officials in International Business Transactions</a:t>
            </a:r>
          </a:p>
          <a:p>
            <a:pPr>
              <a:spcBef>
                <a:spcPts val="2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dirty="0" smtClean="0"/>
              <a:t>Non-govt. organizations (NGOs)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dirty="0"/>
              <a:t>Globalization has </a:t>
            </a:r>
            <a:r>
              <a:rPr lang="en-US" dirty="0" smtClean="0"/>
              <a:t>increased </a:t>
            </a:r>
            <a:r>
              <a:rPr lang="en-US" dirty="0"/>
              <a:t>the scale </a:t>
            </a:r>
            <a:r>
              <a:rPr lang="en-US" dirty="0" smtClean="0"/>
              <a:t>&amp; importance </a:t>
            </a:r>
            <a:r>
              <a:rPr lang="en-US" dirty="0"/>
              <a:t>of </a:t>
            </a:r>
            <a:r>
              <a:rPr lang="en-US" dirty="0" smtClean="0"/>
              <a:t>NGOs</a:t>
            </a:r>
          </a:p>
          <a:p>
            <a:r>
              <a:rPr lang="en-US" dirty="0" smtClean="0"/>
              <a:t>The above trend will </a:t>
            </a:r>
            <a:r>
              <a:rPr lang="en-US" dirty="0"/>
              <a:t>likely </a:t>
            </a:r>
            <a:r>
              <a:rPr lang="en-US" dirty="0" smtClean="0"/>
              <a:t>continue </a:t>
            </a:r>
            <a:r>
              <a:rPr lang="en-US" dirty="0"/>
              <a:t>well into the 21st c</a:t>
            </a:r>
            <a:r>
              <a:rPr lang="en-US" dirty="0" smtClean="0"/>
              <a:t>entury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i="1" dirty="0" smtClean="0">
                <a:solidFill>
                  <a:srgbClr val="265392"/>
                </a:solidFill>
              </a:rPr>
              <a:t>Prominent </a:t>
            </a:r>
            <a:r>
              <a:rPr lang="en-US" i="1" dirty="0">
                <a:solidFill>
                  <a:srgbClr val="265392"/>
                </a:solidFill>
              </a:rPr>
              <a:t>examples of </a:t>
            </a:r>
            <a:r>
              <a:rPr lang="en-US" i="1" dirty="0" smtClean="0">
                <a:solidFill>
                  <a:srgbClr val="265392"/>
                </a:solidFill>
              </a:rPr>
              <a:t>NGOs: </a:t>
            </a:r>
            <a:endParaRPr lang="en-US" i="1" dirty="0">
              <a:solidFill>
                <a:srgbClr val="265392"/>
              </a:solidFill>
            </a:endParaRPr>
          </a:p>
          <a:p>
            <a:pPr marL="0" indent="0">
              <a:buNone/>
              <a:tabLst>
                <a:tab pos="3432175" algn="l"/>
              </a:tabLst>
            </a:pP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Red Cross	</a:t>
            </a: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Fred Hollows Foundation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Red </a:t>
            </a:r>
            <a:r>
              <a:rPr lang="en-US" dirty="0" smtClean="0"/>
              <a:t>Crescent	</a:t>
            </a: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/>
              <a:t>World </a:t>
            </a:r>
            <a:r>
              <a:rPr lang="en-US" dirty="0" smtClean="0"/>
              <a:t>Vision</a:t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/>
              <a:t> Oxfam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>
                <a:solidFill>
                  <a:srgbClr val="00D600"/>
                </a:solidFill>
              </a:rPr>
              <a:t>■</a:t>
            </a:r>
            <a:r>
              <a:rPr lang="en-US" dirty="0" smtClean="0"/>
              <a:t> </a:t>
            </a:r>
            <a:r>
              <a:rPr lang="en-US" dirty="0" smtClean="0"/>
              <a:t>Médecins </a:t>
            </a:r>
            <a:r>
              <a:rPr lang="en-US" dirty="0"/>
              <a:t>Sans Frontieres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2734" y="835304"/>
            <a:ext cx="1761266" cy="4044489"/>
          </a:xfrm>
          <a:prstGeom prst="rect">
            <a:avLst/>
          </a:prstGeom>
          <a:gradFill>
            <a:gsLst>
              <a:gs pos="0">
                <a:srgbClr val="7183B2"/>
              </a:gs>
              <a:gs pos="98750">
                <a:schemeClr val="bg1"/>
              </a:gs>
              <a:gs pos="55000">
                <a:srgbClr val="ADB6D4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91440" rIns="91440" bIns="137160" rtlCol="0" anchor="t" anchorCtr="0">
            <a:noAutofit/>
          </a:bodyPr>
          <a:lstStyle/>
          <a:p>
            <a:r>
              <a:rPr lang="en-US" sz="1600" b="0" dirty="0" smtClean="0"/>
              <a:t>This index measures the perceived levels</a:t>
            </a:r>
            <a:br>
              <a:rPr lang="en-US" sz="1600" b="0" dirty="0" smtClean="0"/>
            </a:br>
            <a:r>
              <a:rPr lang="en-US" sz="1600" b="0" dirty="0" smtClean="0"/>
              <a:t>of public sector corruption in 178 countries around the world.</a:t>
            </a:r>
          </a:p>
          <a:p>
            <a:endParaRPr lang="en-US" sz="1600" dirty="0"/>
          </a:p>
          <a:p>
            <a:r>
              <a:rPr lang="en-US" sz="1600" b="0" dirty="0" smtClean="0"/>
              <a:t>It scores</a:t>
            </a:r>
            <a:br>
              <a:rPr lang="en-US" sz="1600" b="0" dirty="0" smtClean="0"/>
            </a:br>
            <a:r>
              <a:rPr lang="en-US" sz="1600" b="0" dirty="0" smtClean="0"/>
              <a:t>countries on this scale:</a:t>
            </a:r>
            <a:br>
              <a:rPr lang="en-US" sz="1600" b="0" dirty="0" smtClean="0"/>
            </a:br>
            <a:endParaRPr lang="en-US" sz="1600" b="0" dirty="0" smtClean="0"/>
          </a:p>
          <a:p>
            <a:r>
              <a:rPr lang="en-US" sz="1600" dirty="0" smtClean="0"/>
              <a:t>10 = very clean</a:t>
            </a:r>
          </a:p>
          <a:p>
            <a:r>
              <a:rPr lang="en-US" sz="1600" dirty="0" smtClean="0"/>
              <a:t>  0 = highly </a:t>
            </a:r>
            <a:br>
              <a:rPr lang="en-US" sz="1600" dirty="0" smtClean="0"/>
            </a:br>
            <a:r>
              <a:rPr lang="en-US" sz="1600" dirty="0" smtClean="0"/>
              <a:t>        corrupt</a:t>
            </a:r>
            <a:endParaRPr lang="en-US" sz="1600" b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82155"/>
            <a:ext cx="8668066" cy="354558"/>
          </a:xfrm>
        </p:spPr>
        <p:txBody>
          <a:bodyPr/>
          <a:lstStyle/>
          <a:p>
            <a:r>
              <a:rPr lang="en-US" sz="1800" dirty="0" smtClean="0"/>
              <a:t>Transparency international corruption perceptions index 2010            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9" y="835304"/>
            <a:ext cx="6984775" cy="5255212"/>
          </a:xfrm>
          <a:prstGeom prst="rect">
            <a:avLst/>
          </a:prstGeom>
        </p:spPr>
      </p:pic>
      <p:sp>
        <p:nvSpPr>
          <p:cNvPr id="24" name="5-Point Star 23"/>
          <p:cNvSpPr>
            <a:spLocks noChangeAspect="1"/>
          </p:cNvSpPr>
          <p:nvPr/>
        </p:nvSpPr>
        <p:spPr>
          <a:xfrm rot="-1800000">
            <a:off x="6974553" y="873171"/>
            <a:ext cx="36576" cy="36576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97959" y="823399"/>
            <a:ext cx="6984775" cy="5266944"/>
            <a:chOff x="397959" y="823399"/>
            <a:chExt cx="6984775" cy="5266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7366521" y="823399"/>
              <a:ext cx="0" cy="5266944"/>
            </a:xfrm>
            <a:prstGeom prst="line">
              <a:avLst/>
            </a:prstGeom>
            <a:ln w="38100" cmpd="sng">
              <a:solidFill>
                <a:srgbClr val="7183B2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7959" y="6090343"/>
              <a:ext cx="6984775" cy="0"/>
            </a:xfrm>
            <a:prstGeom prst="line">
              <a:avLst/>
            </a:prstGeom>
            <a:ln w="38100" cmpd="sng">
              <a:solidFill>
                <a:srgbClr val="7183B2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5-Point Star 25"/>
          <p:cNvSpPr>
            <a:spLocks noChangeAspect="1"/>
          </p:cNvSpPr>
          <p:nvPr/>
        </p:nvSpPr>
        <p:spPr>
          <a:xfrm>
            <a:off x="7230196" y="652940"/>
            <a:ext cx="275790" cy="27579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 smtClean="0"/>
              <a:t>Safety, security,</a:t>
            </a:r>
            <a:br>
              <a:rPr lang="en-US" dirty="0" smtClean="0"/>
            </a:br>
            <a:r>
              <a:rPr lang="en-US" dirty="0" smtClean="0"/>
              <a:t>&amp; counterterrorism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MNE corporate risk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In-facility emergency &amp; disaster preparedness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In-facility security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Industrial espionage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Cyber-terrorism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2800" dirty="0" smtClean="0"/>
              <a:t>Out-of-facility fire &amp; travel risks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5021"/>
            <a:ext cx="6923112" cy="648072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915076"/>
            <a:ext cx="8352929" cy="4142884"/>
          </a:xfrm>
        </p:spPr>
        <p:txBody>
          <a:bodyPr/>
          <a:lstStyle/>
          <a:p>
            <a:r>
              <a:rPr lang="en-US" dirty="0" smtClean="0"/>
              <a:t>Vocabulary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International business ethics &amp; HRM</a:t>
            </a:r>
          </a:p>
          <a:p>
            <a:r>
              <a:rPr lang="en-US" dirty="0" smtClean="0"/>
              <a:t>Criminalization of bribery</a:t>
            </a:r>
          </a:p>
          <a:p>
            <a:r>
              <a:rPr lang="en-US" dirty="0" smtClean="0"/>
              <a:t>NGOs</a:t>
            </a:r>
          </a:p>
          <a:p>
            <a:r>
              <a:rPr lang="en-US" dirty="0" smtClean="0"/>
              <a:t>Safety, security, &amp; counterterrorism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584176"/>
          </a:xfrm>
        </p:spPr>
        <p:txBody>
          <a:bodyPr/>
          <a:lstStyle/>
          <a:p>
            <a:r>
              <a:rPr lang="en-US" dirty="0"/>
              <a:t>IHRM TRENDS &amp;</a:t>
            </a:r>
            <a:br>
              <a:rPr lang="en-US" dirty="0"/>
            </a:br>
            <a:r>
              <a:rPr lang="en-US" dirty="0"/>
              <a:t>FUTURE CHALLENGES</a:t>
            </a:r>
          </a:p>
        </p:txBody>
      </p:sp>
      <p:sp>
        <p:nvSpPr>
          <p:cNvPr id="5" name="Rectangle 4" title="Go to Vocabulary slide">
            <a:hlinkClick r:id="rId2" action="ppaction://hlinksldjump" tooltip="Go to Vocabulary"/>
          </p:cNvPr>
          <p:cNvSpPr/>
          <p:nvPr/>
        </p:nvSpPr>
        <p:spPr>
          <a:xfrm>
            <a:off x="820657" y="1947328"/>
            <a:ext cx="2232248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 title="Go to Vocabulary slide">
            <a:hlinkClick r:id="rId3" action="ppaction://hlinksldjump" tooltip="Go to Objectives"/>
          </p:cNvPr>
          <p:cNvSpPr/>
          <p:nvPr/>
        </p:nvSpPr>
        <p:spPr>
          <a:xfrm>
            <a:off x="820657" y="2525653"/>
            <a:ext cx="2232248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title="Go to Vocabulary slide">
            <a:hlinkClick r:id="rId4" action="ppaction://hlinksldjump" tooltip="Go to Introduction"/>
          </p:cNvPr>
          <p:cNvSpPr/>
          <p:nvPr/>
        </p:nvSpPr>
        <p:spPr>
          <a:xfrm>
            <a:off x="820657" y="3124756"/>
            <a:ext cx="2479268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Go to Vocabulary slide">
            <a:hlinkClick r:id="rId5" action="ppaction://hlinksldjump" tooltip="Go to International business ethics &amp; HRM"/>
          </p:cNvPr>
          <p:cNvSpPr/>
          <p:nvPr/>
        </p:nvSpPr>
        <p:spPr>
          <a:xfrm>
            <a:off x="820657" y="3716412"/>
            <a:ext cx="6919695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Go to Vocabulary slide">
            <a:hlinkClick r:id="rId6" action="ppaction://hlinksldjump" tooltip="Go to Criminalization of bribery"/>
          </p:cNvPr>
          <p:cNvSpPr/>
          <p:nvPr/>
        </p:nvSpPr>
        <p:spPr>
          <a:xfrm>
            <a:off x="820657" y="4282301"/>
            <a:ext cx="4759455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Go to Vocabulary slide">
            <a:hlinkClick r:id="rId7" action="ppaction://hlinksldjump" tooltip="Go to NGOs"/>
          </p:cNvPr>
          <p:cNvSpPr/>
          <p:nvPr/>
        </p:nvSpPr>
        <p:spPr>
          <a:xfrm>
            <a:off x="820657" y="4858524"/>
            <a:ext cx="1512168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Go to Vocabulary slide">
            <a:hlinkClick r:id="rId8" action="ppaction://hlinksldjump" tooltip="Go to Safety, security, &amp; counterterrorism"/>
          </p:cNvPr>
          <p:cNvSpPr/>
          <p:nvPr/>
        </p:nvSpPr>
        <p:spPr>
          <a:xfrm>
            <a:off x="820657" y="5457116"/>
            <a:ext cx="6559655" cy="5303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836713"/>
            <a:ext cx="8739312" cy="5785266"/>
          </a:xfrm>
        </p:spPr>
        <p:txBody>
          <a:bodyPr/>
          <a:lstStyle/>
          <a:p>
            <a:pPr lvl="1"/>
            <a:r>
              <a:rPr lang="en-US" sz="2200" dirty="0"/>
              <a:t>e</a:t>
            </a:r>
            <a:r>
              <a:rPr lang="en-US" sz="2200" dirty="0" smtClean="0"/>
              <a:t>thics</a:t>
            </a:r>
          </a:p>
          <a:p>
            <a:pPr lvl="1"/>
            <a:r>
              <a:rPr lang="en-US" sz="2200" dirty="0" smtClean="0"/>
              <a:t>external factors, organizational factors</a:t>
            </a:r>
          </a:p>
          <a:p>
            <a:pPr lvl="1"/>
            <a:r>
              <a:rPr lang="en-US" sz="2200" dirty="0" smtClean="0"/>
              <a:t>ethical relativism, absolutism &amp; universalism</a:t>
            </a:r>
          </a:p>
          <a:p>
            <a:pPr lvl="1"/>
            <a:r>
              <a:rPr lang="en-US" sz="2200" dirty="0" smtClean="0"/>
              <a:t>bribery</a:t>
            </a:r>
          </a:p>
          <a:p>
            <a:pPr lvl="1"/>
            <a:r>
              <a:rPr lang="en-US" sz="2200" dirty="0" smtClean="0"/>
              <a:t>‘gifts’, ‘facilitating’, &amp; ‘grease’ payments</a:t>
            </a:r>
          </a:p>
          <a:p>
            <a:pPr lvl="1"/>
            <a:r>
              <a:rPr lang="en-US" sz="2200" dirty="0" smtClean="0"/>
              <a:t>FCPA</a:t>
            </a:r>
          </a:p>
          <a:p>
            <a:pPr lvl="1"/>
            <a:r>
              <a:rPr lang="en-US" sz="2200" dirty="0" smtClean="0"/>
              <a:t>TI = Transparency International, Corruption Perceptions Index</a:t>
            </a:r>
            <a:endParaRPr lang="en-US" sz="2200" dirty="0"/>
          </a:p>
          <a:p>
            <a:pPr lvl="1"/>
            <a:r>
              <a:rPr lang="en-US" sz="2200" dirty="0" smtClean="0"/>
              <a:t>NGOs: The Red Cross, The Red Crescent, World Vision, Oxfam, The Fred Hollows Foundation, </a:t>
            </a:r>
            <a:r>
              <a:rPr lang="en-GB" sz="2400" dirty="0" smtClean="0"/>
              <a:t>Médecins </a:t>
            </a:r>
            <a:r>
              <a:rPr lang="en-GB" sz="2400" dirty="0"/>
              <a:t>Sans Frontieres,</a:t>
            </a:r>
            <a:endParaRPr lang="en-US" sz="2200" dirty="0" smtClean="0"/>
          </a:p>
          <a:p>
            <a:pPr lvl="1"/>
            <a:r>
              <a:rPr lang="en-US" sz="2200" dirty="0" smtClean="0"/>
              <a:t>disaster protocols, risk management, ‘critical incidents’</a:t>
            </a:r>
          </a:p>
          <a:p>
            <a:pPr lvl="1"/>
            <a:r>
              <a:rPr lang="en-US" sz="2200" dirty="0" smtClean="0"/>
              <a:t>workplace violence, industrial theft</a:t>
            </a:r>
          </a:p>
          <a:p>
            <a:pPr lvl="1"/>
            <a:r>
              <a:rPr lang="en-US" sz="2200" dirty="0" smtClean="0"/>
              <a:t>in-house security, in-facility security</a:t>
            </a:r>
          </a:p>
          <a:p>
            <a:pPr lvl="1"/>
            <a:r>
              <a:rPr lang="en-US" sz="2200" dirty="0" smtClean="0"/>
              <a:t>industrial espionage, </a:t>
            </a:r>
            <a:r>
              <a:rPr lang="en-US" sz="2200" spc="-50" dirty="0" smtClean="0"/>
              <a:t>cyber-terrorism</a:t>
            </a:r>
            <a:endParaRPr lang="en-US" sz="2200" spc="-50" dirty="0"/>
          </a:p>
          <a:p>
            <a:pPr lvl="1"/>
            <a:r>
              <a:rPr lang="en-US" sz="2200" spc="-50" dirty="0" smtClean="0"/>
              <a:t>terrorist threats:  micro &amp; macro levels</a:t>
            </a:r>
          </a:p>
          <a:p>
            <a:pPr lvl="1"/>
            <a:endParaRPr lang="en-US" sz="2200" spc="-50" dirty="0" smtClean="0"/>
          </a:p>
          <a:p>
            <a:pPr lvl="1"/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764704"/>
            <a:ext cx="8712968" cy="548864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265392"/>
                </a:solidFill>
              </a:rPr>
              <a:t>We </a:t>
            </a:r>
            <a:r>
              <a:rPr lang="en-US" sz="2800" i="1" dirty="0" smtClean="0">
                <a:solidFill>
                  <a:srgbClr val="265392"/>
                </a:solidFill>
              </a:rPr>
              <a:t>comment on observed </a:t>
            </a:r>
            <a:r>
              <a:rPr lang="en-US" sz="2800" i="1" dirty="0">
                <a:solidFill>
                  <a:srgbClr val="265392"/>
                </a:solidFill>
              </a:rPr>
              <a:t>trends </a:t>
            </a:r>
            <a:r>
              <a:rPr lang="en-US" sz="2800" i="1" dirty="0" smtClean="0">
                <a:solidFill>
                  <a:srgbClr val="265392"/>
                </a:solidFill>
              </a:rPr>
              <a:t>&amp; future </a:t>
            </a:r>
            <a:r>
              <a:rPr lang="en-US" sz="2800" i="1" dirty="0">
                <a:solidFill>
                  <a:srgbClr val="265392"/>
                </a:solidFill>
              </a:rPr>
              <a:t>directions:</a:t>
            </a:r>
          </a:p>
          <a:p>
            <a:pPr marL="339725" indent="-339725">
              <a:buFont typeface="Wingdings" pitchFamily="2" charset="2"/>
              <a:buChar char="§"/>
            </a:pPr>
            <a:r>
              <a:rPr lang="en-US" sz="2800" dirty="0"/>
              <a:t>International business </a:t>
            </a:r>
            <a:r>
              <a:rPr lang="en-US" sz="2800" b="1" dirty="0">
                <a:solidFill>
                  <a:srgbClr val="265392"/>
                </a:solidFill>
              </a:rPr>
              <a:t>ethics</a:t>
            </a:r>
            <a:r>
              <a:rPr lang="en-US" sz="2800" dirty="0">
                <a:solidFill>
                  <a:srgbClr val="265392"/>
                </a:solidFill>
              </a:rPr>
              <a:t> </a:t>
            </a:r>
            <a:r>
              <a:rPr lang="en-US" sz="2800" dirty="0" smtClean="0"/>
              <a:t>&amp; HRM</a:t>
            </a:r>
            <a:endParaRPr lang="en-US" sz="2800" dirty="0"/>
          </a:p>
          <a:p>
            <a:pPr marL="339725" indent="-339725">
              <a:buFont typeface="Wingdings" pitchFamily="2" charset="2"/>
              <a:buChar char="§"/>
            </a:pPr>
            <a:r>
              <a:rPr lang="en-US" sz="2800" dirty="0"/>
              <a:t>Mode of operation </a:t>
            </a:r>
            <a:r>
              <a:rPr lang="en-US" sz="2800" dirty="0" smtClean="0"/>
              <a:t>&amp;IHRM</a:t>
            </a:r>
            <a:endParaRPr lang="en-US" sz="2800" dirty="0"/>
          </a:p>
          <a:p>
            <a:pPr marL="339725" indent="-339725">
              <a:buFont typeface="Wingdings" pitchFamily="2" charset="2"/>
              <a:buChar char="§"/>
            </a:pPr>
            <a:r>
              <a:rPr lang="en-US" sz="2800" dirty="0"/>
              <a:t>Ownership issues relating to IHRM </a:t>
            </a:r>
            <a:r>
              <a:rPr lang="en-US" sz="2800" dirty="0" smtClean="0"/>
              <a:t>requirements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organizations other than the large multinational, such </a:t>
            </a:r>
            <a:r>
              <a:rPr lang="en-US" sz="2800" dirty="0" smtClean="0"/>
              <a:t>as </a:t>
            </a:r>
            <a:r>
              <a:rPr lang="en-US" sz="2800" b="1" dirty="0" smtClean="0">
                <a:solidFill>
                  <a:srgbClr val="265392"/>
                </a:solidFill>
              </a:rPr>
              <a:t>non-government </a:t>
            </a:r>
            <a:r>
              <a:rPr lang="en-US" sz="2800" b="1" dirty="0">
                <a:solidFill>
                  <a:srgbClr val="265392"/>
                </a:solidFill>
              </a:rPr>
              <a:t>organizations </a:t>
            </a:r>
            <a:r>
              <a:rPr lang="en-US" sz="2800" dirty="0"/>
              <a:t>(NGOs)</a:t>
            </a:r>
          </a:p>
          <a:p>
            <a:pPr marL="339725" indent="-339725">
              <a:buFont typeface="Wingdings" pitchFamily="2" charset="2"/>
              <a:buChar char="§"/>
            </a:pPr>
            <a:r>
              <a:rPr lang="en-US" sz="2800" dirty="0" smtClean="0"/>
              <a:t>Safety, security, &amp; terrorism </a:t>
            </a:r>
            <a:r>
              <a:rPr lang="en-US" sz="2800" dirty="0"/>
              <a:t>issues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256953"/>
          </a:xfrm>
        </p:spPr>
        <p:txBody>
          <a:bodyPr/>
          <a:lstStyle/>
          <a:p>
            <a:r>
              <a:rPr lang="en-US" dirty="0" smtClean="0"/>
              <a:t>These are not emphasized in the general IHRM literature: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r>
              <a:rPr lang="en-US" dirty="0" smtClean="0"/>
              <a:t>International business ethics</a:t>
            </a:r>
          </a:p>
          <a:p>
            <a:r>
              <a:rPr lang="en-US" dirty="0" smtClean="0"/>
              <a:t>Mode of operation</a:t>
            </a:r>
          </a:p>
          <a:p>
            <a:r>
              <a:rPr lang="en-US" dirty="0" smtClean="0"/>
              <a:t>NGOs</a:t>
            </a:r>
          </a:p>
          <a:p>
            <a:r>
              <a:rPr lang="en-US" dirty="0" smtClean="0"/>
              <a:t>Emerging role of IHRM in contributing to safety &amp; security and dealing with terrorism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8668066" cy="488782"/>
          </a:xfrm>
        </p:spPr>
        <p:txBody>
          <a:bodyPr/>
          <a:lstStyle/>
          <a:p>
            <a:r>
              <a:rPr lang="en-US" dirty="0" smtClean="0"/>
              <a:t>A model of strategic HRM in multinational enterprises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</a:t>
            </a: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7" y="1031542"/>
            <a:ext cx="8556271" cy="4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12776"/>
          </a:xfrm>
        </p:spPr>
        <p:txBody>
          <a:bodyPr/>
          <a:lstStyle/>
          <a:p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dirty="0" smtClean="0"/>
              <a:t>business ethics &amp;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Ethics &amp; IHRM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relativism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 </a:t>
            </a:r>
            <a:r>
              <a:rPr lang="en-US" dirty="0"/>
              <a:t>universal or international rights or wrongs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absolutism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one </a:t>
            </a:r>
            <a:r>
              <a:rPr lang="en-US" dirty="0"/>
              <a:t>should do what one would do at home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265392"/>
                </a:solidFill>
              </a:rPr>
              <a:t>Ethical </a:t>
            </a:r>
            <a:r>
              <a:rPr lang="en-US" b="1" dirty="0" smtClean="0">
                <a:solidFill>
                  <a:srgbClr val="265392"/>
                </a:solidFill>
              </a:rPr>
              <a:t>universalism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principles </a:t>
            </a:r>
            <a:r>
              <a:rPr lang="en-US" dirty="0"/>
              <a:t>of right </a:t>
            </a:r>
            <a:r>
              <a:rPr lang="en-US" dirty="0" smtClean="0"/>
              <a:t>&amp; wrong </a:t>
            </a:r>
            <a:r>
              <a:rPr lang="en-US" dirty="0"/>
              <a:t>which transcend cultural boundaries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11126</TotalTime>
  <Words>268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IHRM TRENDS &amp; FUTURE CHALLENGES</vt:lpstr>
      <vt:lpstr>IHRM TRENDS &amp; FUTURE CHALLENGES</vt:lpstr>
      <vt:lpstr>Vocabulary</vt:lpstr>
      <vt:lpstr>Objectives</vt:lpstr>
      <vt:lpstr>Introduction</vt:lpstr>
      <vt:lpstr>These are not emphasized in the general IHRM literature:</vt:lpstr>
      <vt:lpstr>Figure 10.1</vt:lpstr>
      <vt:lpstr>International business ethics &amp; HRM</vt:lpstr>
      <vt:lpstr>Ethics &amp; IHRM</vt:lpstr>
      <vt:lpstr>Criminalization of bribery</vt:lpstr>
      <vt:lpstr>Bribery &amp; corruption in international business</vt:lpstr>
      <vt:lpstr>NGOs</vt:lpstr>
      <vt:lpstr>Non-govt. organizations (NGOs)</vt:lpstr>
      <vt:lpstr>Table 10.1</vt:lpstr>
      <vt:lpstr>Safety, security, &amp; counterterrorism</vt:lpstr>
      <vt:lpstr>5 MNE corporate risk areas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431</cp:revision>
  <dcterms:created xsi:type="dcterms:W3CDTF">2011-07-28T14:21:34Z</dcterms:created>
  <dcterms:modified xsi:type="dcterms:W3CDTF">2013-01-16T15:48:22Z</dcterms:modified>
</cp:coreProperties>
</file>