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0" r:id="rId2"/>
    <p:sldId id="281" r:id="rId3"/>
    <p:sldId id="267" r:id="rId4"/>
    <p:sldId id="269" r:id="rId5"/>
    <p:sldId id="287" r:id="rId6"/>
    <p:sldId id="259" r:id="rId7"/>
    <p:sldId id="288" r:id="rId8"/>
    <p:sldId id="260" r:id="rId9"/>
    <p:sldId id="289" r:id="rId10"/>
    <p:sldId id="277" r:id="rId11"/>
    <p:sldId id="290" r:id="rId12"/>
    <p:sldId id="291" r:id="rId13"/>
    <p:sldId id="271" r:id="rId14"/>
    <p:sldId id="270" r:id="rId15"/>
    <p:sldId id="273" r:id="rId16"/>
    <p:sldId id="292" r:id="rId17"/>
    <p:sldId id="278" r:id="rId18"/>
    <p:sldId id="276" r:id="rId19"/>
    <p:sldId id="293" r:id="rId20"/>
    <p:sldId id="279" r:id="rId21"/>
    <p:sldId id="294" r:id="rId22"/>
    <p:sldId id="272" r:id="rId23"/>
    <p:sldId id="283" r:id="rId24"/>
    <p:sldId id="295" r:id="rId25"/>
    <p:sldId id="284" r:id="rId26"/>
    <p:sldId id="296" r:id="rId27"/>
    <p:sldId id="280" r:id="rId28"/>
    <p:sldId id="297" r:id="rId29"/>
    <p:sldId id="286" r:id="rId30"/>
    <p:sldId id="285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6392D7"/>
    <a:srgbClr val="769FDC"/>
    <a:srgbClr val="C6D7F0"/>
    <a:srgbClr val="002847"/>
    <a:srgbClr val="444751"/>
    <a:srgbClr val="EFB011"/>
    <a:srgbClr val="D0990E"/>
    <a:srgbClr val="BF8C0D"/>
    <a:srgbClr val="9A7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82" autoAdjust="0"/>
  </p:normalViewPr>
  <p:slideViewPr>
    <p:cSldViewPr>
      <p:cViewPr varScale="1">
        <p:scale>
          <a:sx n="114" d="100"/>
          <a:sy n="114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04/02/2013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04/02/2013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44374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00D600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40" name="Right Triangle 39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1" name="Right Triangle 40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Rectangle 41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44" name="Rectangle 43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46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47" name="Straight Arrow Connector 46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6">
            <a:hlinkClick r:id="rId2" action="ppaction://hlinksldjump"/>
          </p:cNvPr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1" y="1"/>
            <a:ext cx="8686799" cy="90871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9" name="Picture 8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  <p:sp>
        <p:nvSpPr>
          <p:cNvPr id="10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00D6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32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6.xml"/><Relationship Id="rId5" Type="http://schemas.openxmlformats.org/officeDocument/2006/relationships/slide" Target="slide7.xml"/><Relationship Id="rId10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INTRODUCTION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9644"/>
            <a:ext cx="8208912" cy="485632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International assignments create expatriates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1.2</a:t>
            </a:r>
            <a:endParaRPr lang="en-US" dirty="0"/>
          </a:p>
        </p:txBody>
      </p:sp>
      <p:pic>
        <p:nvPicPr>
          <p:cNvPr id="5" name="Picture 4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4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3900" dirty="0" smtClean="0"/>
              <a:t>Stahl-Björkman-Morris def. of IHRM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393338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The field of IHRM covers</a:t>
            </a:r>
          </a:p>
          <a:p>
            <a:pPr>
              <a:buClr>
                <a:srgbClr val="265392"/>
              </a:buClr>
            </a:pPr>
            <a:r>
              <a:rPr lang="en-US" dirty="0"/>
              <a:t>A</a:t>
            </a:r>
            <a:r>
              <a:rPr lang="en-US" dirty="0" smtClean="0"/>
              <a:t>ll issues related to firm outcomes</a:t>
            </a:r>
          </a:p>
          <a:p>
            <a:pPr>
              <a:buClr>
                <a:srgbClr val="265392"/>
              </a:buClr>
            </a:pPr>
            <a:r>
              <a:rPr lang="en-US" dirty="0" smtClean="0"/>
              <a:t>A wide range of HR issues facing MNEs in different parts of their organizations</a:t>
            </a:r>
          </a:p>
          <a:p>
            <a:pPr>
              <a:buClr>
                <a:srgbClr val="265392"/>
              </a:buClr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265392"/>
                </a:solidFill>
              </a:rPr>
              <a:t>This definition includes comparative analyses of HRM in different countries.</a:t>
            </a:r>
          </a:p>
        </p:txBody>
      </p:sp>
    </p:spTree>
    <p:extLst>
      <p:ext uri="{BB962C8B-B14F-4D97-AF65-F5344CB8AC3E}">
        <p14:creationId xmlns:p14="http://schemas.microsoft.com/office/powerpoint/2010/main" val="8464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vs.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1611556"/>
            <a:ext cx="8686800" cy="4536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0" lvl="1" indent="0">
              <a:spcBef>
                <a:spcPts val="1800"/>
              </a:spcBef>
              <a:buNone/>
            </a:pPr>
            <a:r>
              <a:rPr lang="en-US" i="1" dirty="0" smtClean="0">
                <a:solidFill>
                  <a:srgbClr val="265392"/>
                </a:solidFill>
              </a:rPr>
              <a:t>IHRM has …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more HR activities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need for a broader perspective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ore involvement in employees’ personal lives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changes of emphasis as</a:t>
            </a:r>
            <a:br>
              <a:rPr lang="en-US" dirty="0" smtClean="0"/>
            </a:br>
            <a:r>
              <a:rPr lang="en-US" dirty="0" smtClean="0"/>
              <a:t>the mix of expatriates &amp; locals varies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more risk exposure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broader external influences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256953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/>
                <a:ea typeface="+mj-ea"/>
                <a:cs typeface="Arial"/>
              </a:rPr>
              <a:t>IHRM is more complex than domestic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International taxation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International relocation &amp; orientation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Administrative services for expatriates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Host-government relations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Language translation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sz="3800" b="1" kern="1200" dirty="0" smtClean="0">
                <a:solidFill>
                  <a:srgbClr val="00D600"/>
                </a:solidFill>
                <a:effectLst/>
                <a:latin typeface="Arial"/>
                <a:cs typeface="Arial"/>
              </a:rPr>
              <a:t>IHRM has international HR activities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83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Arranging for pre-departure training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Providing immigration &amp; travel details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Providing housing, shopping, medical care, recreation &amp; schooling information</a:t>
            </a:r>
          </a:p>
          <a:p>
            <a:pPr marL="406400" lvl="1" indent="-406400">
              <a:spcBef>
                <a:spcPts val="1800"/>
              </a:spcBef>
            </a:pPr>
            <a:r>
              <a:rPr lang="en-US" dirty="0" smtClean="0"/>
              <a:t>Finalizing compensation details such as: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Delivery of salary overseas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Determination of overseas allowances</a:t>
            </a:r>
          </a:p>
          <a:p>
            <a:pPr marL="806450" lvl="2" indent="-406400">
              <a:lnSpc>
                <a:spcPct val="90000"/>
              </a:lnSpc>
              <a:spcBef>
                <a:spcPts val="900"/>
              </a:spcBef>
              <a:buClr>
                <a:srgbClr val="265392"/>
              </a:buClr>
              <a:buFont typeface="Wingdings" pitchFamily="2" charset="2"/>
              <a:buChar char="ü"/>
            </a:pPr>
            <a:r>
              <a:rPr lang="en-US" sz="2400" dirty="0" smtClean="0"/>
              <a:t>Taxation treatment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International </a:t>
            </a:r>
            <a:r>
              <a:rPr lang="en-US" sz="4200" dirty="0" smtClean="0"/>
              <a:t>relocation involves: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04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50" dirty="0" smtClean="0"/>
              <a:t>Variables that moderate the differences</a:t>
            </a:r>
            <a:endParaRPr lang="en-US" sz="3600" spc="-50" dirty="0"/>
          </a:p>
        </p:txBody>
      </p:sp>
    </p:spTree>
    <p:extLst>
      <p:ext uri="{BB962C8B-B14F-4D97-AF65-F5344CB8AC3E}">
        <p14:creationId xmlns:p14="http://schemas.microsoft.com/office/powerpoint/2010/main" val="3096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566857" cy="460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cultural environment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industry(</a:t>
            </a:r>
            <a:r>
              <a:rPr lang="en-US" dirty="0" smtClean="0"/>
              <a:t>ies</a:t>
            </a:r>
            <a:r>
              <a:rPr lang="en-US" dirty="0" smtClean="0"/>
              <a:t>) with which the MNE is primarily involved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extent to which the MNE relies on</a:t>
            </a:r>
            <a:br>
              <a:rPr lang="en-US" dirty="0" smtClean="0"/>
            </a:br>
            <a:r>
              <a:rPr lang="en-US" dirty="0" smtClean="0"/>
              <a:t>its HC domestic market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The attitudes of senior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sz="4000" dirty="0"/>
              <a:t>Four </a:t>
            </a:r>
            <a:r>
              <a:rPr lang="en-US" sz="4000" dirty="0" smtClean="0"/>
              <a:t>more moderators</a:t>
            </a:r>
            <a:br>
              <a:rPr lang="en-US" sz="4000" dirty="0" smtClean="0"/>
            </a:br>
            <a:r>
              <a:rPr lang="en-US" sz="4000" dirty="0" smtClean="0"/>
              <a:t>in addition to IHRM complexity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2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79246"/>
            <a:ext cx="8676456" cy="9208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A model of all 5 variables that moderate the differences between domestic and international HRM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6012"/>
            <a:ext cx="7560840" cy="46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6336704" cy="504056"/>
          </a:xfrm>
        </p:spPr>
        <p:txBody>
          <a:bodyPr/>
          <a:lstStyle/>
          <a:p>
            <a:r>
              <a:rPr lang="en-US" dirty="0" smtClean="0"/>
              <a:t>Figure 1.3</a:t>
            </a:r>
            <a:endParaRPr lang="en-US" dirty="0"/>
          </a:p>
        </p:txBody>
      </p:sp>
      <p:pic>
        <p:nvPicPr>
          <p:cNvPr id="6" name="Picture 5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81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ultural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5021"/>
            <a:ext cx="2808312" cy="648072"/>
          </a:xfrm>
        </p:spPr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242472"/>
            <a:ext cx="8365667" cy="4896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Vocabulary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Objectives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Scope of </a:t>
            </a:r>
            <a:r>
              <a:rPr lang="en-US" sz="2400" dirty="0" smtClean="0"/>
              <a:t>book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Defining IHRM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Domestic vs. i</a:t>
            </a:r>
            <a:r>
              <a:rPr lang="en-US" sz="2400" dirty="0" smtClean="0"/>
              <a:t>nternational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Variables that </a:t>
            </a:r>
            <a:r>
              <a:rPr lang="en-US" sz="2400" dirty="0" smtClean="0"/>
              <a:t>moderate </a:t>
            </a:r>
            <a:r>
              <a:rPr lang="en-US" sz="2400" dirty="0"/>
              <a:t>the </a:t>
            </a:r>
            <a:r>
              <a:rPr lang="en-US" sz="2400" dirty="0" smtClean="0"/>
              <a:t>differences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</a:t>
            </a:r>
            <a:r>
              <a:rPr lang="en-US" sz="2400" dirty="0" smtClean="0"/>
              <a:t>ultural environment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Industry </a:t>
            </a:r>
            <a:r>
              <a:rPr lang="en-US" sz="2400" dirty="0" smtClean="0"/>
              <a:t>type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Extent of MNE </a:t>
            </a:r>
            <a:r>
              <a:rPr lang="en-US" sz="2400" dirty="0" smtClean="0"/>
              <a:t>reliance </a:t>
            </a:r>
            <a:r>
              <a:rPr lang="en-US" sz="2400" dirty="0"/>
              <a:t>on HC </a:t>
            </a:r>
            <a:r>
              <a:rPr lang="en-US" sz="2400" dirty="0" smtClean="0"/>
              <a:t>market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Senior m</a:t>
            </a:r>
            <a:r>
              <a:rPr lang="en-US" sz="2400" dirty="0" smtClean="0"/>
              <a:t>gmt. attitudes to </a:t>
            </a:r>
            <a:r>
              <a:rPr lang="en-US" sz="2400" dirty="0"/>
              <a:t>i</a:t>
            </a:r>
            <a:r>
              <a:rPr lang="en-US" sz="2400" dirty="0" smtClean="0"/>
              <a:t>nternational ops.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Applying </a:t>
            </a:r>
            <a:r>
              <a:rPr lang="en-US" sz="2400" dirty="0" smtClean="0"/>
              <a:t>a strategic </a:t>
            </a:r>
            <a:r>
              <a:rPr lang="en-US" sz="2400" dirty="0"/>
              <a:t>v</a:t>
            </a:r>
            <a:r>
              <a:rPr lang="en-US" sz="2400" dirty="0" smtClean="0"/>
              <a:t>iew of IHRM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c</a:t>
            </a:r>
            <a:r>
              <a:rPr lang="en-US" sz="2400" dirty="0" smtClean="0"/>
              <a:t>hanging context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76455" cy="89691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 title="Go to Vocabulary slide">
            <a:hlinkClick r:id="rId2" action="ppaction://hlinksldjump" tooltip="Go to Vocabulary"/>
          </p:cNvPr>
          <p:cNvSpPr/>
          <p:nvPr/>
        </p:nvSpPr>
        <p:spPr>
          <a:xfrm>
            <a:off x="827583" y="1285694"/>
            <a:ext cx="1617967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 title="Go to Vocabulary slide">
            <a:hlinkClick r:id="rId3" action="ppaction://hlinksldjump" tooltip="Go to Objectives"/>
          </p:cNvPr>
          <p:cNvSpPr/>
          <p:nvPr/>
        </p:nvSpPr>
        <p:spPr>
          <a:xfrm>
            <a:off x="827583" y="1685011"/>
            <a:ext cx="1541995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title="Go to Vocabulary slide">
            <a:hlinkClick r:id="rId3" action="ppaction://hlinksldjump" tooltip="Go to Objectives slide"/>
          </p:cNvPr>
          <p:cNvSpPr/>
          <p:nvPr/>
        </p:nvSpPr>
        <p:spPr>
          <a:xfrm>
            <a:off x="827583" y="2055492"/>
            <a:ext cx="2164764" cy="401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Go to Vocabulary slide">
            <a:hlinkClick r:id="rId4" action="ppaction://hlinksldjump" tooltip="Go to Scope of book"/>
          </p:cNvPr>
          <p:cNvSpPr/>
          <p:nvPr/>
        </p:nvSpPr>
        <p:spPr>
          <a:xfrm>
            <a:off x="827583" y="2084328"/>
            <a:ext cx="2164764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Go to Vocabulary slide">
            <a:hlinkClick r:id="rId5" action="ppaction://hlinksldjump" tooltip="Go to Defining international HRM"/>
          </p:cNvPr>
          <p:cNvSpPr/>
          <p:nvPr/>
        </p:nvSpPr>
        <p:spPr>
          <a:xfrm>
            <a:off x="827583" y="2483645"/>
            <a:ext cx="2164764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Go to Vocabulary slide">
            <a:hlinkClick r:id="rId6" action="ppaction://hlinksldjump" tooltip="Go to Domestic vs. international"/>
          </p:cNvPr>
          <p:cNvSpPr/>
          <p:nvPr/>
        </p:nvSpPr>
        <p:spPr>
          <a:xfrm>
            <a:off x="827582" y="2882962"/>
            <a:ext cx="3672409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Go to Vocabulary slide">
            <a:hlinkClick r:id="rId7" action="ppaction://hlinksldjump" tooltip="Go to Variables that moderate the differences"/>
          </p:cNvPr>
          <p:cNvSpPr/>
          <p:nvPr/>
        </p:nvSpPr>
        <p:spPr>
          <a:xfrm>
            <a:off x="827581" y="3282279"/>
            <a:ext cx="5544619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 title="Go to Vocabulary slide">
            <a:hlinkClick r:id="rId8" action="ppaction://hlinksldjump" tooltip="Go to Cultural environment"/>
          </p:cNvPr>
          <p:cNvSpPr/>
          <p:nvPr/>
        </p:nvSpPr>
        <p:spPr>
          <a:xfrm>
            <a:off x="827581" y="3681596"/>
            <a:ext cx="3744420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 title="Go to Vocabulary slide">
            <a:hlinkClick r:id="rId9" action="ppaction://hlinksldjump" tooltip="Go to Industry type"/>
          </p:cNvPr>
          <p:cNvSpPr/>
          <p:nvPr/>
        </p:nvSpPr>
        <p:spPr>
          <a:xfrm>
            <a:off x="827579" y="4080913"/>
            <a:ext cx="2088237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 title="Go to Vocabulary slide">
            <a:hlinkClick r:id="rId10" action="ppaction://hlinksldjump" tooltip="Go to Extent of MNE reliance on HC market"/>
          </p:cNvPr>
          <p:cNvSpPr/>
          <p:nvPr/>
        </p:nvSpPr>
        <p:spPr>
          <a:xfrm>
            <a:off x="827577" y="4480230"/>
            <a:ext cx="5544623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 title="Go to Vocabulary slide">
            <a:hlinkClick r:id="rId11" action="ppaction://hlinksldjump" tooltip="Go to Senior managment attitudes to international operations"/>
          </p:cNvPr>
          <p:cNvSpPr/>
          <p:nvPr/>
        </p:nvSpPr>
        <p:spPr>
          <a:xfrm>
            <a:off x="827576" y="4879547"/>
            <a:ext cx="6120688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title="Go to Vocabulary slide">
            <a:hlinkClick r:id="rId12" action="ppaction://hlinksldjump" tooltip="Go to Applying a strategic view of IHRM"/>
          </p:cNvPr>
          <p:cNvSpPr/>
          <p:nvPr/>
        </p:nvSpPr>
        <p:spPr>
          <a:xfrm>
            <a:off x="827575" y="5278864"/>
            <a:ext cx="4824545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 title="Go to Vocabulary slide">
            <a:hlinkClick r:id="rId13" action="ppaction://hlinksldjump" tooltip="Go to Changing context"/>
          </p:cNvPr>
          <p:cNvSpPr/>
          <p:nvPr/>
        </p:nvSpPr>
        <p:spPr>
          <a:xfrm>
            <a:off x="827583" y="5678181"/>
            <a:ext cx="3312369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2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solidFill>
                  <a:srgbClr val="265392"/>
                </a:solidFill>
              </a:rPr>
              <a:t>Culture shock</a:t>
            </a:r>
          </a:p>
          <a:p>
            <a:pPr marL="514350" lvl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solidFill>
                  <a:srgbClr val="265392"/>
                </a:solidFill>
              </a:rPr>
              <a:t>Emic</a:t>
            </a:r>
            <a:r>
              <a:rPr lang="en-US" dirty="0" smtClean="0">
                <a:solidFill>
                  <a:srgbClr val="4F84D1"/>
                </a:solidFill>
              </a:rPr>
              <a:t>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265392"/>
                </a:solidFill>
              </a:rPr>
              <a:t>etic</a:t>
            </a:r>
          </a:p>
          <a:p>
            <a:pPr marL="514350" lvl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solidFill>
                  <a:srgbClr val="265392"/>
                </a:solidFill>
              </a:rPr>
              <a:t>Convergence hypothesis </a:t>
            </a: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tends to focus on macro level</a:t>
            </a:r>
          </a:p>
          <a:p>
            <a:pPr marL="514350" lvl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solidFill>
                  <a:srgbClr val="265392"/>
                </a:solidFill>
              </a:rPr>
              <a:t>Divergence hypothesis </a:t>
            </a: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tends to focus on micro level</a:t>
            </a:r>
          </a:p>
          <a:p>
            <a:pPr marL="514350" lvl="1">
              <a:lnSpc>
                <a:spcPct val="90000"/>
              </a:lnSpc>
              <a:spcBef>
                <a:spcPts val="1500"/>
              </a:spcBef>
            </a:pPr>
            <a:r>
              <a:rPr lang="en-US" dirty="0" smtClean="0"/>
              <a:t>The international HR manager must be aware of cultural differences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Culture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317750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0" lvl="1" indent="0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An MNE performs somewhere in this range: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42109"/>
              </p:ext>
            </p:extLst>
          </p:nvPr>
        </p:nvGraphicFramePr>
        <p:xfrm>
          <a:off x="539553" y="1527197"/>
          <a:ext cx="8199080" cy="33814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01393"/>
                <a:gridCol w="447222"/>
                <a:gridCol w="3950465"/>
              </a:tblGrid>
              <a:tr h="661945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Multidomestic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Industries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75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Industries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751"/>
                    </a:solidFill>
                  </a:tcPr>
                </a:tc>
              </a:tr>
              <a:tr h="59178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27681">
                <a:tc>
                  <a:txBody>
                    <a:bodyPr/>
                    <a:lstStyle/>
                    <a:p>
                      <a:endParaRPr lang="en-US" i="1" dirty="0" smtClean="0">
                        <a:solidFill>
                          <a:srgbClr val="444751"/>
                        </a:solidFill>
                      </a:endParaRPr>
                    </a:p>
                    <a:p>
                      <a:r>
                        <a:rPr lang="en-US" i="1" dirty="0" smtClean="0">
                          <a:solidFill>
                            <a:srgbClr val="0D6FFF"/>
                          </a:solidFill>
                        </a:rPr>
                        <a:t>Examples</a:t>
                      </a: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retailing, distribution, insurance</a:t>
                      </a:r>
                    </a:p>
                    <a:p>
                      <a:endParaRPr lang="en-US" dirty="0" smtClean="0">
                        <a:solidFill>
                          <a:srgbClr val="444751"/>
                        </a:solidFill>
                      </a:endParaRPr>
                    </a:p>
                    <a:p>
                      <a:r>
                        <a:rPr lang="en-US" i="1" dirty="0" smtClean="0">
                          <a:solidFill>
                            <a:srgbClr val="0D6FFF"/>
                          </a:solidFill>
                        </a:rPr>
                        <a:t>International strategy</a:t>
                      </a:r>
                    </a:p>
                    <a:p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Collapses to a</a:t>
                      </a:r>
                      <a:br>
                        <a:rPr lang="en-US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series</a:t>
                      </a: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 of domestic strategies.</a:t>
                      </a:r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pPr algn="r"/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airlines, semiconductors, copiers</a:t>
                      </a:r>
                    </a:p>
                    <a:p>
                      <a:pPr algn="r"/>
                      <a:endParaRPr lang="en-US" baseline="0" dirty="0" smtClean="0">
                        <a:solidFill>
                          <a:srgbClr val="444751"/>
                        </a:solidFill>
                      </a:endParaRPr>
                    </a:p>
                    <a:p>
                      <a:pPr algn="r"/>
                      <a:endParaRPr lang="en-US" dirty="0" smtClean="0">
                        <a:solidFill>
                          <a:srgbClr val="44475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444751"/>
                          </a:solidFill>
                        </a:rPr>
                        <a:t>Must integrate</a:t>
                      </a: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 activities on a</a:t>
                      </a:r>
                      <a:br>
                        <a:rPr lang="en-US" baseline="0" dirty="0" smtClean="0">
                          <a:solidFill>
                            <a:srgbClr val="44475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444751"/>
                          </a:solidFill>
                        </a:rPr>
                        <a:t>worldwide basis.</a:t>
                      </a:r>
                      <a:endParaRPr lang="en-US" dirty="0">
                        <a:solidFill>
                          <a:srgbClr val="44475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195736" y="2303184"/>
            <a:ext cx="4680520" cy="0"/>
          </a:xfrm>
          <a:prstGeom prst="straightConnector1">
            <a:avLst/>
          </a:prstGeom>
          <a:ln w="152400" cmpd="sng">
            <a:headEnd type="stealth"/>
            <a:tailEnd type="stealth"/>
          </a:ln>
          <a:effectLst>
            <a:glow rad="762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4000" dirty="0" smtClean="0"/>
              <a:t>The MNE </a:t>
            </a:r>
            <a:r>
              <a:rPr lang="en-US" sz="4000" dirty="0"/>
              <a:t>i</a:t>
            </a:r>
            <a:r>
              <a:rPr lang="en-US" sz="4000" dirty="0" smtClean="0"/>
              <a:t>ndustry </a:t>
            </a:r>
            <a:r>
              <a:rPr lang="en-US" sz="4000" dirty="0"/>
              <a:t>t</a:t>
            </a:r>
            <a:r>
              <a:rPr lang="en-US" sz="4000" dirty="0" smtClean="0"/>
              <a:t>ype continuum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25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317750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HRM reflects</a:t>
            </a:r>
            <a:br>
              <a:rPr lang="en-US" sz="2100" dirty="0" smtClean="0"/>
            </a:br>
            <a:r>
              <a:rPr lang="en-US" sz="2100" dirty="0" smtClean="0"/>
              <a:t>some assumptions &amp; values of own home culture.</a:t>
            </a:r>
            <a:endParaRPr lang="en-US" sz="2100" dirty="0"/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own </a:t>
            </a:r>
            <a:r>
              <a:rPr lang="en-US" sz="2100" dirty="0"/>
              <a:t>peculiar </a:t>
            </a:r>
            <a:r>
              <a:rPr lang="en-US" sz="2100" dirty="0" smtClean="0"/>
              <a:t>ways are</a:t>
            </a:r>
            <a:br>
              <a:rPr lang="en-US" sz="2100" dirty="0" smtClean="0"/>
            </a:br>
            <a:r>
              <a:rPr lang="en-US" sz="2100" dirty="0" smtClean="0"/>
              <a:t>neither universally better nor </a:t>
            </a:r>
            <a:r>
              <a:rPr lang="en-US" sz="2100" dirty="0"/>
              <a:t>worse than </a:t>
            </a:r>
            <a:r>
              <a:rPr lang="en-US" sz="2100" dirty="0" smtClean="0"/>
              <a:t>others –</a:t>
            </a:r>
            <a:br>
              <a:rPr lang="en-US" sz="2100" dirty="0" smtClean="0"/>
            </a:br>
            <a:r>
              <a:rPr lang="en-US" sz="2100" dirty="0" smtClean="0"/>
              <a:t>just </a:t>
            </a:r>
            <a:r>
              <a:rPr lang="en-US" sz="2100" dirty="0"/>
              <a:t>different </a:t>
            </a:r>
            <a:r>
              <a:rPr lang="en-US" sz="2100" dirty="0" smtClean="0"/>
              <a:t>&amp; likely </a:t>
            </a:r>
            <a:r>
              <a:rPr lang="en-US" sz="2100" dirty="0"/>
              <a:t>to exhibit strengths </a:t>
            </a:r>
            <a:r>
              <a:rPr lang="en-US" sz="2100" dirty="0" smtClean="0"/>
              <a:t>&amp; weaknesses</a:t>
            </a:r>
            <a:r>
              <a:rPr lang="en-US" sz="2100" dirty="0"/>
              <a:t>, particularly abroad.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 smtClean="0"/>
              <a:t>Parent org. recognizes that its </a:t>
            </a:r>
            <a:r>
              <a:rPr lang="en-US" sz="2100" dirty="0"/>
              <a:t>foreign subsidiaries may prefer other ways to manage people – ways that are neither intrinsically better nor worse, but possibly more effective locally.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dirty="0"/>
              <a:t>Headquarters </a:t>
            </a:r>
            <a:r>
              <a:rPr lang="en-US" sz="2100" dirty="0" smtClean="0"/>
              <a:t>is willing </a:t>
            </a:r>
            <a:r>
              <a:rPr lang="en-US" sz="2100" dirty="0"/>
              <a:t>to acknowledge cultural differences </a:t>
            </a:r>
            <a:r>
              <a:rPr lang="en-US" sz="2100" dirty="0" smtClean="0"/>
              <a:t>&amp; take steps </a:t>
            </a:r>
            <a:r>
              <a:rPr lang="en-US" sz="2100" dirty="0"/>
              <a:t>to make them discussable </a:t>
            </a:r>
            <a:r>
              <a:rPr lang="en-US" sz="2100" dirty="0" smtClean="0"/>
              <a:t>&amp; therefore </a:t>
            </a:r>
            <a:r>
              <a:rPr lang="en-US" sz="2100" dirty="0"/>
              <a:t>usable.</a:t>
            </a:r>
          </a:p>
          <a:p>
            <a:pPr marL="514350" lvl="1">
              <a:lnSpc>
                <a:spcPct val="9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100" spc="-50" dirty="0" smtClean="0"/>
              <a:t>All parties build belief </a:t>
            </a:r>
            <a:r>
              <a:rPr lang="en-US" sz="2100" spc="-50" dirty="0"/>
              <a:t>that cross-cultural learning </a:t>
            </a:r>
            <a:r>
              <a:rPr lang="en-US" sz="2100" spc="-50" dirty="0" smtClean="0"/>
              <a:t>invites</a:t>
            </a:r>
            <a:br>
              <a:rPr lang="en-US" sz="2100" spc="-50" dirty="0" smtClean="0"/>
            </a:br>
            <a:r>
              <a:rPr lang="en-US" sz="2100" dirty="0" smtClean="0"/>
              <a:t>more </a:t>
            </a:r>
            <a:r>
              <a:rPr lang="en-US" sz="2100" dirty="0"/>
              <a:t>creative </a:t>
            </a:r>
            <a:r>
              <a:rPr lang="en-US" sz="2100" dirty="0" smtClean="0"/>
              <a:t>&amp; effective </a:t>
            </a:r>
            <a:r>
              <a:rPr lang="en-US" sz="2100" dirty="0"/>
              <a:t>ways of managing people</a:t>
            </a:r>
            <a:r>
              <a:rPr lang="en-US" sz="2100" dirty="0" smtClean="0"/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Laurent’s </a:t>
            </a:r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steps for true IHRM: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sz="3700" dirty="0" smtClean="0"/>
              <a:t>Extent of MNE reliance on HC market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5786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4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2</a:t>
              </a:r>
              <a:endParaRPr lang="en-US" dirty="0"/>
            </a:p>
          </p:txBody>
        </p:sp>
      </p:grpSp>
      <p:pic>
        <p:nvPicPr>
          <p:cNvPr id="6" name="Picture 5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4" y="6202144"/>
            <a:ext cx="1396200" cy="65585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568952" cy="631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The world’s top 10 non-financial TNC, ranked by TNI, 2008</a:t>
            </a:r>
            <a:r>
              <a:rPr lang="en-US" baseline="30000" dirty="0" smtClean="0"/>
              <a:t>a</a:t>
            </a:r>
            <a:endParaRPr lang="en-US" sz="2400" b="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323528" y="989520"/>
            <a:ext cx="8485632" cy="522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7" y="989520"/>
            <a:ext cx="8389759" cy="5056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1.1</a:t>
            </a:r>
            <a:endParaRPr lang="en-US" dirty="0"/>
          </a:p>
        </p:txBody>
      </p:sp>
      <p:pic>
        <p:nvPicPr>
          <p:cNvPr id="15" name="Picture 1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75" y="6021450"/>
            <a:ext cx="530821" cy="69694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2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/>
              <a:t>m</a:t>
            </a:r>
            <a:r>
              <a:rPr lang="en-US" dirty="0" smtClean="0"/>
              <a:t>anagement attitudes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67544" y="905256"/>
            <a:ext cx="8136904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</a:pPr>
            <a:endParaRPr lang="en-US" sz="2800" dirty="0" smtClean="0"/>
          </a:p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dirty="0" smtClean="0"/>
              <a:t>Some of the changes required		</a:t>
            </a:r>
            <a:r>
              <a:rPr lang="en-US" dirty="0"/>
              <a:t> </a:t>
            </a:r>
            <a:r>
              <a:rPr lang="en-US" dirty="0" smtClean="0"/>
              <a:t>  to truly internationalize HR</a:t>
            </a:r>
            <a:br>
              <a:rPr lang="en-US" dirty="0" smtClean="0"/>
            </a:br>
            <a:endParaRPr lang="en-US" dirty="0" smtClean="0"/>
          </a:p>
          <a:p>
            <a:pPr marL="61913" lvl="1" indent="0">
              <a:lnSpc>
                <a:spcPct val="90000"/>
              </a:lnSpc>
              <a:spcBef>
                <a:spcPts val="900"/>
              </a:spcBef>
              <a:buNone/>
              <a:tabLst>
                <a:tab pos="461963" algn="l"/>
              </a:tabLst>
            </a:pPr>
            <a:r>
              <a:rPr lang="en-US" dirty="0" smtClean="0"/>
              <a:t>have more to do with a </a:t>
            </a:r>
            <a:r>
              <a:rPr lang="en-US" b="1" dirty="0" smtClean="0">
                <a:solidFill>
                  <a:srgbClr val="265392"/>
                </a:solidFill>
              </a:rPr>
              <a:t>global mindset</a:t>
            </a:r>
            <a:br>
              <a:rPr lang="en-US" b="1" dirty="0" smtClean="0">
                <a:solidFill>
                  <a:srgbClr val="265392"/>
                </a:solidFill>
              </a:rPr>
            </a:br>
            <a:r>
              <a:rPr lang="en-US" dirty="0" smtClean="0"/>
              <a:t>than with behaviors.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does senior mgmt. think?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1807"/>
            <a:ext cx="8795319" cy="896913"/>
          </a:xfrm>
        </p:spPr>
        <p:txBody>
          <a:bodyPr/>
          <a:lstStyle/>
          <a:p>
            <a:r>
              <a:rPr lang="en-US" sz="4000" dirty="0" smtClean="0"/>
              <a:t>Applying a </a:t>
            </a:r>
            <a:r>
              <a:rPr lang="en-US" sz="4000" dirty="0"/>
              <a:t>s</a:t>
            </a:r>
            <a:r>
              <a:rPr lang="en-US" sz="4000" dirty="0" smtClean="0"/>
              <a:t>trategic view of IHRM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74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" y="1057744"/>
            <a:ext cx="8199712" cy="42146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1.4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521208"/>
            <a:ext cx="8668066" cy="631825"/>
          </a:xfrm>
        </p:spPr>
        <p:txBody>
          <a:bodyPr/>
          <a:lstStyle/>
          <a:p>
            <a:r>
              <a:rPr lang="en-US" dirty="0"/>
              <a:t>A framework of </a:t>
            </a:r>
            <a:r>
              <a:rPr lang="en-US" dirty="0" smtClean="0"/>
              <a:t>strategic </a:t>
            </a:r>
            <a:r>
              <a:rPr lang="en-US" dirty="0"/>
              <a:t>HRM in </a:t>
            </a:r>
            <a:r>
              <a:rPr lang="en-US" dirty="0" smtClean="0"/>
              <a:t>MNEs</a:t>
            </a:r>
            <a:endParaRPr lang="en-US" dirty="0"/>
          </a:p>
        </p:txBody>
      </p:sp>
      <p:pic>
        <p:nvPicPr>
          <p:cNvPr id="5" name="Picture 4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8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67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70786"/>
            <a:ext cx="8274210" cy="5329238"/>
          </a:xfrm>
        </p:spPr>
        <p:txBody>
          <a:bodyPr/>
          <a:lstStyle/>
          <a:p>
            <a:pPr lvl="1"/>
            <a:r>
              <a:rPr lang="en-US" dirty="0" smtClean="0"/>
              <a:t>HRM</a:t>
            </a:r>
            <a:r>
              <a:rPr lang="en-US" dirty="0"/>
              <a:t>, </a:t>
            </a:r>
            <a:r>
              <a:rPr lang="en-US" dirty="0" smtClean="0"/>
              <a:t>IHRM</a:t>
            </a:r>
          </a:p>
          <a:p>
            <a:pPr lvl="1"/>
            <a:r>
              <a:rPr lang="en-US" dirty="0" smtClean="0"/>
              <a:t>PCN, HCN, TCN</a:t>
            </a:r>
          </a:p>
          <a:p>
            <a:pPr lvl="1"/>
            <a:r>
              <a:rPr lang="en-US" dirty="0" smtClean="0"/>
              <a:t>MNE</a:t>
            </a:r>
            <a:endParaRPr lang="en-US" dirty="0"/>
          </a:p>
          <a:p>
            <a:pPr lvl="1"/>
            <a:r>
              <a:rPr lang="en-US" dirty="0"/>
              <a:t>expatriate = international assignee, inpatriate</a:t>
            </a:r>
          </a:p>
          <a:p>
            <a:pPr lvl="1"/>
            <a:r>
              <a:rPr lang="en-US" dirty="0"/>
              <a:t>repatriation</a:t>
            </a:r>
          </a:p>
          <a:p>
            <a:pPr lvl="1"/>
            <a:r>
              <a:rPr lang="en-US" dirty="0"/>
              <a:t>equity issues</a:t>
            </a:r>
          </a:p>
          <a:p>
            <a:pPr lvl="1"/>
            <a:r>
              <a:rPr lang="en-US" dirty="0"/>
              <a:t>psychological contract</a:t>
            </a:r>
          </a:p>
          <a:p>
            <a:pPr lvl="1"/>
            <a:r>
              <a:rPr lang="en-US" dirty="0"/>
              <a:t>culture shock</a:t>
            </a:r>
          </a:p>
          <a:p>
            <a:pPr lvl="1"/>
            <a:r>
              <a:rPr lang="en-US" dirty="0"/>
              <a:t>convergence/divergence hypotheses</a:t>
            </a:r>
          </a:p>
          <a:p>
            <a:pPr lvl="1"/>
            <a:r>
              <a:rPr lang="en-US" dirty="0"/>
              <a:t>Porter’s value chain model</a:t>
            </a:r>
          </a:p>
          <a:p>
            <a:pPr lvl="1"/>
            <a:r>
              <a:rPr lang="en-US" dirty="0"/>
              <a:t>index of transnationality</a:t>
            </a:r>
          </a:p>
          <a:p>
            <a:pPr lvl="1"/>
            <a:r>
              <a:rPr lang="en-US" dirty="0"/>
              <a:t>global mindset</a:t>
            </a:r>
          </a:p>
          <a:p>
            <a:pPr lvl="1"/>
            <a:r>
              <a:rPr lang="en-US" dirty="0"/>
              <a:t>asymmetric events</a:t>
            </a:r>
          </a:p>
          <a:p>
            <a:pPr lvl="1"/>
            <a:r>
              <a:rPr lang="en-US" dirty="0"/>
              <a:t>environmental dynamics</a:t>
            </a:r>
          </a:p>
          <a:p>
            <a:pPr lvl="1"/>
            <a:r>
              <a:rPr lang="en-US" dirty="0" smtClean="0"/>
              <a:t>organizational culture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67544" y="905256"/>
            <a:ext cx="8784976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Unmatched in our capabilities &amp; plans</a:t>
            </a:r>
          </a:p>
          <a:p>
            <a:pPr marL="514350" lvl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Highly leveraged against our particular assets</a:t>
            </a:r>
          </a:p>
          <a:p>
            <a:pPr marL="514350" lvl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/>
              <a:t>Designed to</a:t>
            </a:r>
          </a:p>
          <a:p>
            <a:pPr marL="1081087" lvl="2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Secure leverage against our assets</a:t>
            </a:r>
          </a:p>
          <a:p>
            <a:pPr marL="1081087" lvl="2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spc="-10" dirty="0" smtClean="0"/>
              <a:t>                         </a:t>
            </a:r>
            <a:r>
              <a:rPr lang="en-US" sz="2400" dirty="0" smtClean="0"/>
              <a:t>what in other contexts are our strengths</a:t>
            </a:r>
            <a:br>
              <a:rPr lang="en-US" sz="2400" dirty="0" smtClean="0"/>
            </a:br>
            <a:endParaRPr lang="en-US" sz="2400" dirty="0" smtClean="0"/>
          </a:p>
          <a:p>
            <a:pPr marL="1081087" lvl="2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Be difficult to respond to in a</a:t>
            </a:r>
            <a:br>
              <a:rPr lang="en-US" sz="2400" dirty="0" smtClean="0"/>
            </a:br>
            <a:r>
              <a:rPr lang="en-US" sz="2400" dirty="0" smtClean="0"/>
              <a:t>discriminate &amp; proportionate manner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Asymmetric events tend to be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35900" y="2904862"/>
            <a:ext cx="2160240" cy="1296144"/>
          </a:xfrm>
          <a:prstGeom prst="roundRect">
            <a:avLst/>
          </a:prstGeom>
          <a:solidFill>
            <a:srgbClr val="26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pPr algn="r">
              <a:lnSpc>
                <a:spcPct val="90000"/>
              </a:lnSpc>
            </a:pPr>
            <a:r>
              <a:rPr lang="en-US" sz="2400" dirty="0" smtClean="0"/>
              <a:t>Work around,</a:t>
            </a:r>
          </a:p>
          <a:p>
            <a:pPr algn="r">
              <a:lnSpc>
                <a:spcPct val="90000"/>
              </a:lnSpc>
            </a:pPr>
            <a:r>
              <a:rPr lang="en-US" sz="2400" dirty="0" smtClean="0"/>
              <a:t>Offset, &amp;</a:t>
            </a:r>
            <a:br>
              <a:rPr lang="en-US" sz="2400" dirty="0" smtClean="0"/>
            </a:br>
            <a:r>
              <a:rPr lang="en-US" sz="2400" dirty="0" smtClean="0"/>
              <a:t>negate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5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hanging context of IHRM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dirty="0" smtClean="0"/>
              <a:t>An MNE</a:t>
            </a:r>
            <a:r>
              <a:rPr lang="en-US" baseline="0" dirty="0" smtClean="0"/>
              <a:t> </a:t>
            </a:r>
            <a:r>
              <a:rPr lang="en-US" dirty="0" smtClean="0"/>
              <a:t>case study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819056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MNEs fail primarily because of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83840" y="1677936"/>
            <a:ext cx="5027984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lack of </a:t>
            </a:r>
            <a:r>
              <a:rPr lang="en-US" dirty="0" smtClean="0"/>
              <a:t>understanding of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7531" y="3924382"/>
            <a:ext cx="6060032" cy="108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managing human </a:t>
            </a:r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foreign environments.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92537"/>
            <a:ext cx="2314600" cy="106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00D600"/>
              </a:buClr>
              <a:buSzPct val="100000"/>
              <a:buFont typeface="Wingdings" pitchFamily="2" charset="2"/>
              <a:buChar char="§"/>
              <a:defRPr lang="en-US" sz="32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 rot="21406372">
            <a:off x="1936223" y="1744769"/>
            <a:ext cx="1037709" cy="3600681"/>
          </a:xfrm>
          <a:custGeom>
            <a:avLst/>
            <a:gdLst>
              <a:gd name="connsiteX0" fmla="*/ 0 w 1084863"/>
              <a:gd name="connsiteY0" fmla="*/ 0 h 3632200"/>
              <a:gd name="connsiteX1" fmla="*/ 1079500 w 1084863"/>
              <a:gd name="connsiteY1" fmla="*/ 1244600 h 3632200"/>
              <a:gd name="connsiteX2" fmla="*/ 431800 w 1084863"/>
              <a:gd name="connsiteY2" fmla="*/ 2413000 h 3632200"/>
              <a:gd name="connsiteX3" fmla="*/ 812800 w 1084863"/>
              <a:gd name="connsiteY3" fmla="*/ 3632200 h 3632200"/>
              <a:gd name="connsiteX0" fmla="*/ 0 w 1192025"/>
              <a:gd name="connsiteY0" fmla="*/ 0 h 3893096"/>
              <a:gd name="connsiteX1" fmla="*/ 1184071 w 1192025"/>
              <a:gd name="connsiteY1" fmla="*/ 1505496 h 3893096"/>
              <a:gd name="connsiteX2" fmla="*/ 536371 w 1192025"/>
              <a:gd name="connsiteY2" fmla="*/ 2673896 h 3893096"/>
              <a:gd name="connsiteX3" fmla="*/ 917371 w 1192025"/>
              <a:gd name="connsiteY3" fmla="*/ 3893096 h 3893096"/>
              <a:gd name="connsiteX0" fmla="*/ 0 w 1206834"/>
              <a:gd name="connsiteY0" fmla="*/ 0 h 3893096"/>
              <a:gd name="connsiteX1" fmla="*/ 1199010 w 1206834"/>
              <a:gd name="connsiteY1" fmla="*/ 1615348 h 3893096"/>
              <a:gd name="connsiteX2" fmla="*/ 536371 w 1206834"/>
              <a:gd name="connsiteY2" fmla="*/ 2673896 h 3893096"/>
              <a:gd name="connsiteX3" fmla="*/ 917371 w 1206834"/>
              <a:gd name="connsiteY3" fmla="*/ 3893096 h 3893096"/>
              <a:gd name="connsiteX0" fmla="*/ 0 w 1221648"/>
              <a:gd name="connsiteY0" fmla="*/ 0 h 3893096"/>
              <a:gd name="connsiteX1" fmla="*/ 1213949 w 1221648"/>
              <a:gd name="connsiteY1" fmla="*/ 1532959 h 3893096"/>
              <a:gd name="connsiteX2" fmla="*/ 536371 w 1221648"/>
              <a:gd name="connsiteY2" fmla="*/ 2673896 h 3893096"/>
              <a:gd name="connsiteX3" fmla="*/ 917371 w 1221648"/>
              <a:gd name="connsiteY3" fmla="*/ 3893096 h 3893096"/>
              <a:gd name="connsiteX0" fmla="*/ 0 w 1220631"/>
              <a:gd name="connsiteY0" fmla="*/ 0 h 3893096"/>
              <a:gd name="connsiteX1" fmla="*/ 1213949 w 1220631"/>
              <a:gd name="connsiteY1" fmla="*/ 1532959 h 3893096"/>
              <a:gd name="connsiteX2" fmla="*/ 506493 w 1220631"/>
              <a:gd name="connsiteY2" fmla="*/ 2605240 h 3893096"/>
              <a:gd name="connsiteX3" fmla="*/ 917371 w 1220631"/>
              <a:gd name="connsiteY3" fmla="*/ 3893096 h 38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" h="3893096">
                <a:moveTo>
                  <a:pt x="0" y="0"/>
                </a:moveTo>
                <a:cubicBezTo>
                  <a:pt x="503766" y="421216"/>
                  <a:pt x="1129534" y="1098752"/>
                  <a:pt x="1213949" y="1532959"/>
                </a:cubicBezTo>
                <a:cubicBezTo>
                  <a:pt x="1298365" y="1967166"/>
                  <a:pt x="555923" y="2211884"/>
                  <a:pt x="506493" y="2605240"/>
                </a:cubicBezTo>
                <a:cubicBezTo>
                  <a:pt x="457063" y="2998596"/>
                  <a:pt x="917371" y="3893096"/>
                  <a:pt x="917371" y="3893096"/>
                </a:cubicBezTo>
              </a:path>
            </a:pathLst>
          </a:custGeom>
          <a:noFill/>
          <a:ln w="152400">
            <a:gradFill>
              <a:gsLst>
                <a:gs pos="833">
                  <a:srgbClr val="769FDC"/>
                </a:gs>
                <a:gs pos="50000">
                  <a:srgbClr val="265392">
                    <a:lumMod val="100000"/>
                  </a:srgbClr>
                </a:gs>
                <a:gs pos="100000">
                  <a:srgbClr val="002847"/>
                </a:gs>
              </a:gsLst>
              <a:lin ang="5400000" scaled="0"/>
            </a:gra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8604448" cy="5272624"/>
          </a:xfrm>
        </p:spPr>
        <p:txBody>
          <a:bodyPr/>
          <a:lstStyle/>
          <a:p>
            <a:r>
              <a:rPr lang="en-US" sz="2800" dirty="0"/>
              <a:t>Define IHRM and key terms</a:t>
            </a:r>
          </a:p>
          <a:p>
            <a:r>
              <a:rPr lang="en-US" sz="2800" dirty="0"/>
              <a:t>Introduce </a:t>
            </a:r>
            <a:r>
              <a:rPr lang="en-US" sz="2800" dirty="0" smtClean="0"/>
              <a:t>&amp; review </a:t>
            </a:r>
            <a:r>
              <a:rPr lang="en-US" sz="2800" dirty="0"/>
              <a:t>expatriate assignment </a:t>
            </a:r>
            <a:r>
              <a:rPr lang="en-US" sz="2800" dirty="0" smtClean="0"/>
              <a:t>mgmt</a:t>
            </a:r>
            <a:r>
              <a:rPr lang="en-US" sz="2800" dirty="0"/>
              <a:t>.</a:t>
            </a:r>
          </a:p>
          <a:p>
            <a:r>
              <a:rPr lang="en-US" sz="2800" dirty="0"/>
              <a:t>Outline differences between domestic &amp; IHRM</a:t>
            </a:r>
          </a:p>
          <a:p>
            <a:r>
              <a:rPr lang="en-US" sz="2800" dirty="0"/>
              <a:t>Detail a model that captures these differences</a:t>
            </a:r>
          </a:p>
          <a:p>
            <a:r>
              <a:rPr lang="en-US" sz="2800" dirty="0"/>
              <a:t>Discover complexity &amp; increasing challenges to existing </a:t>
            </a:r>
            <a:r>
              <a:rPr lang="en-US" sz="2800" dirty="0" smtClean="0"/>
              <a:t>IHRM practices </a:t>
            </a:r>
            <a:r>
              <a:rPr lang="en-US" sz="2800" dirty="0"/>
              <a:t>and </a:t>
            </a:r>
            <a:r>
              <a:rPr lang="en-US" sz="2800" dirty="0" smtClean="0"/>
              <a:t>models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/>
              <a:t>b</a:t>
            </a:r>
            <a:r>
              <a:rPr lang="en-US" dirty="0" smtClean="0"/>
              <a:t>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2" y="1616767"/>
            <a:ext cx="8640960" cy="20282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Inter-relationships between approaches to the </a:t>
            </a:r>
            <a:r>
              <a:rPr lang="en-US" dirty="0" smtClean="0"/>
              <a:t>field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1.1</a:t>
            </a:r>
          </a:p>
        </p:txBody>
      </p:sp>
    </p:spTree>
    <p:extLst>
      <p:ext uri="{BB962C8B-B14F-4D97-AF65-F5344CB8AC3E}">
        <p14:creationId xmlns:p14="http://schemas.microsoft.com/office/powerpoint/2010/main" val="22304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international 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4294967295"/>
          </p:nvPr>
        </p:nvSpPr>
        <p:spPr>
          <a:xfrm>
            <a:off x="457200" y="905256"/>
            <a:ext cx="8568953" cy="50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576263" indent="-514350">
              <a:buClr>
                <a:srgbClr val="0B5C93"/>
              </a:buClr>
              <a:buFont typeface="Arial" pitchFamily="34" charset="0"/>
              <a:buChar char="■"/>
              <a:defRPr sz="3200" baseline="0">
                <a:solidFill>
                  <a:srgbClr val="444751"/>
                </a:solidFill>
              </a:defRPr>
            </a:lvl2pPr>
            <a:lvl3pPr>
              <a:buClr>
                <a:srgbClr val="0B5C93"/>
              </a:buClr>
              <a:buFont typeface="Arial" pitchFamily="34" charset="0"/>
              <a:buChar char="■"/>
              <a:defRPr sz="2800">
                <a:solidFill>
                  <a:srgbClr val="444751"/>
                </a:solidFill>
              </a:defRPr>
            </a:lvl3pPr>
            <a:lvl4pPr marL="1371600" indent="0">
              <a:buClr>
                <a:srgbClr val="0B5C93"/>
              </a:buClr>
              <a:buFont typeface="Arial" pitchFamily="34" charset="0"/>
              <a:buChar char="»"/>
              <a:defRPr>
                <a:solidFill>
                  <a:srgbClr val="444751"/>
                </a:solidFill>
              </a:defRPr>
            </a:lvl4pPr>
          </a:lstStyle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Human resource planning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Staffing:</a:t>
            </a:r>
            <a:r>
              <a:rPr lang="en-US" dirty="0" smtClean="0"/>
              <a:t> recruitment, selection, placement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Performance management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Training &amp; development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Compensation &amp; benefits</a:t>
            </a:r>
          </a:p>
          <a:p>
            <a:pPr marL="514350" lvl="1">
              <a:spcBef>
                <a:spcPts val="18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Industrial relations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rgbClr val="00D600"/>
                </a:solidFill>
                <a:effectLst/>
                <a:latin typeface="Arial"/>
                <a:ea typeface="+mj-ea"/>
                <a:cs typeface="Arial"/>
              </a:rPr>
              <a:t>HRM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896913"/>
          </a:xfrm>
        </p:spPr>
        <p:txBody>
          <a:bodyPr/>
          <a:lstStyle/>
          <a:p>
            <a:r>
              <a:rPr lang="en-US" sz="4100" dirty="0" smtClean="0"/>
              <a:t>Morgan’s “3-D” definition of IHRM</a:t>
            </a:r>
            <a:endParaRPr lang="en-US" sz="4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HR activities of</a:t>
            </a:r>
            <a:br>
              <a:rPr lang="en-US" dirty="0" smtClean="0"/>
            </a:br>
            <a:r>
              <a:rPr lang="en-US" dirty="0" smtClean="0"/>
              <a:t>procurement, allocation &amp; utilization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countries where IHRM occurs: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Host-country where subsidiary may be located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Parent-country where firm is headquartered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Other-countries that may be</a:t>
            </a:r>
            <a:br>
              <a:rPr lang="en-US" dirty="0" smtClean="0"/>
            </a:br>
            <a:r>
              <a:rPr lang="en-US" dirty="0" smtClean="0"/>
              <a:t>source of </a:t>
            </a:r>
            <a:r>
              <a:rPr lang="en-US" dirty="0" smtClean="0"/>
              <a:t>labor, </a:t>
            </a:r>
            <a:r>
              <a:rPr lang="en-US" dirty="0" smtClean="0"/>
              <a:t>finance &amp; other inputs</a:t>
            </a:r>
          </a:p>
          <a:p>
            <a:pPr marL="514350" indent="-514350">
              <a:buClr>
                <a:srgbClr val="265392"/>
              </a:buClr>
              <a:buFont typeface="+mj-lt"/>
              <a:buAutoNum type="arabicPeriod"/>
            </a:pPr>
            <a:r>
              <a:rPr lang="en-US" dirty="0" smtClean="0"/>
              <a:t>The employees of an international firm: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HCNs (host country nationals)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PCNs (parent    ..           ..      )</a:t>
            </a:r>
          </a:p>
          <a:p>
            <a:pPr marL="1027112" lvl="2" indent="-514350">
              <a:lnSpc>
                <a:spcPct val="90000"/>
              </a:lnSpc>
              <a:spcBef>
                <a:spcPts val="500"/>
              </a:spcBef>
              <a:buClr>
                <a:srgbClr val="265392"/>
              </a:buClr>
            </a:pPr>
            <a:r>
              <a:rPr lang="en-US" dirty="0" smtClean="0"/>
              <a:t>TCNs </a:t>
            </a:r>
            <a:r>
              <a:rPr lang="en-US" dirty="0"/>
              <a:t>(</a:t>
            </a:r>
            <a:r>
              <a:rPr lang="en-US" dirty="0" smtClean="0"/>
              <a:t>host        ..           </a:t>
            </a:r>
            <a:r>
              <a:rPr lang="en-US" dirty="0"/>
              <a:t>.. </a:t>
            </a:r>
            <a:r>
              <a:rPr lang="en-US" dirty="0" smtClean="0"/>
              <a:t>    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9376</TotalTime>
  <Words>519</Words>
  <Application>Microsoft Office PowerPoint</Application>
  <PresentationFormat>On-screen Show (4:3)</PresentationFormat>
  <Paragraphs>154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INTRODUCTION</vt:lpstr>
      <vt:lpstr>INTRODUCTION</vt:lpstr>
      <vt:lpstr>Vocabulary</vt:lpstr>
      <vt:lpstr>Objectives</vt:lpstr>
      <vt:lpstr>Scope of book</vt:lpstr>
      <vt:lpstr>Figure 1.1</vt:lpstr>
      <vt:lpstr>Defining international HRM</vt:lpstr>
      <vt:lpstr>HRM activities</vt:lpstr>
      <vt:lpstr>Morgan’s “3-D” definition of IHRM</vt:lpstr>
      <vt:lpstr>Figure 1.2</vt:lpstr>
      <vt:lpstr>Stahl-Björkman-Morris def. of IHRM</vt:lpstr>
      <vt:lpstr>Domestic vs. international</vt:lpstr>
      <vt:lpstr>IHRM is more complex than domestic HRM</vt:lpstr>
      <vt:lpstr>IHRM has international HR activities</vt:lpstr>
      <vt:lpstr>International relocation involves:</vt:lpstr>
      <vt:lpstr>Variables that moderate the differences</vt:lpstr>
      <vt:lpstr>Four more moderators in addition to IHRM complexity</vt:lpstr>
      <vt:lpstr>Figure 1.3</vt:lpstr>
      <vt:lpstr>The cultural environment</vt:lpstr>
      <vt:lpstr>Culture matters</vt:lpstr>
      <vt:lpstr>Industry type</vt:lpstr>
      <vt:lpstr>The MNE industry type continuum</vt:lpstr>
      <vt:lpstr>Laurent’s steps for true IHRM:</vt:lpstr>
      <vt:lpstr>Extent of MNE reliance on HC market</vt:lpstr>
      <vt:lpstr>Table 1.1</vt:lpstr>
      <vt:lpstr>Senior management attitudes</vt:lpstr>
      <vt:lpstr>What does senior mgmt. think?</vt:lpstr>
      <vt:lpstr>Applying a strategic view of IHRM</vt:lpstr>
      <vt:lpstr>Figure 1.4</vt:lpstr>
      <vt:lpstr>Asymmetric events tend to be</vt:lpstr>
      <vt:lpstr>The changing context of IHRM</vt:lpstr>
      <vt:lpstr>An MNE case study result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314</cp:revision>
  <dcterms:created xsi:type="dcterms:W3CDTF">2011-07-28T14:21:34Z</dcterms:created>
  <dcterms:modified xsi:type="dcterms:W3CDTF">2013-02-04T09:24:39Z</dcterms:modified>
</cp:coreProperties>
</file>