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9" r:id="rId2"/>
    <p:sldId id="281" r:id="rId3"/>
    <p:sldId id="267" r:id="rId4"/>
    <p:sldId id="269" r:id="rId5"/>
    <p:sldId id="287" r:id="rId6"/>
    <p:sldId id="289" r:id="rId7"/>
    <p:sldId id="290" r:id="rId8"/>
    <p:sldId id="288" r:id="rId9"/>
    <p:sldId id="292" r:id="rId10"/>
    <p:sldId id="302" r:id="rId11"/>
    <p:sldId id="291" r:id="rId12"/>
    <p:sldId id="303" r:id="rId13"/>
    <p:sldId id="293" r:id="rId14"/>
    <p:sldId id="294" r:id="rId15"/>
    <p:sldId id="295" r:id="rId16"/>
    <p:sldId id="259" r:id="rId17"/>
    <p:sldId id="296" r:id="rId18"/>
    <p:sldId id="297" r:id="rId19"/>
    <p:sldId id="304" r:id="rId20"/>
    <p:sldId id="298" r:id="rId21"/>
    <p:sldId id="299" r:id="rId22"/>
    <p:sldId id="305" r:id="rId23"/>
    <p:sldId id="300" r:id="rId24"/>
    <p:sldId id="306" r:id="rId25"/>
    <p:sldId id="301" r:id="rId26"/>
    <p:sldId id="307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98B7E4"/>
    <a:srgbClr val="336FC7"/>
    <a:srgbClr val="444751"/>
    <a:srgbClr val="002847"/>
    <a:srgbClr val="FF99CC"/>
    <a:srgbClr val="B55E4F"/>
    <a:srgbClr val="00D600"/>
    <a:srgbClr val="00CC00"/>
    <a:srgbClr val="BF8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990" autoAdjust="0"/>
    <p:restoredTop sz="99133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367697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70703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ight Triangle 18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Rectangle 24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26" name="Rectangle 25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9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30" name="Straight Arrow Connector 29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291997" y="-543322"/>
            <a:ext cx="9488343" cy="6749838"/>
            <a:chOff x="291997" y="-543322"/>
            <a:chExt cx="9488343" cy="674983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8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8" name="Picture 17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00D6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27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9278"/>
            <a:ext cx="8918359" cy="3430258"/>
          </a:xfrm>
        </p:spPr>
        <p:txBody>
          <a:bodyPr/>
          <a:lstStyle/>
          <a:p>
            <a:r>
              <a:rPr lang="en-US" sz="7000" dirty="0" smtClean="0"/>
              <a:t>THE CULTURAL CONTEXT OF IHRM</a:t>
            </a:r>
            <a:endParaRPr lang="en-US" sz="7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867327" cy="896913"/>
          </a:xfrm>
        </p:spPr>
        <p:txBody>
          <a:bodyPr/>
          <a:lstStyle/>
          <a:p>
            <a:r>
              <a:rPr lang="en-US" sz="3700" dirty="0" smtClean="0"/>
              <a:t>Intro to cross-cultural mgmt. research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73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700" dirty="0" smtClean="0"/>
              <a:t>Goals of cross-cultural mgmt. studies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576"/>
            <a:ext cx="8352927" cy="4464496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265392"/>
              </a:buClr>
            </a:pPr>
            <a:r>
              <a:rPr lang="en-US" dirty="0" smtClean="0"/>
              <a:t>Describe</a:t>
            </a:r>
            <a:endParaRPr lang="en-US" dirty="0"/>
          </a:p>
          <a:p>
            <a:pPr>
              <a:lnSpc>
                <a:spcPct val="90000"/>
              </a:lnSpc>
              <a:buClr>
                <a:srgbClr val="265392"/>
              </a:buClr>
            </a:pPr>
            <a:r>
              <a:rPr lang="en-US" dirty="0" smtClean="0"/>
              <a:t>Compare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265392"/>
              </a:buClr>
            </a:pPr>
            <a:r>
              <a:rPr lang="en-US" dirty="0" smtClean="0"/>
              <a:t>Explain &amp; improve interaction </a:t>
            </a:r>
            <a:r>
              <a:rPr lang="en-US" dirty="0"/>
              <a:t>between employees, customers, </a:t>
            </a:r>
            <a:r>
              <a:rPr lang="en-US" dirty="0" smtClean="0"/>
              <a:t>suppliers or business in different </a:t>
            </a:r>
            <a:r>
              <a:rPr lang="en-US" dirty="0"/>
              <a:t>countries </a:t>
            </a:r>
            <a:r>
              <a:rPr lang="en-US" dirty="0" smtClean="0"/>
              <a:t>&amp; cultures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980728"/>
            <a:ext cx="6215288" cy="1289024"/>
            <a:chOff x="2627784" y="980728"/>
            <a:chExt cx="6287296" cy="128902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137680" y="980728"/>
              <a:ext cx="5777400" cy="1289024"/>
            </a:xfrm>
            <a:prstGeom prst="rect">
              <a:avLst/>
            </a:prstGeom>
            <a:solidFill>
              <a:srgbClr val="265392"/>
            </a:solidFill>
          </p:spPr>
          <p:txBody>
            <a:bodyPr vert="horz" lIns="182880" tIns="91440" rIns="91440" bIns="91440" rtlCol="0">
              <a:noAutofit/>
            </a:bodyPr>
            <a:lstStyle>
              <a:lvl1pPr marL="344488" indent="-344488" algn="l" defTabSz="914400" rtl="0" eaLnBrk="1" latinLnBrk="0" hangingPunct="1">
                <a:spcBef>
                  <a:spcPct val="20000"/>
                </a:spcBef>
                <a:buClr>
                  <a:srgbClr val="00D600"/>
                </a:buClr>
                <a:buSzPct val="100000"/>
                <a:buFont typeface="Wingdings" pitchFamily="2" charset="2"/>
                <a:buChar char="§"/>
                <a:defRPr lang="en-US" sz="3200" kern="1200" baseline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5475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85725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139825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Clr>
                  <a:srgbClr val="265392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organizational </a:t>
              </a:r>
              <a:r>
                <a:rPr lang="en-US" dirty="0" smtClean="0">
                  <a:solidFill>
                    <a:schemeClr val="bg1"/>
                  </a:solidFill>
                </a:rPr>
                <a:t>behavior</a:t>
              </a:r>
              <a:r>
                <a:rPr lang="en-US" dirty="0" smtClean="0">
                  <a:solidFill>
                    <a:schemeClr val="bg1"/>
                  </a:solidFill>
                </a:rPr>
                <a:t/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between </a:t>
              </a:r>
              <a:r>
                <a:rPr lang="en-US" dirty="0">
                  <a:solidFill>
                    <a:schemeClr val="bg1"/>
                  </a:solidFill>
                </a:rPr>
                <a:t>countries &amp; cultures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flipH="1">
              <a:off x="2627784" y="980728"/>
              <a:ext cx="360040" cy="1289024"/>
            </a:xfrm>
            <a:prstGeom prst="leftBrace">
              <a:avLst>
                <a:gd name="adj1" fmla="val 63933"/>
                <a:gd name="adj2" fmla="val 50000"/>
              </a:avLst>
            </a:prstGeom>
            <a:noFill/>
            <a:ln w="38100">
              <a:solidFill>
                <a:srgbClr val="265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67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Hofstede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896913"/>
          </a:xfrm>
        </p:spPr>
        <p:txBody>
          <a:bodyPr/>
          <a:lstStyle/>
          <a:p>
            <a:r>
              <a:rPr lang="en-US" sz="4200" dirty="0" smtClean="0"/>
              <a:t>Hofstede’s 5 culture dimensions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Power distance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Uncertainty avoidance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Femininity vs. masculinity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Individualism vs. </a:t>
            </a:r>
            <a:r>
              <a:rPr lang="en-US" dirty="0" smtClean="0"/>
              <a:t>collectivism</a:t>
            </a:r>
            <a:endParaRPr lang="en-US" dirty="0"/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Confucianism </a:t>
            </a:r>
            <a:r>
              <a:rPr lang="en-US" dirty="0" smtClean="0"/>
              <a:t>or long-term orientation</a:t>
            </a:r>
          </a:p>
        </p:txBody>
      </p:sp>
    </p:spTree>
    <p:extLst>
      <p:ext uri="{BB962C8B-B14F-4D97-AF65-F5344CB8AC3E}">
        <p14:creationId xmlns:p14="http://schemas.microsoft.com/office/powerpoint/2010/main" val="7410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Long-term cultures characterized by: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52927" cy="5328592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 smtClean="0"/>
              <a:t>Great endurance, persistence </a:t>
            </a:r>
            <a:r>
              <a:rPr lang="en-US" sz="2800" dirty="0"/>
              <a:t>in pursuing </a:t>
            </a:r>
            <a:r>
              <a:rPr lang="en-US" sz="2800" dirty="0" smtClean="0"/>
              <a:t>goals</a:t>
            </a:r>
            <a:endParaRPr lang="en-US" sz="2800" dirty="0"/>
          </a:p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/>
              <a:t>P</a:t>
            </a:r>
            <a:r>
              <a:rPr lang="en-US" sz="2800" dirty="0" smtClean="0"/>
              <a:t>osition </a:t>
            </a:r>
            <a:r>
              <a:rPr lang="en-US" sz="2800" dirty="0"/>
              <a:t>of ranking based on </a:t>
            </a:r>
            <a:r>
              <a:rPr lang="en-US" sz="2800" dirty="0" smtClean="0"/>
              <a:t>status</a:t>
            </a:r>
            <a:endParaRPr lang="en-US" sz="2800" dirty="0"/>
          </a:p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/>
              <a:t>A</a:t>
            </a:r>
            <a:r>
              <a:rPr lang="en-US" sz="2800" dirty="0" smtClean="0"/>
              <a:t>daptation </a:t>
            </a:r>
            <a:r>
              <a:rPr lang="en-US" sz="2800" dirty="0"/>
              <a:t>of traditions to modern </a:t>
            </a:r>
            <a:r>
              <a:rPr lang="en-US" sz="2800" dirty="0" smtClean="0"/>
              <a:t>conditions</a:t>
            </a:r>
            <a:endParaRPr lang="en-US" sz="2800" dirty="0"/>
          </a:p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/>
              <a:t>R</a:t>
            </a:r>
            <a:r>
              <a:rPr lang="en-US" sz="2800" dirty="0" smtClean="0"/>
              <a:t>espect </a:t>
            </a:r>
            <a:r>
              <a:rPr lang="en-US" sz="2800" dirty="0"/>
              <a:t>of social </a:t>
            </a:r>
            <a:r>
              <a:rPr lang="en-US" sz="2800" dirty="0" smtClean="0"/>
              <a:t>&amp; status </a:t>
            </a:r>
            <a:r>
              <a:rPr lang="en-US" sz="2800" dirty="0"/>
              <a:t>obligations </a:t>
            </a:r>
            <a:r>
              <a:rPr lang="en-US" sz="2800" dirty="0" smtClean="0"/>
              <a:t>within limits</a:t>
            </a:r>
            <a:endParaRPr lang="en-US" sz="2800" dirty="0"/>
          </a:p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/>
              <a:t>H</a:t>
            </a:r>
            <a:r>
              <a:rPr lang="en-US" sz="2800" dirty="0" smtClean="0"/>
              <a:t>igh </a:t>
            </a:r>
            <a:r>
              <a:rPr lang="en-US" sz="2800" dirty="0"/>
              <a:t>savings rates </a:t>
            </a:r>
            <a:r>
              <a:rPr lang="en-US" sz="2800" dirty="0" smtClean="0"/>
              <a:t>&amp; high </a:t>
            </a:r>
            <a:r>
              <a:rPr lang="en-US" sz="2800" dirty="0"/>
              <a:t>investment </a:t>
            </a:r>
            <a:r>
              <a:rPr lang="en-US" sz="2800" dirty="0" smtClean="0"/>
              <a:t>activity</a:t>
            </a:r>
            <a:endParaRPr lang="en-US" sz="2800" dirty="0"/>
          </a:p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/>
              <a:t>R</a:t>
            </a:r>
            <a:r>
              <a:rPr lang="en-US" sz="2800" dirty="0" smtClean="0"/>
              <a:t>eadiness </a:t>
            </a:r>
            <a:r>
              <a:rPr lang="en-US" sz="2800" dirty="0"/>
              <a:t>to subordinate oneself to a </a:t>
            </a:r>
            <a:r>
              <a:rPr lang="en-US" sz="2800" dirty="0" smtClean="0"/>
              <a:t>purpose</a:t>
            </a:r>
            <a:endParaRPr lang="en-US" sz="2800" dirty="0"/>
          </a:p>
          <a:p>
            <a:pPr>
              <a:lnSpc>
                <a:spcPct val="130000"/>
              </a:lnSpc>
              <a:buClr>
                <a:srgbClr val="265392"/>
              </a:buClr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feeling of </a:t>
            </a:r>
            <a:r>
              <a:rPr lang="en-US" sz="2800" dirty="0" smtClean="0"/>
              <a:t>shame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83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sz="3700" dirty="0" smtClean="0"/>
              <a:t>Short-term cultures characterized by: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65392"/>
              </a:buClr>
            </a:pPr>
            <a:r>
              <a:rPr lang="en-US" sz="2800" dirty="0"/>
              <a:t>P</a:t>
            </a:r>
            <a:r>
              <a:rPr lang="en-US" sz="2800" dirty="0" smtClean="0"/>
              <a:t>ersonal </a:t>
            </a:r>
            <a:r>
              <a:rPr lang="en-US" sz="2800" dirty="0" smtClean="0"/>
              <a:t>candor </a:t>
            </a:r>
            <a:r>
              <a:rPr lang="en-US" sz="2800" dirty="0" smtClean="0"/>
              <a:t>&amp; stability</a:t>
            </a:r>
            <a:endParaRPr lang="en-US" sz="2800" dirty="0"/>
          </a:p>
          <a:p>
            <a:pPr>
              <a:buClr>
                <a:srgbClr val="265392"/>
              </a:buClr>
            </a:pPr>
            <a:r>
              <a:rPr lang="en-US" sz="2800" dirty="0"/>
              <a:t>A</a:t>
            </a:r>
            <a:r>
              <a:rPr lang="en-US" sz="2800" dirty="0" smtClean="0"/>
              <a:t>voiding </a:t>
            </a:r>
            <a:r>
              <a:rPr lang="en-US" sz="2800" dirty="0"/>
              <a:t>loss of </a:t>
            </a:r>
            <a:r>
              <a:rPr lang="en-US" sz="2800" dirty="0" smtClean="0"/>
              <a:t>face</a:t>
            </a:r>
            <a:endParaRPr lang="en-US" sz="2800" dirty="0"/>
          </a:p>
          <a:p>
            <a:pPr>
              <a:buClr>
                <a:srgbClr val="265392"/>
              </a:buClr>
            </a:pPr>
            <a:r>
              <a:rPr lang="en-US" sz="2800" dirty="0"/>
              <a:t>R</a:t>
            </a:r>
            <a:r>
              <a:rPr lang="en-US" sz="2800" dirty="0" smtClean="0"/>
              <a:t>espect </a:t>
            </a:r>
            <a:r>
              <a:rPr lang="en-US" sz="2800" dirty="0"/>
              <a:t>of social </a:t>
            </a:r>
            <a:r>
              <a:rPr lang="en-US" sz="2800" dirty="0" smtClean="0"/>
              <a:t>&amp; status obligations without consideration </a:t>
            </a:r>
            <a:r>
              <a:rPr lang="en-US" sz="2800" dirty="0"/>
              <a:t>of </a:t>
            </a:r>
            <a:r>
              <a:rPr lang="en-US" sz="2800" dirty="0" smtClean="0"/>
              <a:t>costs</a:t>
            </a:r>
            <a:endParaRPr lang="en-US" sz="2800" dirty="0"/>
          </a:p>
          <a:p>
            <a:pPr>
              <a:buClr>
                <a:srgbClr val="265392"/>
              </a:buClr>
            </a:pPr>
            <a:r>
              <a:rPr lang="en-US" sz="2800" dirty="0"/>
              <a:t>L</a:t>
            </a:r>
            <a:r>
              <a:rPr lang="en-US" sz="2800" dirty="0" smtClean="0"/>
              <a:t>ow </a:t>
            </a:r>
            <a:r>
              <a:rPr lang="en-US" sz="2800" dirty="0"/>
              <a:t>savings rates </a:t>
            </a:r>
            <a:r>
              <a:rPr lang="en-US" sz="2800" dirty="0" smtClean="0"/>
              <a:t>&amp; low </a:t>
            </a:r>
            <a:r>
              <a:rPr lang="en-US" sz="2800" dirty="0"/>
              <a:t>investment </a:t>
            </a:r>
            <a:r>
              <a:rPr lang="en-US" sz="2800" dirty="0" smtClean="0"/>
              <a:t>activity</a:t>
            </a:r>
            <a:endParaRPr lang="en-US" sz="2800" dirty="0"/>
          </a:p>
          <a:p>
            <a:pPr>
              <a:buClr>
                <a:srgbClr val="265392"/>
              </a:buClr>
            </a:pPr>
            <a:r>
              <a:rPr lang="en-US" sz="2800" dirty="0"/>
              <a:t>E</a:t>
            </a:r>
            <a:r>
              <a:rPr lang="en-US" sz="2800" dirty="0" smtClean="0"/>
              <a:t>xpectations </a:t>
            </a:r>
            <a:r>
              <a:rPr lang="en-US" sz="2800" dirty="0"/>
              <a:t>of quick profit</a:t>
            </a:r>
          </a:p>
          <a:p>
            <a:pPr>
              <a:buClr>
                <a:srgbClr val="265392"/>
              </a:buClr>
            </a:pPr>
            <a:r>
              <a:rPr lang="en-US" sz="2800" dirty="0"/>
              <a:t>R</a:t>
            </a:r>
            <a:r>
              <a:rPr lang="en-US" sz="2800" dirty="0" smtClean="0"/>
              <a:t>espect </a:t>
            </a:r>
            <a:r>
              <a:rPr lang="en-US" sz="2800" dirty="0"/>
              <a:t>for </a:t>
            </a:r>
            <a:r>
              <a:rPr lang="en-US" sz="2800" dirty="0" smtClean="0"/>
              <a:t>traditions</a:t>
            </a:r>
            <a:endParaRPr lang="en-US" sz="2800" dirty="0"/>
          </a:p>
          <a:p>
            <a:pPr>
              <a:buClr>
                <a:srgbClr val="265392"/>
              </a:buClr>
            </a:pPr>
            <a:r>
              <a:rPr lang="en-US" sz="2800" dirty="0"/>
              <a:t>G</a:t>
            </a:r>
            <a:r>
              <a:rPr lang="en-US" sz="2800" dirty="0" smtClean="0"/>
              <a:t>reetings</a:t>
            </a:r>
            <a:r>
              <a:rPr lang="en-US" sz="2800" dirty="0"/>
              <a:t>, presents </a:t>
            </a:r>
            <a:r>
              <a:rPr lang="en-US" sz="2800" dirty="0" smtClean="0"/>
              <a:t>&amp; courtesies </a:t>
            </a:r>
            <a:r>
              <a:rPr lang="en-US" sz="2800" dirty="0"/>
              <a:t>based on </a:t>
            </a:r>
            <a:r>
              <a:rPr lang="en-US" sz="2800" dirty="0" smtClean="0"/>
              <a:t>reciprocity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1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300" dirty="0" smtClean="0"/>
              <a:t>Hofstede study: Power distance &amp; individualism vs. collectivism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7" y="928758"/>
            <a:ext cx="6696744" cy="51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dirty="0" smtClean="0"/>
              <a:t>Impact of the cultural context on HRM practices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7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2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7" y="908721"/>
            <a:ext cx="8458310" cy="530082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9" name="Picture 18">
            <a:hlinkClick r:id="rId6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88" y="5719809"/>
            <a:ext cx="760562" cy="998587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1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sz="3600" dirty="0" smtClean="0"/>
              <a:t>Future Hofstede-style research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65392"/>
              </a:buClr>
            </a:pPr>
            <a:r>
              <a:rPr lang="en-US" sz="2700" b="1" dirty="0" smtClean="0">
                <a:solidFill>
                  <a:srgbClr val="265392"/>
                </a:solidFill>
              </a:rPr>
              <a:t>Realization of cross-level studies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Consider groups, organizations, &amp; country levels</a:t>
            </a:r>
            <a:br>
              <a:rPr lang="en-US" sz="2700" dirty="0" smtClean="0"/>
            </a:br>
            <a:endParaRPr lang="en-US" sz="2700" dirty="0" smtClean="0"/>
          </a:p>
          <a:p>
            <a:pPr>
              <a:buClr>
                <a:srgbClr val="265392"/>
              </a:buClr>
            </a:pPr>
            <a:r>
              <a:rPr lang="en-US" sz="2700" b="1" dirty="0" smtClean="0">
                <a:solidFill>
                  <a:srgbClr val="265392"/>
                </a:solidFill>
              </a:rPr>
              <a:t>Inclusion of cross-cultural differences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Consider intracultural variance</a:t>
            </a:r>
            <a:br>
              <a:rPr lang="en-US" sz="2700" dirty="0" smtClean="0"/>
            </a:br>
            <a:endParaRPr lang="en-US" sz="2700" dirty="0" smtClean="0"/>
          </a:p>
          <a:p>
            <a:pPr>
              <a:buClr>
                <a:srgbClr val="265392"/>
              </a:buClr>
            </a:pPr>
            <a:r>
              <a:rPr lang="en-US" sz="2700" b="1" dirty="0" smtClean="0">
                <a:solidFill>
                  <a:srgbClr val="265392"/>
                </a:solidFill>
              </a:rPr>
              <a:t>Inclusion of theoretically relevant moderators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Consider sex, class affiliation, etc.</a:t>
            </a:r>
            <a:br>
              <a:rPr lang="en-US" sz="2700" dirty="0" smtClean="0"/>
            </a:br>
            <a:endParaRPr lang="en-US" sz="2700" dirty="0" smtClean="0"/>
          </a:p>
          <a:p>
            <a:pPr>
              <a:buClr>
                <a:srgbClr val="265392"/>
              </a:buClr>
            </a:pPr>
            <a:r>
              <a:rPr lang="en-US" sz="2700" b="1" dirty="0" smtClean="0">
                <a:solidFill>
                  <a:srgbClr val="265392"/>
                </a:solidFill>
              </a:rPr>
              <a:t>Interaction between variables</a:t>
            </a:r>
            <a:endParaRPr lang="en-US" sz="2700" b="1" dirty="0">
              <a:solidFill>
                <a:srgbClr val="26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5021"/>
            <a:ext cx="2808312" cy="648072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058795"/>
            <a:ext cx="8365667" cy="41065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Vocabulary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Objectives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Definitions of </a:t>
            </a:r>
            <a:r>
              <a:rPr lang="en-US" sz="2400" dirty="0" smtClean="0"/>
              <a:t>culture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Intro to cross-cultural management research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Hofstede study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GLOBE study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Trompenaars &amp; Hampden-Turner study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Hall </a:t>
            </a:r>
            <a:r>
              <a:rPr lang="en-US" sz="2400" dirty="0"/>
              <a:t>&amp; </a:t>
            </a:r>
            <a:r>
              <a:rPr lang="en-US" sz="2400" dirty="0" smtClean="0"/>
              <a:t>Hall’s cultural dimensions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development of cultures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76455" cy="15558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CULTURAL</a:t>
            </a:r>
            <a:br>
              <a:rPr lang="en-US" dirty="0" smtClean="0"/>
            </a:br>
            <a:r>
              <a:rPr lang="en-US" dirty="0" smtClean="0"/>
              <a:t>CONTEXT OF IHRM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 title="Go to Vocabulary slide">
            <a:hlinkClick r:id="rId2" action="ppaction://hlinksldjump" tooltip="Go to Vocabulary sldie"/>
          </p:cNvPr>
          <p:cNvSpPr/>
          <p:nvPr/>
        </p:nvSpPr>
        <p:spPr>
          <a:xfrm>
            <a:off x="827583" y="2090521"/>
            <a:ext cx="1617967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 title="Go to Vocabulary slide">
            <a:hlinkClick r:id="rId3" action="ppaction://hlinksldjump" tooltip="Go to Objectives"/>
          </p:cNvPr>
          <p:cNvSpPr/>
          <p:nvPr/>
        </p:nvSpPr>
        <p:spPr>
          <a:xfrm>
            <a:off x="827579" y="2506213"/>
            <a:ext cx="1800201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 title="Go to Vocabulary slide">
            <a:hlinkClick r:id="rId2" action="ppaction://hlinksldjump" tooltip="Go to Vocabulary"/>
          </p:cNvPr>
          <p:cNvSpPr/>
          <p:nvPr/>
        </p:nvSpPr>
        <p:spPr>
          <a:xfrm>
            <a:off x="827579" y="2055492"/>
            <a:ext cx="1800201" cy="401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Go to Vocabulary slide">
            <a:hlinkClick r:id="rId4" action="ppaction://hlinksldjump" tooltip="Go to Definitions of culture"/>
          </p:cNvPr>
          <p:cNvSpPr/>
          <p:nvPr/>
        </p:nvSpPr>
        <p:spPr>
          <a:xfrm>
            <a:off x="827579" y="2903191"/>
            <a:ext cx="3132348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Go to Vocabulary slide">
            <a:hlinkClick r:id="rId5" action="ppaction://hlinksldjump" tooltip="Go to Intro to cross-cultural management research"/>
          </p:cNvPr>
          <p:cNvSpPr/>
          <p:nvPr/>
        </p:nvSpPr>
        <p:spPr>
          <a:xfrm>
            <a:off x="827579" y="3300169"/>
            <a:ext cx="6264697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Go to Vocabulary slide">
            <a:hlinkClick r:id="rId6" action="ppaction://hlinksldjump" tooltip="Go to  Hofstede study"/>
          </p:cNvPr>
          <p:cNvSpPr/>
          <p:nvPr/>
        </p:nvSpPr>
        <p:spPr>
          <a:xfrm>
            <a:off x="827579" y="3697147"/>
            <a:ext cx="6264698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Go to Vocabulary slide">
            <a:hlinkClick r:id="rId7" action="ppaction://hlinksldjump" tooltip="Go to GLOBE study"/>
          </p:cNvPr>
          <p:cNvSpPr/>
          <p:nvPr/>
        </p:nvSpPr>
        <p:spPr>
          <a:xfrm>
            <a:off x="827579" y="4094125"/>
            <a:ext cx="2772309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 title="Go to Vocabulary slide">
            <a:hlinkClick r:id="rId8" action="ppaction://hlinksldjump" tooltip="Go to Hall &amp; Hall's cultural dimensions"/>
          </p:cNvPr>
          <p:cNvSpPr/>
          <p:nvPr/>
        </p:nvSpPr>
        <p:spPr>
          <a:xfrm>
            <a:off x="827579" y="4888081"/>
            <a:ext cx="5328597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title="Go to Vocabulary slide">
            <a:hlinkClick r:id="rId9" action="ppaction://hlinksldjump" tooltip="Go to Development of cultures"/>
          </p:cNvPr>
          <p:cNvSpPr/>
          <p:nvPr/>
        </p:nvSpPr>
        <p:spPr>
          <a:xfrm>
            <a:off x="827579" y="5285056"/>
            <a:ext cx="4032455" cy="448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 title="Go to Vocabulary slide">
            <a:hlinkClick r:id="rId10" action="ppaction://hlinksldjump" tooltip="Go to Trompenaars &amp; Hampden-Turner study"/>
          </p:cNvPr>
          <p:cNvSpPr/>
          <p:nvPr/>
        </p:nvSpPr>
        <p:spPr>
          <a:xfrm>
            <a:off x="827579" y="4491103"/>
            <a:ext cx="6120683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dirty="0" smtClean="0"/>
              <a:t>The GLOBE 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65392"/>
              </a:buClr>
            </a:pPr>
            <a:r>
              <a:rPr lang="en-US" sz="2300" dirty="0"/>
              <a:t>Are </a:t>
            </a:r>
            <a:r>
              <a:rPr lang="en-US" sz="2300" dirty="0" smtClean="0"/>
              <a:t>there leadership </a:t>
            </a:r>
            <a:r>
              <a:rPr lang="en-US" sz="2300" dirty="0" smtClean="0"/>
              <a:t>behaviors, </a:t>
            </a:r>
            <a:r>
              <a:rPr lang="en-US" sz="2300" dirty="0"/>
              <a:t>attributes </a:t>
            </a:r>
            <a:r>
              <a:rPr lang="en-US" sz="2300" dirty="0" smtClean="0"/>
              <a:t>&amp; org. practices effective across all cultures?</a:t>
            </a:r>
          </a:p>
          <a:p>
            <a:pPr>
              <a:buClr>
                <a:srgbClr val="265392"/>
              </a:buClr>
            </a:pPr>
            <a:r>
              <a:rPr lang="en-US" sz="2300" dirty="0" smtClean="0"/>
              <a:t>Are </a:t>
            </a:r>
            <a:r>
              <a:rPr lang="en-US" sz="2300" dirty="0"/>
              <a:t>there </a:t>
            </a:r>
            <a:r>
              <a:rPr lang="en-US" sz="2300" dirty="0" smtClean="0"/>
              <a:t>leadership </a:t>
            </a:r>
            <a:r>
              <a:rPr lang="en-US" sz="2300" dirty="0" smtClean="0"/>
              <a:t>behaviors, </a:t>
            </a:r>
            <a:r>
              <a:rPr lang="en-US" sz="2300" dirty="0"/>
              <a:t>attributes </a:t>
            </a:r>
            <a:r>
              <a:rPr lang="en-US" sz="2300" dirty="0" smtClean="0"/>
              <a:t>&amp; org. </a:t>
            </a:r>
            <a:r>
              <a:rPr lang="en-US" sz="2300" dirty="0"/>
              <a:t>practices </a:t>
            </a:r>
            <a:r>
              <a:rPr lang="en-US" sz="2300" dirty="0" smtClean="0"/>
              <a:t>effective in some cultures only?</a:t>
            </a:r>
            <a:endParaRPr lang="en-US" sz="2300" dirty="0"/>
          </a:p>
          <a:p>
            <a:pPr>
              <a:buClr>
                <a:srgbClr val="265392"/>
              </a:buClr>
            </a:pPr>
            <a:r>
              <a:rPr lang="en-US" sz="2300" dirty="0" smtClean="0"/>
              <a:t>How </a:t>
            </a:r>
            <a:r>
              <a:rPr lang="en-US" sz="2300" dirty="0"/>
              <a:t>much do leadership attributes </a:t>
            </a:r>
            <a:r>
              <a:rPr lang="en-US" sz="2300" dirty="0" smtClean="0"/>
              <a:t>affect the </a:t>
            </a:r>
            <a:r>
              <a:rPr lang="en-US" sz="2300" dirty="0"/>
              <a:t>effectiveness of specific leadership </a:t>
            </a:r>
            <a:r>
              <a:rPr lang="en-US" sz="2300" dirty="0" smtClean="0"/>
              <a:t>behavior </a:t>
            </a:r>
            <a:r>
              <a:rPr lang="en-US" sz="2300" dirty="0" smtClean="0"/>
              <a:t>&amp; its </a:t>
            </a:r>
            <a:r>
              <a:rPr lang="en-US" sz="2300" dirty="0"/>
              <a:t>acceptance by subordinates?</a:t>
            </a:r>
          </a:p>
          <a:p>
            <a:pPr>
              <a:buClr>
                <a:srgbClr val="265392"/>
              </a:buClr>
            </a:pPr>
            <a:r>
              <a:rPr lang="en-US" sz="2300" dirty="0" smtClean="0"/>
              <a:t>How </a:t>
            </a:r>
            <a:r>
              <a:rPr lang="en-US" sz="2300" dirty="0"/>
              <a:t>much do </a:t>
            </a:r>
            <a:r>
              <a:rPr lang="en-US" sz="2300" dirty="0" smtClean="0"/>
              <a:t>behaviors </a:t>
            </a:r>
            <a:r>
              <a:rPr lang="en-US" sz="2300" dirty="0" smtClean="0"/>
              <a:t>&amp; attributes </a:t>
            </a:r>
            <a:r>
              <a:rPr lang="en-US" sz="2300" dirty="0"/>
              <a:t>in specific cultures </a:t>
            </a:r>
            <a:r>
              <a:rPr lang="en-US" sz="2300" spc="-20" dirty="0"/>
              <a:t>influence the </a:t>
            </a:r>
            <a:r>
              <a:rPr lang="en-US" sz="2300" spc="-20" dirty="0" smtClean="0"/>
              <a:t>well-being of members in the researched societies?</a:t>
            </a:r>
            <a:endParaRPr lang="en-US" sz="2300" spc="-20" dirty="0"/>
          </a:p>
          <a:p>
            <a:pPr>
              <a:buClr>
                <a:srgbClr val="265392"/>
              </a:buClr>
            </a:pPr>
            <a:r>
              <a:rPr lang="en-US" sz="2300" spc="-50" dirty="0" smtClean="0"/>
              <a:t>What </a:t>
            </a:r>
            <a:r>
              <a:rPr lang="en-US" sz="2300" spc="-50" dirty="0"/>
              <a:t>is the relationship between these </a:t>
            </a:r>
            <a:r>
              <a:rPr lang="en-US" sz="2300" spc="-50" dirty="0" smtClean="0"/>
              <a:t>socio-cultural</a:t>
            </a:r>
            <a:br>
              <a:rPr lang="en-US" sz="2300" spc="-50" dirty="0" smtClean="0"/>
            </a:br>
            <a:r>
              <a:rPr lang="en-US" sz="2300" dirty="0" smtClean="0"/>
              <a:t>variables &amp; an international competitive capacity</a:t>
            </a:r>
            <a:br>
              <a:rPr lang="en-US" sz="2300" dirty="0" smtClean="0"/>
            </a:br>
            <a:r>
              <a:rPr lang="en-US" sz="2300" dirty="0" smtClean="0"/>
              <a:t>of </a:t>
            </a:r>
            <a:r>
              <a:rPr lang="en-US" sz="2300" dirty="0"/>
              <a:t>the various sample societies?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40159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896913"/>
          </a:xfrm>
        </p:spPr>
        <p:txBody>
          <a:bodyPr/>
          <a:lstStyle/>
          <a:p>
            <a:r>
              <a:rPr lang="en-US" dirty="0" smtClean="0"/>
              <a:t>GLOBE’s 8 culture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/>
              <a:t>Institutional c</a:t>
            </a:r>
            <a:r>
              <a:rPr lang="en-US" dirty="0" smtClean="0"/>
              <a:t>ollectivism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In-group collectivism</a:t>
            </a:r>
            <a:endParaRPr lang="en-US" dirty="0"/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Uncertainty avoidance</a:t>
            </a:r>
            <a:endParaRPr lang="en-US" dirty="0"/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Power distance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Gender egalitarianism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Assertiveness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Performance orientation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Humane orientation</a:t>
            </a:r>
          </a:p>
        </p:txBody>
      </p:sp>
    </p:spTree>
    <p:extLst>
      <p:ext uri="{BB962C8B-B14F-4D97-AF65-F5344CB8AC3E}">
        <p14:creationId xmlns:p14="http://schemas.microsoft.com/office/powerpoint/2010/main" val="27996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867327" cy="896913"/>
          </a:xfrm>
        </p:spPr>
        <p:txBody>
          <a:bodyPr/>
          <a:lstStyle/>
          <a:p>
            <a:r>
              <a:rPr lang="en-US" sz="3200" dirty="0" smtClean="0"/>
              <a:t>The Trompenaars &amp; Hampden-Turner study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0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2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300" dirty="0" smtClean="0"/>
              <a:t>7 dimensions of Trompenaars &amp; H-T study</a:t>
            </a:r>
            <a:endParaRPr lang="en-US" sz="33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908720"/>
            <a:ext cx="8363271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65392"/>
              </a:buClr>
              <a:buNone/>
            </a:pPr>
            <a:r>
              <a:rPr lang="en-US" sz="2400" i="1" dirty="0" smtClean="0"/>
              <a:t>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49950"/>
              </p:ext>
            </p:extLst>
          </p:nvPr>
        </p:nvGraphicFramePr>
        <p:xfrm>
          <a:off x="467664" y="941762"/>
          <a:ext cx="7992768" cy="45579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44417"/>
                <a:gridCol w="5148351"/>
              </a:tblGrid>
              <a:tr h="2170846">
                <a:tc>
                  <a:txBody>
                    <a:bodyPr/>
                    <a:lstStyle/>
                    <a:p>
                      <a:r>
                        <a:rPr lang="en-US" sz="2300" b="1" i="1" dirty="0" smtClean="0">
                          <a:solidFill>
                            <a:srgbClr val="265392"/>
                          </a:solidFill>
                        </a:rPr>
                        <a:t>Relationships</a:t>
                      </a:r>
                      <a:endParaRPr lang="en-US" sz="2300" b="1" i="1" baseline="0" dirty="0" smtClean="0">
                        <a:solidFill>
                          <a:srgbClr val="265392"/>
                        </a:solidFill>
                      </a:endParaRPr>
                    </a:p>
                    <a:p>
                      <a:r>
                        <a:rPr lang="en-US" sz="2300" b="1" i="1" baseline="0" dirty="0" smtClean="0">
                          <a:solidFill>
                            <a:srgbClr val="265392"/>
                          </a:solidFill>
                        </a:rPr>
                        <a:t>between</a:t>
                      </a:r>
                    </a:p>
                    <a:p>
                      <a:r>
                        <a:rPr lang="en-US" sz="2300" b="1" i="1" baseline="0" dirty="0" smtClean="0">
                          <a:solidFill>
                            <a:srgbClr val="265392"/>
                          </a:solidFill>
                        </a:rPr>
                        <a:t>people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Universalism vs. particularism</a:t>
                      </a:r>
                    </a:p>
                    <a:p>
                      <a:pPr marL="349250" indent="-349250"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en-US" sz="2300" b="0" baseline="0" dirty="0" smtClean="0">
                          <a:solidFill>
                            <a:schemeClr val="bg1"/>
                          </a:solidFill>
                        </a:rPr>
                        <a:t>Individualism vs. communitarianism</a:t>
                      </a:r>
                    </a:p>
                    <a:p>
                      <a:pPr marL="349250" indent="-349250"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Emotional vs. neutral</a:t>
                      </a:r>
                    </a:p>
                    <a:p>
                      <a:pPr marL="349250" indent="-349250"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Specific vs. diffuse</a:t>
                      </a:r>
                    </a:p>
                    <a:p>
                      <a:pPr marL="349250" indent="-349250"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Ascription vs. achievement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 marL="182880"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</a:tr>
              <a:tr h="1448426">
                <a:tc>
                  <a:txBody>
                    <a:bodyPr/>
                    <a:lstStyle/>
                    <a:p>
                      <a:r>
                        <a:rPr lang="en-US" sz="2300" b="1" i="1" dirty="0" smtClean="0">
                          <a:solidFill>
                            <a:srgbClr val="265392"/>
                          </a:solidFill>
                        </a:rPr>
                        <a:t>Concept</a:t>
                      </a:r>
                      <a:r>
                        <a:rPr lang="en-US" sz="2300" b="1" i="1" baseline="0" dirty="0" smtClean="0">
                          <a:solidFill>
                            <a:srgbClr val="265392"/>
                          </a:solidFill>
                        </a:rPr>
                        <a:t> of time</a:t>
                      </a:r>
                      <a:endParaRPr lang="en-US" sz="2300" b="1" i="1" dirty="0">
                        <a:solidFill>
                          <a:srgbClr val="265392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>
                        <a:buFont typeface="+mj-lt"/>
                        <a:buAutoNum type="arabicPeriod" startAt="6"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Sequential vs. synchronic</a:t>
                      </a:r>
                      <a:br>
                        <a:rPr lang="en-US" sz="2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concept of time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FC7"/>
                    </a:solidFill>
                  </a:tcPr>
                </a:tc>
              </a:tr>
              <a:tr h="823566">
                <a:tc>
                  <a:txBody>
                    <a:bodyPr/>
                    <a:lstStyle/>
                    <a:p>
                      <a:r>
                        <a:rPr lang="en-US" sz="2300" b="1" i="1" dirty="0" smtClean="0">
                          <a:solidFill>
                            <a:srgbClr val="265392"/>
                          </a:solidFill>
                        </a:rPr>
                        <a:t>Concept</a:t>
                      </a:r>
                      <a:r>
                        <a:rPr lang="en-US" sz="2300" b="1" i="1" baseline="0" dirty="0" smtClean="0">
                          <a:solidFill>
                            <a:srgbClr val="265392"/>
                          </a:solidFill>
                        </a:rPr>
                        <a:t> of nature</a:t>
                      </a:r>
                      <a:endParaRPr lang="en-US" sz="2300" b="1" i="1" dirty="0">
                        <a:solidFill>
                          <a:srgbClr val="265392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0" indent="-349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2300" spc="-20" dirty="0" smtClean="0"/>
                        <a:t>Internal vs. external</a:t>
                      </a:r>
                      <a:r>
                        <a:rPr lang="en-US" sz="2300" spc="-20" baseline="0" dirty="0" smtClean="0"/>
                        <a:t> </a:t>
                      </a:r>
                      <a:r>
                        <a:rPr lang="en-US" sz="2300" spc="-20" dirty="0" smtClean="0"/>
                        <a:t>control</a:t>
                      </a:r>
                    </a:p>
                  </a:txBody>
                  <a:tcPr marL="182880"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7E4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Hall &amp; Hall’s cultural dimensions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3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dirty="0" smtClean="0"/>
              <a:t>Hall &amp; Hall’s 4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000"/>
              </a:spcAft>
              <a:buClr>
                <a:srgbClr val="265392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High vs. low context communication</a:t>
            </a:r>
          </a:p>
          <a:p>
            <a:pPr marL="514350" indent="-514350">
              <a:spcAft>
                <a:spcPts val="1000"/>
              </a:spcAft>
              <a:buClr>
                <a:srgbClr val="265392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Spatial orientation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actual distance between people when communicating</a:t>
            </a:r>
          </a:p>
          <a:p>
            <a:pPr marL="514350" indent="-514350">
              <a:spcAft>
                <a:spcPts val="1000"/>
              </a:spcAft>
              <a:buClr>
                <a:srgbClr val="265392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Monochrome vs. polychrome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sequential processes vs. parallel actions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pPr marL="514350" indent="-514350">
              <a:spcAft>
                <a:spcPts val="1000"/>
              </a:spcAft>
              <a:buClr>
                <a:srgbClr val="265392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Information speed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high or low information flow during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492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development of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896913"/>
          </a:xfrm>
        </p:spPr>
        <p:txBody>
          <a:bodyPr/>
          <a:lstStyle/>
          <a:p>
            <a:r>
              <a:rPr lang="en-US" dirty="0" smtClean="0"/>
              <a:t>Cultures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2331150"/>
          </a:xfrm>
        </p:spPr>
        <p:txBody>
          <a:bodyPr/>
          <a:lstStyle/>
          <a:p>
            <a:pPr marL="0" indent="0">
              <a:buClr>
                <a:srgbClr val="265392"/>
              </a:buClr>
              <a:buNone/>
            </a:pPr>
            <a:r>
              <a:rPr lang="en-US" sz="2200" dirty="0" smtClean="0"/>
              <a:t>There is increasing</a:t>
            </a:r>
          </a:p>
          <a:p>
            <a:pPr marL="349250" indent="-349250">
              <a:buClr>
                <a:srgbClr val="265392"/>
              </a:buClr>
              <a:buFont typeface="+mj-lt"/>
              <a:buAutoNum type="arabicPeriod"/>
            </a:pPr>
            <a:r>
              <a:rPr lang="en-US" sz="2200" dirty="0" smtClean="0"/>
              <a:t>International connectedness</a:t>
            </a:r>
          </a:p>
          <a:p>
            <a:pPr marL="349250" indent="-349250">
              <a:buClr>
                <a:srgbClr val="265392"/>
              </a:buClr>
              <a:buFont typeface="+mj-lt"/>
              <a:buAutoNum type="arabicPeriod"/>
            </a:pPr>
            <a:r>
              <a:rPr lang="en-US" sz="2200" dirty="0" smtClean="0"/>
              <a:t>Global economy coordination</a:t>
            </a:r>
          </a:p>
          <a:p>
            <a:pPr marL="349250" indent="-349250">
              <a:buClr>
                <a:srgbClr val="265392"/>
              </a:buClr>
              <a:buFont typeface="+mj-lt"/>
              <a:buAutoNum type="arabicPeriod"/>
            </a:pPr>
            <a:r>
              <a:rPr lang="en-US" sz="2200" dirty="0" smtClean="0"/>
              <a:t>Harmonization of laws &amp; regulations</a:t>
            </a:r>
          </a:p>
          <a:p>
            <a:pPr marL="349250" indent="-349250">
              <a:buClr>
                <a:srgbClr val="265392"/>
              </a:buClr>
              <a:buFont typeface="+mj-lt"/>
              <a:buAutoNum type="arabicPeriod"/>
            </a:pPr>
            <a:r>
              <a:rPr lang="en-US" sz="2200" dirty="0" smtClean="0"/>
              <a:t>Migration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877" y="3082407"/>
            <a:ext cx="8312587" cy="940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none" lIns="91440" tIns="365760" rIns="91440" bIns="182880" rtlCol="0" anchor="ctr">
            <a:no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Cultures are not </a:t>
            </a:r>
            <a:r>
              <a:rPr lang="en-US" sz="2200" b="1" dirty="0">
                <a:solidFill>
                  <a:schemeClr val="bg1"/>
                </a:solidFill>
              </a:rPr>
              <a:t>confined to given </a:t>
            </a:r>
            <a:r>
              <a:rPr lang="en-US" sz="2200" b="1" dirty="0" smtClean="0">
                <a:solidFill>
                  <a:schemeClr val="bg1"/>
                </a:solidFill>
              </a:rPr>
              <a:t>territories.</a:t>
            </a:r>
          </a:p>
          <a:p>
            <a:pPr algn="r"/>
            <a:r>
              <a:rPr lang="en-US" sz="2200" b="1" dirty="0" smtClean="0">
                <a:solidFill>
                  <a:schemeClr val="bg1"/>
                </a:solidFill>
              </a:rPr>
              <a:t>This means new </a:t>
            </a:r>
            <a:r>
              <a:rPr lang="en-US" sz="2200" b="1" dirty="0">
                <a:solidFill>
                  <a:schemeClr val="bg1"/>
                </a:solidFill>
              </a:rPr>
              <a:t>challenges for </a:t>
            </a:r>
            <a:r>
              <a:rPr lang="en-US" sz="2200" b="1" dirty="0" smtClean="0">
                <a:solidFill>
                  <a:schemeClr val="bg1"/>
                </a:solidFill>
              </a:rPr>
              <a:t>HRM.</a:t>
            </a:r>
            <a:endParaRPr lang="en-US" sz="2200" b="1" dirty="0">
              <a:solidFill>
                <a:schemeClr val="bg1"/>
              </a:solidFill>
            </a:endParaRPr>
          </a:p>
          <a:p>
            <a:endParaRPr lang="en-US" sz="2200" b="0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65556"/>
            <a:ext cx="8686800" cy="1899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92"/>
              </a:buClr>
            </a:pPr>
            <a:r>
              <a:rPr lang="en-US" sz="2200" dirty="0" smtClean="0"/>
              <a:t>How resistant </a:t>
            </a:r>
            <a:r>
              <a:rPr lang="en-US" sz="2200" i="1" dirty="0" smtClean="0"/>
              <a:t>are</a:t>
            </a:r>
            <a:r>
              <a:rPr lang="en-US" sz="2200" dirty="0" smtClean="0"/>
              <a:t> cultures to change?</a:t>
            </a:r>
          </a:p>
          <a:p>
            <a:pPr>
              <a:buClr>
                <a:srgbClr val="265392"/>
              </a:buClr>
            </a:pPr>
            <a:r>
              <a:rPr lang="en-US" sz="2200" dirty="0" smtClean="0"/>
              <a:t>Generation Y are fast, self-organized &amp; absorbed learners</a:t>
            </a:r>
            <a:br>
              <a:rPr lang="en-US" sz="2200" dirty="0" smtClean="0"/>
            </a:br>
            <a:r>
              <a:rPr lang="en-US" sz="2200" dirty="0" smtClean="0"/>
              <a:t>with distinct work-life balance preferences</a:t>
            </a:r>
          </a:p>
          <a:p>
            <a:pPr>
              <a:buClr>
                <a:srgbClr val="265392"/>
              </a:buClr>
            </a:pPr>
            <a:r>
              <a:rPr lang="en-US" sz="2200" dirty="0" smtClean="0"/>
              <a:t>Entire society workforces are aging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33800" y="1124744"/>
            <a:ext cx="0" cy="1957664"/>
          </a:xfrm>
          <a:prstGeom prst="straightConnector1">
            <a:avLst/>
          </a:prstGeom>
          <a:ln w="381000">
            <a:solidFill>
              <a:schemeClr val="accent1">
                <a:lumMod val="60000"/>
                <a:lumOff val="40000"/>
              </a:schemeClr>
            </a:solidFill>
            <a:bevel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27864"/>
            <a:ext cx="8274210" cy="5862162"/>
          </a:xfrm>
        </p:spPr>
        <p:txBody>
          <a:bodyPr/>
          <a:lstStyle/>
          <a:p>
            <a:pPr lvl="1"/>
            <a:r>
              <a:rPr lang="en-US" sz="2000" dirty="0" smtClean="0"/>
              <a:t>Culture as defined by: </a:t>
            </a:r>
            <a:r>
              <a:rPr lang="en-US" sz="2000" i="1" dirty="0" smtClean="0"/>
              <a:t>Kluckhohn &amp; Kroeber, Hansen, Schein</a:t>
            </a:r>
          </a:p>
          <a:p>
            <a:pPr lvl="1"/>
            <a:r>
              <a:rPr lang="en-US" sz="2000" dirty="0" smtClean="0"/>
              <a:t>artefacts</a:t>
            </a:r>
            <a:r>
              <a:rPr lang="en-US" sz="2000" dirty="0" smtClean="0"/>
              <a:t>, values, underlying assumptions</a:t>
            </a:r>
          </a:p>
          <a:p>
            <a:pPr lvl="1"/>
            <a:r>
              <a:rPr lang="en-US" sz="2000" dirty="0" smtClean="0"/>
              <a:t>cross-cultural </a:t>
            </a:r>
            <a:r>
              <a:rPr lang="en-US" sz="2000" dirty="0"/>
              <a:t>management</a:t>
            </a:r>
          </a:p>
          <a:p>
            <a:pPr lvl="1"/>
            <a:r>
              <a:rPr lang="en-US" sz="2000" i="1" dirty="0" smtClean="0"/>
              <a:t>Hofstede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power distance, uncertainty avoidance, </a:t>
            </a:r>
            <a:r>
              <a:rPr lang="en-US" sz="2000" dirty="0" smtClean="0"/>
              <a:t>femininity </a:t>
            </a:r>
            <a:r>
              <a:rPr lang="en-US" sz="2000" dirty="0" smtClean="0"/>
              <a:t>vs. masculinity, individualism vs. collectivism, long-term orientation</a:t>
            </a:r>
            <a:br>
              <a:rPr lang="en-US" sz="2000" dirty="0" smtClean="0"/>
            </a:br>
            <a:r>
              <a:rPr lang="en-US" sz="2000" dirty="0"/>
              <a:t>Confucianism, Confucianism dynamics</a:t>
            </a:r>
          </a:p>
          <a:p>
            <a:pPr lvl="1"/>
            <a:r>
              <a:rPr lang="en-US" sz="2000" i="1" dirty="0" smtClean="0"/>
              <a:t>GLOBE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ingroup, in-group collectivism vs</a:t>
            </a:r>
            <a:r>
              <a:rPr lang="en-US" sz="2000" dirty="0"/>
              <a:t>.</a:t>
            </a:r>
            <a:r>
              <a:rPr lang="en-US" sz="2000" dirty="0" smtClean="0"/>
              <a:t> institutional collectivism</a:t>
            </a:r>
            <a:br>
              <a:rPr lang="en-US" sz="2000" dirty="0" smtClean="0"/>
            </a:br>
            <a:r>
              <a:rPr lang="en-US" sz="2000" dirty="0" smtClean="0"/>
              <a:t>organizational culture, national culture, gender egalitarianism,</a:t>
            </a:r>
            <a:br>
              <a:rPr lang="en-US" sz="2000" dirty="0" smtClean="0"/>
            </a:br>
            <a:r>
              <a:rPr lang="en-US" sz="2000" dirty="0" smtClean="0"/>
              <a:t>assertiveness, performance orientation, humane orientation</a:t>
            </a:r>
          </a:p>
          <a:p>
            <a:pPr lvl="1"/>
            <a:r>
              <a:rPr lang="en-US" sz="2000" i="1" dirty="0" smtClean="0"/>
              <a:t>Trompenaars, &amp; Hampden-Turner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universalism vs. particularism, communitarianism, neutral vs. </a:t>
            </a:r>
            <a:r>
              <a:rPr lang="en-US" sz="2000" spc="-50" dirty="0" smtClean="0"/>
              <a:t>emotional, diffuse vs. specific, ascriptive vs. achievement,</a:t>
            </a:r>
            <a:br>
              <a:rPr lang="en-US" sz="2000" spc="-50" dirty="0" smtClean="0"/>
            </a:br>
            <a:r>
              <a:rPr lang="en-US" sz="2000" spc="-20" dirty="0" smtClean="0"/>
              <a:t>sequential vs. synchronic time, internal vs. external control</a:t>
            </a:r>
          </a:p>
          <a:p>
            <a:pPr lvl="1"/>
            <a:r>
              <a:rPr lang="en-US" sz="2000" i="1" dirty="0" smtClean="0"/>
              <a:t>Hall &amp; Hall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high vs. low context, spatial orientation,</a:t>
            </a:r>
            <a:br>
              <a:rPr lang="en-US" sz="2000" dirty="0" smtClean="0"/>
            </a:br>
            <a:r>
              <a:rPr lang="en-US" sz="2000" dirty="0" smtClean="0"/>
              <a:t>polychrome vs. monochrome time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05256"/>
            <a:ext cx="8604448" cy="5348096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265392"/>
                </a:solidFill>
              </a:rPr>
              <a:t>Learn these key findings and themes:</a:t>
            </a:r>
            <a:endParaRPr lang="en-US" sz="2800" i="1" dirty="0">
              <a:solidFill>
                <a:srgbClr val="265392"/>
              </a:solidFill>
            </a:endParaRPr>
          </a:p>
          <a:p>
            <a:r>
              <a:rPr lang="en-US" sz="2800" dirty="0"/>
              <a:t>Definitions of </a:t>
            </a:r>
            <a:r>
              <a:rPr lang="en-US" sz="2800" b="1" dirty="0">
                <a:solidFill>
                  <a:srgbClr val="265392"/>
                </a:solidFill>
              </a:rPr>
              <a:t>culture</a:t>
            </a:r>
          </a:p>
          <a:p>
            <a:r>
              <a:rPr lang="en-US" sz="2800" dirty="0"/>
              <a:t>Cultural concepts</a:t>
            </a:r>
          </a:p>
          <a:p>
            <a:r>
              <a:rPr lang="en-US" sz="2800" dirty="0"/>
              <a:t>Results of various intercultural mgmt. studies:</a:t>
            </a:r>
            <a:br>
              <a:rPr lang="en-US" sz="2800" dirty="0"/>
            </a:br>
            <a:r>
              <a:rPr lang="en-US" sz="2800" dirty="0"/>
              <a:t>Hofstede, GLOBE, Trompenaars, &amp; others</a:t>
            </a:r>
          </a:p>
          <a:p>
            <a:r>
              <a:rPr lang="en-US" sz="2800" dirty="0"/>
              <a:t>Reflections on cross-cultural mgmt. research</a:t>
            </a:r>
          </a:p>
          <a:p>
            <a:r>
              <a:rPr lang="en-US" sz="2800" dirty="0"/>
              <a:t>Development of cultures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896913"/>
          </a:xfrm>
        </p:spPr>
        <p:txBody>
          <a:bodyPr/>
          <a:lstStyle/>
          <a:p>
            <a:r>
              <a:rPr lang="en-US" sz="3800" dirty="0"/>
              <a:t>Kluckhohn &amp; Kroeber</a:t>
            </a:r>
            <a:r>
              <a:rPr lang="en-US" sz="3800" dirty="0" smtClean="0"/>
              <a:t> def. of culture</a:t>
            </a:r>
            <a:endParaRPr lang="en-US" sz="3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7164" y="908720"/>
            <a:ext cx="8521340" cy="4789400"/>
            <a:chOff x="656939" y="908720"/>
            <a:chExt cx="8521340" cy="47894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732240" y="908720"/>
              <a:ext cx="2001540" cy="1512168"/>
            </a:xfrm>
            <a:prstGeom prst="rect">
              <a:avLst/>
            </a:prstGeom>
            <a:solidFill>
              <a:srgbClr val="265392"/>
            </a:solidFill>
          </p:spPr>
          <p:txBody>
            <a:bodyPr vert="horz" lIns="182880" tIns="91440" rIns="182880" bIns="91440" rtlCol="0">
              <a:noAutofit/>
            </a:bodyPr>
            <a:lstStyle>
              <a:lvl1pPr marL="344488" indent="-344488" algn="l" defTabSz="914400" rtl="0" eaLnBrk="1" latinLnBrk="0" hangingPunct="1">
                <a:spcBef>
                  <a:spcPct val="20000"/>
                </a:spcBef>
                <a:buClr>
                  <a:srgbClr val="00D600"/>
                </a:buClr>
                <a:buSzPct val="100000"/>
                <a:buFont typeface="Wingdings" pitchFamily="2" charset="2"/>
                <a:buChar char="§"/>
                <a:defRPr lang="en-US" sz="3200" kern="1200" baseline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5475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85725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139825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400" dirty="0" smtClean="0">
                  <a:solidFill>
                    <a:schemeClr val="bg1"/>
                  </a:solidFill>
                </a:rPr>
                <a:t>Thinking</a:t>
              </a:r>
            </a:p>
            <a:p>
              <a:pPr>
                <a:buClr>
                  <a:schemeClr val="bg1"/>
                </a:buClr>
              </a:pPr>
              <a:r>
                <a:rPr lang="en-US" sz="2400" dirty="0" smtClean="0">
                  <a:solidFill>
                    <a:schemeClr val="bg1"/>
                  </a:solidFill>
                </a:rPr>
                <a:t>Feeling</a:t>
              </a:r>
            </a:p>
            <a:p>
              <a:pPr>
                <a:buClr>
                  <a:schemeClr val="bg1"/>
                </a:buClr>
              </a:pPr>
              <a:r>
                <a:rPr lang="en-US" sz="2400" dirty="0" smtClean="0">
                  <a:solidFill>
                    <a:schemeClr val="bg1"/>
                  </a:solidFill>
                </a:rPr>
                <a:t>Reacting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56939" y="2420888"/>
              <a:ext cx="8521340" cy="12961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4488" indent="-344488" algn="l" defTabSz="914400" rtl="0" eaLnBrk="1" latinLnBrk="0" hangingPunct="1">
                <a:spcBef>
                  <a:spcPct val="20000"/>
                </a:spcBef>
                <a:buClr>
                  <a:srgbClr val="00D600"/>
                </a:buClr>
                <a:buSzPct val="100000"/>
                <a:buFont typeface="Wingdings" pitchFamily="2" charset="2"/>
                <a:buChar char="§"/>
                <a:defRPr lang="en-US" sz="3200" kern="1200" baseline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5475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85725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139825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acquired &amp; transmitted mainly by symbols,</a:t>
              </a:r>
              <a:br>
                <a:rPr lang="en-US" sz="2400" dirty="0" smtClean="0"/>
              </a:br>
              <a:r>
                <a:rPr lang="en-US" sz="2400" dirty="0"/>
                <a:t>constituting the distinctive achievements of human </a:t>
              </a:r>
              <a:r>
                <a:rPr lang="en-US" sz="2400" dirty="0" smtClean="0"/>
                <a:t>groups, </a:t>
              </a:r>
              <a:r>
                <a:rPr lang="en-US" sz="2400" dirty="0"/>
                <a:t>including their embodiments in </a:t>
              </a:r>
              <a:r>
                <a:rPr lang="en-US" sz="2400" dirty="0" smtClean="0"/>
                <a:t>artefacts</a:t>
              </a:r>
              <a:r>
                <a:rPr lang="en-US" sz="2400" dirty="0" smtClean="0"/>
                <a:t>;</a:t>
              </a:r>
              <a:endParaRPr lang="en-US" sz="24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69023" y="3789040"/>
              <a:ext cx="6460948" cy="1909080"/>
              <a:chOff x="622659" y="4064000"/>
              <a:chExt cx="6460948" cy="1909080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2659" y="4064000"/>
                <a:ext cx="1651435" cy="19090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210312" tIns="91440" rIns="182880" bIns="91440" rtlCol="0">
                <a:noAutofit/>
              </a:bodyPr>
              <a:lstStyle>
                <a:lvl1pPr marL="344488" indent="-344488" algn="l" defTabSz="914400" rtl="0" eaLnBrk="1" latinLnBrk="0" hangingPunct="1">
                  <a:spcBef>
                    <a:spcPct val="20000"/>
                  </a:spcBef>
                  <a:buClr>
                    <a:srgbClr val="00D600"/>
                  </a:buClr>
                  <a:buSzPct val="100000"/>
                  <a:buFont typeface="Wingdings" pitchFamily="2" charset="2"/>
                  <a:buChar char="§"/>
                  <a:defRPr lang="en-US" sz="3200" kern="1200" baseline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5475" indent="-28575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Wingdings" pitchFamily="2" charset="2"/>
                  <a:buChar char="§"/>
                  <a:defRPr lang="en-US" sz="28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857250" indent="-22860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Arial" pitchFamily="34" charset="0"/>
                  <a:buChar char="»"/>
                  <a:defRPr lang="en-US" sz="24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39825" indent="-22860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Wingdings" pitchFamily="2" charset="2"/>
                  <a:buChar char="ü"/>
                  <a:defRPr lang="en-US" sz="20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4CACD6"/>
                  </a:buClr>
                  <a:buFont typeface="Arial" pitchFamily="34" charset="0"/>
                  <a:buChar char="»"/>
                  <a:defRPr lang="en-GB" sz="20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The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essential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core of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culture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279282" y="4748076"/>
                <a:ext cx="1665689" cy="540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4488" indent="-344488" algn="l" defTabSz="914400" rtl="0" eaLnBrk="1" latinLnBrk="0" hangingPunct="1">
                  <a:spcBef>
                    <a:spcPct val="20000"/>
                  </a:spcBef>
                  <a:buClr>
                    <a:srgbClr val="00D600"/>
                  </a:buClr>
                  <a:buSzPct val="100000"/>
                  <a:buFont typeface="Wingdings" pitchFamily="2" charset="2"/>
                  <a:buChar char="§"/>
                  <a:defRPr lang="en-US" sz="3200" kern="1200" baseline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5475" indent="-28575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Wingdings" pitchFamily="2" charset="2"/>
                  <a:buChar char="§"/>
                  <a:defRPr lang="en-US" sz="28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857250" indent="-22860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Arial" pitchFamily="34" charset="0"/>
                  <a:buChar char="»"/>
                  <a:defRPr lang="en-US" sz="24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39825" indent="-22860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Wingdings" pitchFamily="2" charset="2"/>
                  <a:buChar char="ü"/>
                  <a:defRPr lang="en-US" sz="20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4CACD6"/>
                  </a:buClr>
                  <a:buFont typeface="Arial" pitchFamily="34" charset="0"/>
                  <a:buChar char="»"/>
                  <a:defRPr lang="en-GB" sz="20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consists of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50160" y="4527984"/>
                <a:ext cx="3133447" cy="981112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txBody>
              <a:bodyPr vert="horz" lIns="182880" tIns="91440" rIns="91440" bIns="91440" rtlCol="0">
                <a:noAutofit/>
              </a:bodyPr>
              <a:lstStyle>
                <a:lvl1pPr marL="344488" indent="-344488" algn="l" defTabSz="914400" rtl="0" eaLnBrk="1" latinLnBrk="0" hangingPunct="1">
                  <a:spcBef>
                    <a:spcPct val="20000"/>
                  </a:spcBef>
                  <a:buClr>
                    <a:srgbClr val="00D600"/>
                  </a:buClr>
                  <a:buSzPct val="100000"/>
                  <a:buFont typeface="Wingdings" pitchFamily="2" charset="2"/>
                  <a:buChar char="§"/>
                  <a:defRPr lang="en-US" sz="3200" kern="1200" baseline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5475" indent="-28575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Wingdings" pitchFamily="2" charset="2"/>
                  <a:buChar char="§"/>
                  <a:defRPr lang="en-US" sz="28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857250" indent="-22860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Arial" pitchFamily="34" charset="0"/>
                  <a:buChar char="»"/>
                  <a:defRPr lang="en-US" sz="24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39825" indent="-228600" algn="l" defTabSz="914400" rtl="0" eaLnBrk="1" latinLnBrk="0" hangingPunct="1">
                  <a:spcBef>
                    <a:spcPct val="20000"/>
                  </a:spcBef>
                  <a:buClr>
                    <a:srgbClr val="0B5C93"/>
                  </a:buClr>
                  <a:buFont typeface="Wingdings" pitchFamily="2" charset="2"/>
                  <a:buChar char="ü"/>
                  <a:defRPr lang="en-US" sz="2000" kern="1200" baseline="0" dirty="0" smtClean="0">
                    <a:solidFill>
                      <a:srgbClr val="44475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rgbClr val="4CACD6"/>
                  </a:buClr>
                  <a:buFont typeface="Arial" pitchFamily="34" charset="0"/>
                  <a:buChar char="»"/>
                  <a:defRPr lang="en-GB" sz="20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265392"/>
                  </a:buClr>
                  <a:buNone/>
                </a:pPr>
                <a:r>
                  <a:rPr lang="en-US" sz="2400" dirty="0" smtClean="0"/>
                  <a:t>traditional ideas </a:t>
                </a:r>
                <a:r>
                  <a:rPr lang="en-US" sz="2400" dirty="0"/>
                  <a:t>&amp;</a:t>
                </a:r>
                <a:endParaRPr lang="en-US" sz="2400" dirty="0" smtClean="0"/>
              </a:p>
              <a:p>
                <a:pPr marL="0" indent="0">
                  <a:buClr>
                    <a:srgbClr val="265392"/>
                  </a:buClr>
                  <a:buNone/>
                </a:pPr>
                <a:r>
                  <a:rPr lang="en-US" sz="2400" dirty="0"/>
                  <a:t>t</a:t>
                </a:r>
                <a:r>
                  <a:rPr lang="en-US" sz="2400" dirty="0" smtClean="0"/>
                  <a:t>heir </a:t>
                </a:r>
                <a:r>
                  <a:rPr lang="en-US" sz="2400" dirty="0"/>
                  <a:t>attached </a:t>
                </a:r>
                <a:r>
                  <a:rPr lang="en-US" sz="2400" dirty="0" smtClean="0"/>
                  <a:t>values</a:t>
                </a:r>
                <a:endParaRPr lang="en-US" sz="2400" dirty="0"/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439912" y="955328"/>
              <a:ext cx="5292328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4488" indent="-344488" algn="l" defTabSz="914400" rtl="0" eaLnBrk="1" latinLnBrk="0" hangingPunct="1">
                <a:spcBef>
                  <a:spcPct val="20000"/>
                </a:spcBef>
                <a:buClr>
                  <a:srgbClr val="00D600"/>
                </a:buClr>
                <a:buSzPct val="100000"/>
                <a:buFont typeface="Wingdings" pitchFamily="2" charset="2"/>
                <a:buChar char="§"/>
                <a:defRPr lang="en-US" sz="3200" kern="1200" baseline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5475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85725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139825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400" dirty="0" smtClean="0"/>
                <a:t>Culture consists in patterned ways of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4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dirty="0" smtClean="0"/>
              <a:t>Hansen’s 4 elements of culture: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00427"/>
            <a:ext cx="3682752" cy="648072"/>
          </a:xfrm>
        </p:spPr>
        <p:txBody>
          <a:bodyPr/>
          <a:lstStyle/>
          <a:p>
            <a:pPr marL="0" indent="0">
              <a:buClr>
                <a:srgbClr val="265392"/>
              </a:buClr>
              <a:buNone/>
            </a:pPr>
            <a:r>
              <a:rPr lang="en-US" dirty="0" smtClean="0"/>
              <a:t>Standardization of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9952" y="1268760"/>
            <a:ext cx="4032448" cy="2520280"/>
          </a:xfrm>
          <a:prstGeom prst="rect">
            <a:avLst/>
          </a:prstGeom>
          <a:solidFill>
            <a:srgbClr val="265392"/>
          </a:solidFill>
        </p:spPr>
        <p:txBody>
          <a:bodyPr vert="horz" lIns="182880" tIns="91440" rIns="182880" bIns="18288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Communication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Thought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Feeling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Behavior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Schein’s concept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265392"/>
              </a:buClr>
              <a:buNone/>
            </a:pPr>
            <a:r>
              <a:rPr lang="en-US" sz="3000" dirty="0" smtClean="0"/>
              <a:t>A culture has 3 levels:</a:t>
            </a:r>
            <a:br>
              <a:rPr lang="en-US" sz="3000" dirty="0" smtClean="0"/>
            </a:br>
            <a:endParaRPr lang="en-US" sz="3000" dirty="0" smtClean="0"/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Artefacts</a:t>
            </a:r>
            <a:r>
              <a:rPr lang="en-US" sz="3000" dirty="0" smtClean="0"/>
              <a:t> </a:t>
            </a:r>
            <a:r>
              <a:rPr lang="en-US" sz="3000" dirty="0" smtClean="0"/>
              <a:t>- visible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Values</a:t>
            </a:r>
            <a:r>
              <a:rPr lang="en-US" sz="3000" dirty="0" smtClean="0">
                <a:solidFill>
                  <a:srgbClr val="265392"/>
                </a:solidFill>
              </a:rPr>
              <a:t> </a:t>
            </a:r>
            <a:r>
              <a:rPr lang="en-US" sz="3000" dirty="0" smtClean="0"/>
              <a:t>– intermediate level of consciousness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Underlying assumptions</a:t>
            </a:r>
            <a:r>
              <a:rPr lang="en-US" sz="3000" b="1" dirty="0" smtClean="0"/>
              <a:t> </a:t>
            </a:r>
            <a:r>
              <a:rPr lang="en-US" sz="3000" dirty="0" smtClean="0"/>
              <a:t>–	invisible, </a:t>
            </a:r>
            <a:br>
              <a:rPr lang="en-US" sz="3000" dirty="0" smtClean="0"/>
            </a:br>
            <a:r>
              <a:rPr lang="en-US" sz="3000" dirty="0" smtClean="0"/>
              <a:t>			</a:t>
            </a:r>
            <a:r>
              <a:rPr lang="en-US" sz="3000" dirty="0"/>
              <a:t>	</a:t>
            </a:r>
            <a:r>
              <a:rPr lang="en-US" sz="3000" dirty="0" smtClean="0"/>
              <a:t>		unconscious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26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896913"/>
          </a:xfrm>
        </p:spPr>
        <p:txBody>
          <a:bodyPr/>
          <a:lstStyle/>
          <a:p>
            <a:r>
              <a:rPr lang="en-US" sz="3900" dirty="0" smtClean="0"/>
              <a:t>Schein’s 6 </a:t>
            </a:r>
            <a:r>
              <a:rPr lang="en-US" sz="3900" dirty="0"/>
              <a:t>underlying </a:t>
            </a:r>
            <a:r>
              <a:rPr lang="en-US" sz="3900" dirty="0" smtClean="0"/>
              <a:t>assumptions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Nature of reality &amp; truth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Time dimension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Effect of spatial proximity &amp; distance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Nature of being human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Type of human activity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Nature of human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11878</TotalTime>
  <Words>567</Words>
  <Application>Microsoft Office PowerPoint</Application>
  <PresentationFormat>On-screen Show (4:3)</PresentationFormat>
  <Paragraphs>152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CULTURAL CONTEXT OF IHRM</vt:lpstr>
      <vt:lpstr>THE CULTURAL CONTEXT OF IHRM</vt:lpstr>
      <vt:lpstr>Vocabulary</vt:lpstr>
      <vt:lpstr>Objectives</vt:lpstr>
      <vt:lpstr>Definitions of culture</vt:lpstr>
      <vt:lpstr>Kluckhohn &amp; Kroeber def. of culture</vt:lpstr>
      <vt:lpstr>Hansen’s 4 elements of culture:</vt:lpstr>
      <vt:lpstr>Schein’s concept of culture</vt:lpstr>
      <vt:lpstr>Schein’s 6 underlying assumptions</vt:lpstr>
      <vt:lpstr>Intro to cross-cultural mgmt. research</vt:lpstr>
      <vt:lpstr>Goals of cross-cultural mgmt. studies</vt:lpstr>
      <vt:lpstr>The Hofstede study</vt:lpstr>
      <vt:lpstr>Hofstede’s 5 culture dimensions</vt:lpstr>
      <vt:lpstr>Long-term cultures characterized by:</vt:lpstr>
      <vt:lpstr>Short-term cultures characterized by:</vt:lpstr>
      <vt:lpstr>Figure 2.1</vt:lpstr>
      <vt:lpstr>Table 2.1</vt:lpstr>
      <vt:lpstr>Future Hofstede-style research issues</vt:lpstr>
      <vt:lpstr>The GLOBE study</vt:lpstr>
      <vt:lpstr>The GLOBE study questions</vt:lpstr>
      <vt:lpstr>GLOBE’s 8 culture dimensions</vt:lpstr>
      <vt:lpstr>The Trompenaars &amp; Hampden-Turner study</vt:lpstr>
      <vt:lpstr>7 dimensions of Trompenaars &amp; H-T study</vt:lpstr>
      <vt:lpstr>Hall &amp; Hall’s cultural dimensions</vt:lpstr>
      <vt:lpstr>Hall &amp; Hall’s 4 dimensions</vt:lpstr>
      <vt:lpstr>The development of cultures</vt:lpstr>
      <vt:lpstr>Cultures change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Grene, Jennifer</cp:lastModifiedBy>
  <cp:revision>374</cp:revision>
  <dcterms:created xsi:type="dcterms:W3CDTF">2011-07-28T14:21:34Z</dcterms:created>
  <dcterms:modified xsi:type="dcterms:W3CDTF">2013-01-16T15:28:20Z</dcterms:modified>
</cp:coreProperties>
</file>