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35" r:id="rId2"/>
    <p:sldId id="281" r:id="rId3"/>
    <p:sldId id="267" r:id="rId4"/>
    <p:sldId id="336" r:id="rId5"/>
    <p:sldId id="269" r:id="rId6"/>
    <p:sldId id="287" r:id="rId7"/>
    <p:sldId id="328" r:id="rId8"/>
    <p:sldId id="309" r:id="rId9"/>
    <p:sldId id="337" r:id="rId10"/>
    <p:sldId id="338" r:id="rId11"/>
    <p:sldId id="329" r:id="rId12"/>
    <p:sldId id="310" r:id="rId13"/>
    <p:sldId id="339" r:id="rId14"/>
    <p:sldId id="311" r:id="rId15"/>
    <p:sldId id="340" r:id="rId16"/>
    <p:sldId id="330" r:id="rId17"/>
    <p:sldId id="331" r:id="rId18"/>
    <p:sldId id="332" r:id="rId19"/>
    <p:sldId id="312" r:id="rId20"/>
    <p:sldId id="341" r:id="rId21"/>
    <p:sldId id="333" r:id="rId22"/>
    <p:sldId id="319" r:id="rId23"/>
    <p:sldId id="320" r:id="rId24"/>
    <p:sldId id="321" r:id="rId25"/>
    <p:sldId id="342" r:id="rId26"/>
    <p:sldId id="322" r:id="rId27"/>
    <p:sldId id="327" r:id="rId28"/>
    <p:sldId id="323" r:id="rId29"/>
    <p:sldId id="343" r:id="rId30"/>
    <p:sldId id="345" r:id="rId31"/>
    <p:sldId id="346" r:id="rId32"/>
    <p:sldId id="324" r:id="rId33"/>
    <p:sldId id="344" r:id="rId34"/>
    <p:sldId id="347" r:id="rId35"/>
    <p:sldId id="348" r:id="rId36"/>
    <p:sldId id="349" r:id="rId37"/>
    <p:sldId id="334" r:id="rId38"/>
    <p:sldId id="32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ED5"/>
    <a:srgbClr val="444751"/>
    <a:srgbClr val="265392"/>
    <a:srgbClr val="6090D6"/>
    <a:srgbClr val="3874CC"/>
    <a:srgbClr val="79A1DD"/>
    <a:srgbClr val="8EB0E2"/>
    <a:srgbClr val="002847"/>
    <a:srgbClr val="FF99CC"/>
    <a:srgbClr val="B5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9990" autoAdjust="0"/>
    <p:restoredTop sz="99133" autoAdjust="0"/>
  </p:normalViewPr>
  <p:slideViewPr>
    <p:cSldViewPr>
      <p:cViewPr varScale="1">
        <p:scale>
          <a:sx n="112" d="100"/>
          <a:sy n="112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89A89-77C3-48BE-A778-99FD71A9680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136331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483766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20" name="Right Triangle 19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ight Triangle 20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23" name="Rectangle 22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8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29" name="Straight Arrow Connector 28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6">
            <a:hlinkClick r:id="rId2" action="ppaction://hlinksldjump"/>
          </p:cNvPr>
          <p:cNvSpPr txBox="1"/>
          <p:nvPr userDrawn="1"/>
        </p:nvSpPr>
        <p:spPr>
          <a:xfrm>
            <a:off x="4018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OF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91997" y="-543322"/>
            <a:ext cx="9488343" cy="6749838"/>
            <a:chOff x="291997" y="-543322"/>
            <a:chExt cx="9488343" cy="6749838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6" name="Picture 5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38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</a:t>
            </a:r>
            <a:r>
              <a:rPr lang="en-US" sz="1000" b="0" i="0" kern="100" spc="40" baseline="0" dirty="0" err="1" smtClean="0">
                <a:solidFill>
                  <a:srgbClr val="A6B8C6"/>
                </a:solidFill>
              </a:rPr>
              <a:t>Cengage</a:t>
            </a:r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6.xml"/><Relationship Id="rId7" Type="http://schemas.openxmlformats.org/officeDocument/2006/relationships/slide" Target="slide1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53066"/>
            <a:ext cx="8918359" cy="3430258"/>
          </a:xfrm>
        </p:spPr>
        <p:txBody>
          <a:bodyPr/>
          <a:lstStyle/>
          <a:p>
            <a:r>
              <a:rPr lang="en-US" sz="7300" dirty="0" smtClean="0"/>
              <a:t>THE ORGANIZATIONAL CONTEXT</a:t>
            </a:r>
            <a:endParaRPr lang="en-US" sz="7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82444" y="1004410"/>
            <a:ext cx="4553852" cy="2928646"/>
          </a:xfrm>
          <a:prstGeom prst="roundRect">
            <a:avLst/>
          </a:prstGeom>
          <a:solidFill>
            <a:srgbClr val="5D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t"/>
          <a:lstStyle/>
          <a:p>
            <a:r>
              <a:rPr lang="en-US" sz="3200" dirty="0" smtClean="0">
                <a:solidFill>
                  <a:schemeClr val="bg1"/>
                </a:solidFill>
              </a:rPr>
              <a:t>Cultural values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Traditions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Legislation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Government policies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Education systems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083352" cy="896913"/>
          </a:xfrm>
        </p:spPr>
        <p:txBody>
          <a:bodyPr/>
          <a:lstStyle/>
          <a:p>
            <a:r>
              <a:rPr lang="en-US" dirty="0" smtClean="0"/>
              <a:t>Why locally responsive HRM?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21088"/>
            <a:ext cx="6624736" cy="770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regarding HRM and work practices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0953" y="1123584"/>
            <a:ext cx="2160240" cy="115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265392"/>
              </a:buClr>
              <a:buSzPct val="100000"/>
              <a:buFont typeface="Wingdings" pitchFamily="2" charset="2"/>
              <a:buChar char="§"/>
              <a:defRPr lang="en-US" sz="3200" kern="1200" baseline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39825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dirty="0" smtClean="0"/>
              <a:t>To respect</a:t>
            </a:r>
            <a:br>
              <a:rPr lang="en-US" dirty="0" smtClean="0"/>
            </a:br>
            <a:r>
              <a:rPr lang="en-US" dirty="0" smtClean="0"/>
              <a:t>local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Balancing the standardization and localization of </a:t>
            </a:r>
            <a:r>
              <a:rPr lang="en-US" sz="2000" dirty="0" smtClean="0"/>
              <a:t>HRM </a:t>
            </a:r>
            <a:r>
              <a:rPr lang="en-US" sz="2000" dirty="0"/>
              <a:t>in MNEs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61" y="904207"/>
            <a:ext cx="6574849" cy="5103634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648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1807"/>
            <a:ext cx="8867327" cy="896913"/>
          </a:xfrm>
        </p:spPr>
        <p:txBody>
          <a:bodyPr/>
          <a:lstStyle/>
          <a:p>
            <a:r>
              <a:rPr lang="en-US" dirty="0" smtClean="0"/>
              <a:t>Factors driving standardization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MNEs that standardize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pursue multinational or transnational corporate strategies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upported by corresponding org structures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are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reinforced by a shared</a:t>
            </a:r>
            <a:br>
              <a:rPr lang="en-US" dirty="0" smtClean="0"/>
            </a:br>
            <a:r>
              <a:rPr lang="en-US" dirty="0" smtClean="0"/>
              <a:t>worldwide corporate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1807"/>
            <a:ext cx="8686799" cy="896913"/>
          </a:xfrm>
        </p:spPr>
        <p:txBody>
          <a:bodyPr/>
          <a:lstStyle/>
          <a:p>
            <a:r>
              <a:rPr lang="en-US" dirty="0" smtClean="0"/>
              <a:t>Factors driving localization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factors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9011344" cy="5328592"/>
          </a:xfrm>
        </p:spPr>
        <p:txBody>
          <a:bodyPr/>
          <a:lstStyle/>
          <a:p>
            <a:pPr>
              <a:tabLst>
                <a:tab pos="3657600" algn="l"/>
                <a:tab pos="4114800" algn="l"/>
              </a:tabLst>
            </a:pPr>
            <a:r>
              <a:rPr lang="en-US" sz="2800" b="1" dirty="0" smtClean="0">
                <a:solidFill>
                  <a:srgbClr val="265392"/>
                </a:solidFill>
              </a:rPr>
              <a:t>Cultural environment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more social context	</a:t>
            </a:r>
            <a:r>
              <a:rPr lang="en-US" sz="2800" dirty="0" smtClean="0">
                <a:sym typeface="Wingdings" pitchFamily="2" charset="2"/>
              </a:rPr>
              <a:t>	more complete balance of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		extrinsic &amp; intrinsic rewards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more individual 	</a:t>
            </a:r>
            <a:r>
              <a:rPr lang="en-US" sz="2800" dirty="0">
                <a:sym typeface="Wingdings" pitchFamily="2" charset="2"/>
              </a:rPr>
              <a:t>	</a:t>
            </a:r>
            <a:r>
              <a:rPr lang="en-US" sz="2800" dirty="0" smtClean="0">
                <a:sym typeface="Wingdings" pitchFamily="2" charset="2"/>
              </a:rPr>
              <a:t>more extrinsic rewards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or fast changing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personal &amp; social contexts</a:t>
            </a:r>
            <a:br>
              <a:rPr lang="en-US" sz="2800" dirty="0" smtClean="0">
                <a:sym typeface="Wingdings" pitchFamily="2" charset="2"/>
              </a:rPr>
            </a:br>
            <a:endParaRPr lang="en-US" sz="2800" dirty="0" smtClean="0"/>
          </a:p>
          <a:p>
            <a:r>
              <a:rPr lang="en-US" sz="2800" b="1" dirty="0" smtClean="0">
                <a:solidFill>
                  <a:srgbClr val="265392"/>
                </a:solidFill>
              </a:rPr>
              <a:t>Institutional environment </a:t>
            </a:r>
            <a:r>
              <a:rPr lang="en-US" sz="2800" dirty="0" smtClean="0"/>
              <a:t>(country-of-origin &amp; HC)</a:t>
            </a:r>
          </a:p>
          <a:p>
            <a:r>
              <a:rPr lang="en-US" sz="2800" b="1" dirty="0" smtClean="0">
                <a:solidFill>
                  <a:srgbClr val="265392"/>
                </a:solidFill>
              </a:rPr>
              <a:t>Mode of operation abroad</a:t>
            </a:r>
          </a:p>
          <a:p>
            <a:r>
              <a:rPr lang="en-US" sz="2800" b="1" dirty="0" smtClean="0">
                <a:solidFill>
                  <a:srgbClr val="265392"/>
                </a:solidFill>
              </a:rPr>
              <a:t>Subsidiary role</a:t>
            </a:r>
            <a:r>
              <a:rPr lang="en-US" sz="2800" dirty="0" smtClean="0"/>
              <a:t>: e.g., global innovator,</a:t>
            </a:r>
            <a:br>
              <a:rPr lang="en-US" sz="2800" dirty="0" smtClean="0"/>
            </a:br>
            <a:r>
              <a:rPr lang="en-US" sz="2800" dirty="0" smtClean="0"/>
              <a:t>integrated player, implementer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92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Institutional effects on MNEs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94" y="220307"/>
            <a:ext cx="602747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36849" y="5029026"/>
            <a:ext cx="1782622" cy="1827935"/>
            <a:chOff x="7436849" y="5029026"/>
            <a:chExt cx="1782622" cy="18279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  <p:sp>
          <p:nvSpPr>
            <p:cNvPr id="10" name="Text Placeholder 31"/>
            <p:cNvSpPr txBox="1">
              <a:spLocks/>
            </p:cNvSpPr>
            <p:nvPr/>
          </p:nvSpPr>
          <p:spPr>
            <a:xfrm rot="16200000">
              <a:off x="8366598" y="5805426"/>
              <a:ext cx="1273697" cy="432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+mj-lt"/>
                <a:buNone/>
                <a:defRPr lang="en-US" sz="1600" b="1" kern="1200" spc="30" baseline="0" dirty="0" smtClea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93750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Chapter 3</a:t>
              </a:r>
              <a:endParaRPr lang="en-US" dirty="0"/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Examples of </a:t>
            </a:r>
            <a:r>
              <a:rPr lang="en-US" sz="2000" dirty="0" smtClean="0"/>
              <a:t>impact </a:t>
            </a:r>
            <a:r>
              <a:rPr lang="en-US" sz="2000" dirty="0"/>
              <a:t>of the cultural </a:t>
            </a:r>
            <a:r>
              <a:rPr lang="en-US" sz="2000" dirty="0" smtClean="0"/>
              <a:t>&amp; institutional </a:t>
            </a:r>
            <a:r>
              <a:rPr lang="en-US" sz="2000" dirty="0"/>
              <a:t>context on HRM practices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3.1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9" y="882262"/>
            <a:ext cx="7813748" cy="5328872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88" y="5719809"/>
            <a:ext cx="760562" cy="998587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6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Gupta </a:t>
            </a:r>
            <a:r>
              <a:rPr lang="en-US" sz="2000" dirty="0" smtClean="0"/>
              <a:t>&amp; Govindarajan’s </a:t>
            </a:r>
            <a:r>
              <a:rPr lang="en-US" sz="2000" dirty="0"/>
              <a:t>four generic subsidiary roles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3.2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20094"/>
            <a:ext cx="8928992" cy="1022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48464" y="1052736"/>
            <a:ext cx="93610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1807"/>
            <a:ext cx="8686799" cy="896913"/>
          </a:xfrm>
        </p:spPr>
        <p:txBody>
          <a:bodyPr/>
          <a:lstStyle/>
          <a:p>
            <a:r>
              <a:rPr lang="en-US" dirty="0" smtClean="0"/>
              <a:t>The path to global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25021"/>
            <a:ext cx="2808312" cy="648072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058795"/>
            <a:ext cx="8365667" cy="410650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Vocabulary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Objectives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Introduction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Standardization &amp; localization of HRM practices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Factors </a:t>
            </a:r>
            <a:r>
              <a:rPr lang="en-US" sz="2800" dirty="0"/>
              <a:t>d</a:t>
            </a:r>
            <a:r>
              <a:rPr lang="en-US" sz="2800" dirty="0" smtClean="0"/>
              <a:t>riving standardization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Factors driving localization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path to global status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Control mechanisms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76455" cy="155581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ORGANIZATIONAL</a:t>
            </a:r>
            <a:br>
              <a:rPr lang="en-US" dirty="0" smtClean="0"/>
            </a:br>
            <a:r>
              <a:rPr lang="en-US" dirty="0" smtClean="0"/>
              <a:t>CONTEXT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 title="Go to Vocabulary slide">
            <a:hlinkClick r:id="rId2" action="ppaction://hlinksldjump" tooltip="Go to Objectives"/>
          </p:cNvPr>
          <p:cNvSpPr/>
          <p:nvPr/>
        </p:nvSpPr>
        <p:spPr>
          <a:xfrm>
            <a:off x="827578" y="2536351"/>
            <a:ext cx="2651809" cy="43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title="Go to Vocabulary slide">
            <a:hlinkClick r:id="rId3" action="ppaction://hlinksldjump" tooltip="Go to Introduction"/>
          </p:cNvPr>
          <p:cNvSpPr/>
          <p:nvPr/>
        </p:nvSpPr>
        <p:spPr>
          <a:xfrm>
            <a:off x="827578" y="3011854"/>
            <a:ext cx="2651810" cy="43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title="Go to Vocabulary slide">
            <a:hlinkClick r:id="rId4" action="ppaction://hlinksldjump" tooltip="Go to Standardization &amp; localization of HRM practices"/>
          </p:cNvPr>
          <p:cNvSpPr/>
          <p:nvPr/>
        </p:nvSpPr>
        <p:spPr>
          <a:xfrm>
            <a:off x="827579" y="3487357"/>
            <a:ext cx="7848878" cy="43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title="Go to Vocabulary slide">
            <a:hlinkClick r:id="rId5" action="ppaction://hlinksldjump" tooltip="Go to Factors driving standardization"/>
          </p:cNvPr>
          <p:cNvSpPr/>
          <p:nvPr/>
        </p:nvSpPr>
        <p:spPr>
          <a:xfrm>
            <a:off x="827578" y="3962860"/>
            <a:ext cx="6470418" cy="43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Go to Vocabulary slide">
            <a:hlinkClick r:id="rId6" action="ppaction://hlinksldjump" tooltip="Go to Factors driving localization"/>
          </p:cNvPr>
          <p:cNvSpPr/>
          <p:nvPr/>
        </p:nvSpPr>
        <p:spPr>
          <a:xfrm>
            <a:off x="827578" y="4438363"/>
            <a:ext cx="5727912" cy="43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title="Go to Vocabulary slide">
            <a:hlinkClick r:id="rId7" action="ppaction://hlinksldjump" tooltip="Path to global status"/>
          </p:cNvPr>
          <p:cNvSpPr/>
          <p:nvPr/>
        </p:nvSpPr>
        <p:spPr>
          <a:xfrm>
            <a:off x="827578" y="4913866"/>
            <a:ext cx="5303623" cy="43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title="Go to Vocabulary slide">
            <a:hlinkClick r:id="rId8" action="ppaction://hlinksldjump" tooltip="Go to Control mechanisms"/>
          </p:cNvPr>
          <p:cNvSpPr/>
          <p:nvPr/>
        </p:nvSpPr>
        <p:spPr>
          <a:xfrm>
            <a:off x="827578" y="5389372"/>
            <a:ext cx="3600404" cy="43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 title="Go to Vocabulary slide">
            <a:hlinkClick r:id="rId9" action="ppaction://hlinksldjump" tooltip="Go to Vocabulary"/>
          </p:cNvPr>
          <p:cNvSpPr/>
          <p:nvPr/>
        </p:nvSpPr>
        <p:spPr>
          <a:xfrm>
            <a:off x="827578" y="2060848"/>
            <a:ext cx="2651807" cy="43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616993"/>
          </a:xfrm>
        </p:spPr>
        <p:txBody>
          <a:bodyPr/>
          <a:lstStyle/>
          <a:p>
            <a:r>
              <a:rPr lang="en-US" dirty="0" smtClean="0"/>
              <a:t>Organizational structures typically change due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4464496"/>
          </a:xfrm>
        </p:spPr>
        <p:txBody>
          <a:bodyPr/>
          <a:lstStyle/>
          <a:p>
            <a:r>
              <a:rPr lang="en-US" sz="2800" dirty="0" smtClean="0"/>
              <a:t>Strain </a:t>
            </a:r>
            <a:r>
              <a:rPr lang="en-US" sz="2800" dirty="0"/>
              <a:t>imposed by growth </a:t>
            </a:r>
            <a:r>
              <a:rPr lang="en-US" sz="2800" dirty="0" smtClean="0"/>
              <a:t>&amp; geographical spread</a:t>
            </a:r>
            <a:endParaRPr lang="en-US" sz="2800" dirty="0"/>
          </a:p>
          <a:p>
            <a:r>
              <a:rPr lang="en-US" sz="2800" dirty="0"/>
              <a:t>N</a:t>
            </a:r>
            <a:r>
              <a:rPr lang="en-US" sz="2800" dirty="0" smtClean="0"/>
              <a:t>eed </a:t>
            </a:r>
            <a:r>
              <a:rPr lang="en-US" sz="2800" dirty="0"/>
              <a:t>for improved coordination </a:t>
            </a:r>
            <a:r>
              <a:rPr lang="en-US" sz="2800" dirty="0" smtClean="0"/>
              <a:t>&amp; control </a:t>
            </a:r>
            <a:r>
              <a:rPr lang="en-US" sz="2800" dirty="0"/>
              <a:t>across business </a:t>
            </a:r>
            <a:r>
              <a:rPr lang="en-US" sz="2800" dirty="0" smtClean="0"/>
              <a:t>units</a:t>
            </a:r>
            <a:endParaRPr lang="en-US" sz="2800" dirty="0"/>
          </a:p>
          <a:p>
            <a:r>
              <a:rPr lang="en-US" sz="2800" dirty="0"/>
              <a:t>C</a:t>
            </a:r>
            <a:r>
              <a:rPr lang="en-US" sz="2800" dirty="0" smtClean="0"/>
              <a:t>onstraints </a:t>
            </a:r>
            <a:r>
              <a:rPr lang="en-US" sz="2800" dirty="0"/>
              <a:t>imposed by host-government </a:t>
            </a:r>
            <a:r>
              <a:rPr lang="en-US" sz="2800" dirty="0" smtClean="0"/>
              <a:t>regulations </a:t>
            </a:r>
            <a:r>
              <a:rPr lang="en-US" sz="2800" dirty="0"/>
              <a:t>on ownership and </a:t>
            </a:r>
            <a:r>
              <a:rPr lang="en-US" sz="2800" dirty="0" smtClean="0"/>
              <a:t>equity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51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Stages of internationalization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4" y="175838"/>
            <a:ext cx="8136904" cy="46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Export department structure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4" y="618582"/>
            <a:ext cx="8379440" cy="369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Sales subsidiary structure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2" y="587058"/>
            <a:ext cx="8312587" cy="27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International division structure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4" y="829518"/>
            <a:ext cx="8154742" cy="42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4000" dirty="0" smtClean="0"/>
              <a:t>Two major MNE issues of structure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xtent </a:t>
            </a:r>
            <a:r>
              <a:rPr lang="en-US" dirty="0"/>
              <a:t>to which key decisions are </a:t>
            </a:r>
            <a:r>
              <a:rPr lang="en-US" dirty="0" smtClean="0"/>
              <a:t>made</a:t>
            </a:r>
            <a:br>
              <a:rPr lang="en-US" dirty="0" smtClean="0"/>
            </a:br>
            <a:r>
              <a:rPr lang="en-US" dirty="0" smtClean="0"/>
              <a:t>at PC </a:t>
            </a:r>
            <a:r>
              <a:rPr lang="en-US" dirty="0"/>
              <a:t>headquarters or at </a:t>
            </a:r>
            <a:r>
              <a:rPr lang="en-US" dirty="0" smtClean="0"/>
              <a:t>subsidiary units</a:t>
            </a:r>
            <a:br>
              <a:rPr lang="en-US" dirty="0" smtClean="0"/>
            </a:br>
            <a:r>
              <a:rPr lang="en-US" dirty="0" smtClean="0"/>
              <a:t>(centralization vs. decentralization)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Type of </a:t>
            </a:r>
            <a:r>
              <a:rPr lang="en-US" dirty="0"/>
              <a:t>control exerted by the parent over the subsidiary </a:t>
            </a:r>
            <a:r>
              <a:rPr lang="en-US" dirty="0" smtClean="0"/>
              <a:t>unit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300" dirty="0"/>
              <a:t>Global product division structure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3.8A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8" y="912276"/>
            <a:ext cx="7730975" cy="4717305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23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300" dirty="0"/>
              <a:t>Global product division structure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3.8B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8" y="949061"/>
            <a:ext cx="8508823" cy="21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36849" y="5039367"/>
            <a:ext cx="1709755" cy="1810512"/>
            <a:chOff x="7436849" y="5029026"/>
            <a:chExt cx="1709755" cy="18279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Global matrix structure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9" y="957736"/>
            <a:ext cx="7735536" cy="4260969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13" name="Text Placeholder 31"/>
          <p:cNvSpPr txBox="1">
            <a:spLocks/>
          </p:cNvSpPr>
          <p:nvPr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472"/>
            <a:ext cx="8671345" cy="896913"/>
          </a:xfrm>
        </p:spPr>
        <p:txBody>
          <a:bodyPr/>
          <a:lstStyle/>
          <a:p>
            <a:r>
              <a:rPr lang="en-US" sz="4000" dirty="0" smtClean="0"/>
              <a:t>Internationally, matrix is difficult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265392"/>
                </a:solidFill>
              </a:rPr>
              <a:t>Dual </a:t>
            </a:r>
            <a:r>
              <a:rPr lang="en-US" sz="2800" b="1" dirty="0" smtClean="0">
                <a:solidFill>
                  <a:srgbClr val="265392"/>
                </a:solidFill>
              </a:rPr>
              <a:t>reporting </a:t>
            </a:r>
            <a:r>
              <a:rPr lang="en-US" sz="2800" dirty="0" smtClean="0"/>
              <a:t>can cause </a:t>
            </a:r>
            <a:r>
              <a:rPr lang="en-US" sz="2800" dirty="0"/>
              <a:t>conflict </a:t>
            </a:r>
            <a:r>
              <a:rPr lang="en-US" sz="2800" dirty="0" smtClean="0"/>
              <a:t>&amp; confusion</a:t>
            </a:r>
            <a:endParaRPr lang="en-US" sz="2800" dirty="0"/>
          </a:p>
          <a:p>
            <a:r>
              <a:rPr lang="en-US" sz="2800" b="1" dirty="0" smtClean="0">
                <a:solidFill>
                  <a:srgbClr val="265392"/>
                </a:solidFill>
              </a:rPr>
              <a:t>Many communication </a:t>
            </a:r>
            <a:r>
              <a:rPr lang="en-US" sz="2800" b="1" dirty="0">
                <a:solidFill>
                  <a:srgbClr val="265392"/>
                </a:solidFill>
              </a:rPr>
              <a:t>channels </a:t>
            </a:r>
            <a:r>
              <a:rPr lang="en-US" sz="2800" dirty="0" smtClean="0"/>
              <a:t>can create</a:t>
            </a:r>
            <a:br>
              <a:rPr lang="en-US" sz="2800" dirty="0" smtClean="0"/>
            </a:br>
            <a:r>
              <a:rPr lang="en-US" sz="2800" dirty="0" smtClean="0"/>
              <a:t>information logjams</a:t>
            </a:r>
            <a:endParaRPr lang="en-US" sz="2800" dirty="0"/>
          </a:p>
          <a:p>
            <a:r>
              <a:rPr lang="en-US" sz="2800" b="1" dirty="0">
                <a:solidFill>
                  <a:srgbClr val="265392"/>
                </a:solidFill>
              </a:rPr>
              <a:t>Overlapping </a:t>
            </a:r>
            <a:r>
              <a:rPr lang="en-US" sz="2800" b="1" dirty="0" smtClean="0">
                <a:solidFill>
                  <a:srgbClr val="265392"/>
                </a:solidFill>
              </a:rPr>
              <a:t>responsibilities </a:t>
            </a:r>
            <a:r>
              <a:rPr lang="en-US" sz="2800" dirty="0" smtClean="0"/>
              <a:t>can produce</a:t>
            </a:r>
            <a:br>
              <a:rPr lang="en-US" sz="2800" dirty="0" smtClean="0"/>
            </a:br>
            <a:r>
              <a:rPr lang="en-US" sz="2800" dirty="0" smtClean="0"/>
              <a:t>- turf battles</a:t>
            </a:r>
            <a:br>
              <a:rPr lang="en-US" sz="2800" dirty="0" smtClean="0"/>
            </a:br>
            <a:r>
              <a:rPr lang="en-US" sz="2800" dirty="0" smtClean="0"/>
              <a:t>- loss </a:t>
            </a:r>
            <a:r>
              <a:rPr lang="en-US" sz="2800" dirty="0"/>
              <a:t>of </a:t>
            </a:r>
            <a:r>
              <a:rPr lang="en-US" sz="2800" dirty="0" smtClean="0"/>
              <a:t>accountability</a:t>
            </a:r>
            <a:endParaRPr lang="en-US" sz="2800" dirty="0"/>
          </a:p>
          <a:p>
            <a:r>
              <a:rPr lang="en-US" sz="2800" b="1" dirty="0" smtClean="0">
                <a:solidFill>
                  <a:srgbClr val="265392"/>
                </a:solidFill>
              </a:rPr>
              <a:t>Distance</a:t>
            </a:r>
            <a:r>
              <a:rPr lang="en-US" sz="2800" b="1" dirty="0">
                <a:solidFill>
                  <a:srgbClr val="265392"/>
                </a:solidFill>
              </a:rPr>
              <a:t>, language, </a:t>
            </a:r>
            <a:r>
              <a:rPr lang="en-US" sz="2800" b="1" dirty="0" smtClean="0">
                <a:solidFill>
                  <a:srgbClr val="265392"/>
                </a:solidFill>
              </a:rPr>
              <a:t>time, &amp; culture barriers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make </a:t>
            </a:r>
            <a:r>
              <a:rPr lang="en-US" sz="2800" dirty="0"/>
              <a:t>it </a:t>
            </a:r>
            <a:r>
              <a:rPr lang="en-US" sz="2800" dirty="0" smtClean="0"/>
              <a:t>difficult </a:t>
            </a:r>
            <a:r>
              <a:rPr lang="en-US" sz="2800" dirty="0"/>
              <a:t>for managers to resolve conflicts </a:t>
            </a:r>
            <a:r>
              <a:rPr lang="en-US" sz="2800" dirty="0" smtClean="0"/>
              <a:t>&amp; clarify confusion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05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85216" y="759817"/>
            <a:ext cx="8274210" cy="5862162"/>
          </a:xfrm>
        </p:spPr>
        <p:txBody>
          <a:bodyPr/>
          <a:lstStyle/>
          <a:p>
            <a:pPr lvl="1"/>
            <a:r>
              <a:rPr lang="en-US" sz="2000" dirty="0" smtClean="0"/>
              <a:t>local staff</a:t>
            </a:r>
          </a:p>
          <a:p>
            <a:pPr lvl="1"/>
            <a:r>
              <a:rPr lang="en-US" sz="2000" dirty="0" smtClean="0"/>
              <a:t>corporate </a:t>
            </a:r>
            <a:r>
              <a:rPr lang="en-US" sz="2000" dirty="0"/>
              <a:t>culture</a:t>
            </a:r>
          </a:p>
          <a:p>
            <a:pPr lvl="1"/>
            <a:r>
              <a:rPr lang="en-US" sz="2000" dirty="0" smtClean="0"/>
              <a:t>agents </a:t>
            </a:r>
            <a:r>
              <a:rPr lang="en-US" sz="2000" dirty="0"/>
              <a:t>of socialization</a:t>
            </a:r>
          </a:p>
          <a:p>
            <a:pPr lvl="1"/>
            <a:r>
              <a:rPr lang="en-US" sz="2000" dirty="0" smtClean="0"/>
              <a:t>international </a:t>
            </a:r>
            <a:r>
              <a:rPr lang="en-US" sz="2000" dirty="0"/>
              <a:t>boundary spanners</a:t>
            </a:r>
          </a:p>
          <a:p>
            <a:pPr lvl="1"/>
            <a:r>
              <a:rPr lang="en-US" sz="2000" dirty="0" smtClean="0"/>
              <a:t>intrinsic </a:t>
            </a:r>
            <a:r>
              <a:rPr lang="en-US" sz="2000" dirty="0"/>
              <a:t>&amp; extrinsic rewards</a:t>
            </a:r>
          </a:p>
          <a:p>
            <a:pPr lvl="1"/>
            <a:r>
              <a:rPr lang="en-US" sz="2000" dirty="0" smtClean="0"/>
              <a:t>institutionalism </a:t>
            </a:r>
            <a:r>
              <a:rPr lang="en-US" sz="2000" dirty="0"/>
              <a:t>perspective</a:t>
            </a:r>
          </a:p>
          <a:p>
            <a:pPr lvl="1"/>
            <a:r>
              <a:rPr lang="en-US" sz="2000" dirty="0" smtClean="0"/>
              <a:t>centralized set-up</a:t>
            </a:r>
          </a:p>
          <a:p>
            <a:pPr lvl="1"/>
            <a:r>
              <a:rPr lang="en-US" sz="2000" dirty="0" smtClean="0"/>
              <a:t>country-of-origin, host country, &amp; home </a:t>
            </a:r>
            <a:r>
              <a:rPr lang="en-US" sz="2000" dirty="0"/>
              <a:t>country </a:t>
            </a:r>
            <a:r>
              <a:rPr lang="en-US" sz="2000" dirty="0" smtClean="0"/>
              <a:t>effects</a:t>
            </a:r>
            <a:endParaRPr lang="en-US" sz="2000" dirty="0"/>
          </a:p>
          <a:p>
            <a:pPr lvl="1"/>
            <a:r>
              <a:rPr lang="en-US" sz="2000" dirty="0" smtClean="0"/>
              <a:t>reverse </a:t>
            </a:r>
            <a:r>
              <a:rPr lang="en-US" sz="2000" dirty="0"/>
              <a:t>diffusion</a:t>
            </a:r>
          </a:p>
          <a:p>
            <a:pPr lvl="1"/>
            <a:r>
              <a:rPr lang="en-US" sz="2000" dirty="0" smtClean="0"/>
              <a:t>local </a:t>
            </a:r>
            <a:r>
              <a:rPr lang="en-US" sz="2000" dirty="0"/>
              <a:t>responsiveness</a:t>
            </a:r>
          </a:p>
          <a:p>
            <a:pPr lvl="1"/>
            <a:r>
              <a:rPr lang="en-US" sz="2000" dirty="0" smtClean="0"/>
              <a:t>global </a:t>
            </a:r>
            <a:r>
              <a:rPr lang="en-US" sz="2000" dirty="0"/>
              <a:t>standardization, localization</a:t>
            </a:r>
          </a:p>
          <a:p>
            <a:pPr lvl="1"/>
            <a:r>
              <a:rPr lang="en-US" sz="2000" dirty="0"/>
              <a:t>SOEs, WOSs</a:t>
            </a:r>
          </a:p>
          <a:p>
            <a:pPr lvl="1"/>
            <a:r>
              <a:rPr lang="en-GB" sz="2000" dirty="0"/>
              <a:t>Six Sigma Quality </a:t>
            </a:r>
            <a:r>
              <a:rPr lang="en-GB" sz="2000" dirty="0" smtClean="0"/>
              <a:t>Control</a:t>
            </a:r>
          </a:p>
          <a:p>
            <a:pPr lvl="1"/>
            <a:r>
              <a:rPr lang="en-US" sz="2000" dirty="0" smtClean="0"/>
              <a:t>IJV</a:t>
            </a:r>
            <a:endParaRPr lang="en-US" sz="2000" dirty="0"/>
          </a:p>
          <a:p>
            <a:pPr lvl="1"/>
            <a:r>
              <a:rPr lang="en-US" sz="2000" dirty="0" smtClean="0"/>
              <a:t>global innovators</a:t>
            </a:r>
          </a:p>
          <a:p>
            <a:pPr lvl="1"/>
            <a:r>
              <a:rPr lang="en-US" sz="2000" dirty="0" smtClean="0"/>
              <a:t>local innovators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(1 of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requires managers who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r>
              <a:rPr lang="en-US" dirty="0" smtClean="0"/>
              <a:t>Know the business in general</a:t>
            </a:r>
          </a:p>
          <a:p>
            <a:r>
              <a:rPr lang="en-US" dirty="0" smtClean="0"/>
              <a:t>Have good interpersonal skills</a:t>
            </a:r>
          </a:p>
          <a:p>
            <a:r>
              <a:rPr lang="en-US" dirty="0" smtClean="0"/>
              <a:t>Can deal with ambiguities of</a:t>
            </a:r>
            <a:br>
              <a:rPr lang="en-US" dirty="0" smtClean="0"/>
            </a:br>
            <a:r>
              <a:rPr lang="en-US" dirty="0" smtClean="0"/>
              <a:t>responsibility &amp; authority</a:t>
            </a:r>
          </a:p>
          <a:p>
            <a:r>
              <a:rPr lang="en-US" dirty="0" smtClean="0"/>
              <a:t>Have training for presenting ideas in groups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265392"/>
                </a:solidFill>
              </a:rPr>
              <a:t>HR planning in matrix MNEs is more critical</a:t>
            </a:r>
            <a:br>
              <a:rPr lang="en-US" i="1" dirty="0" smtClean="0">
                <a:solidFill>
                  <a:srgbClr val="265392"/>
                </a:solidFill>
              </a:rPr>
            </a:br>
            <a:r>
              <a:rPr lang="en-US" i="1" dirty="0" smtClean="0">
                <a:solidFill>
                  <a:srgbClr val="265392"/>
                </a:solidFill>
              </a:rPr>
              <a:t>than in traditional organizations</a:t>
            </a:r>
            <a:endParaRPr lang="en-US" i="1" dirty="0">
              <a:solidFill>
                <a:srgbClr val="2653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9361040" cy="920287"/>
          </a:xfrm>
        </p:spPr>
        <p:txBody>
          <a:bodyPr/>
          <a:lstStyle/>
          <a:p>
            <a:r>
              <a:rPr lang="en-US" sz="3900" dirty="0" smtClean="0"/>
              <a:t>Beyond the matrix org. structures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16" y="908720"/>
            <a:ext cx="8198567" cy="532859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265392"/>
                </a:solidFill>
              </a:rPr>
              <a:t>The Heterarchy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MNEs have different kinds of centers apart from ‘headquarters’</a:t>
            </a:r>
          </a:p>
          <a:p>
            <a:r>
              <a:rPr lang="en-US" sz="2800" b="1" dirty="0" smtClean="0">
                <a:solidFill>
                  <a:srgbClr val="265392"/>
                </a:solidFill>
              </a:rPr>
              <a:t>The Transnational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resources &amp; responsibilities are interdependent across national boundaries</a:t>
            </a:r>
          </a:p>
          <a:p>
            <a:r>
              <a:rPr lang="en-US" sz="2800" b="1" dirty="0" smtClean="0">
                <a:solidFill>
                  <a:srgbClr val="265392"/>
                </a:solidFill>
              </a:rPr>
              <a:t>The Network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subsidiaries are nodes, loosely coupled political systems</a:t>
            </a:r>
          </a:p>
          <a:p>
            <a:pPr marL="0" indent="0">
              <a:buNone/>
            </a:pPr>
            <a:endParaRPr lang="en-US" sz="800" i="1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5D8ED5"/>
                </a:solidFill>
              </a:rPr>
              <a:t>At this stage, there is less hierarchy &amp; no</a:t>
            </a:r>
            <a:br>
              <a:rPr lang="en-US" sz="2800" i="1" dirty="0" smtClean="0">
                <a:solidFill>
                  <a:srgbClr val="5D8ED5"/>
                </a:solidFill>
              </a:rPr>
            </a:br>
            <a:r>
              <a:rPr lang="en-US" sz="2800" i="1" dirty="0" smtClean="0">
                <a:solidFill>
                  <a:srgbClr val="5D8ED5"/>
                </a:solidFill>
              </a:rPr>
              <a:t>structure is considered inherently superior</a:t>
            </a:r>
            <a:endParaRPr lang="en-US" sz="2800" i="1" dirty="0">
              <a:solidFill>
                <a:srgbClr val="5D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The networked organization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3.10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83" y="505358"/>
            <a:ext cx="7821978" cy="5034423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55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4000" dirty="0" smtClean="0"/>
              <a:t>5 dimensions of networked MNEs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Decision-making </a:t>
            </a:r>
            <a:r>
              <a:rPr lang="en-US" sz="2800" dirty="0"/>
              <a:t>authority </a:t>
            </a:r>
            <a:r>
              <a:rPr lang="en-US" sz="2800" dirty="0" smtClean="0"/>
              <a:t>is delegated to </a:t>
            </a:r>
            <a:r>
              <a:rPr lang="en-US" sz="2800" dirty="0"/>
              <a:t>appropriate units </a:t>
            </a:r>
            <a:r>
              <a:rPr lang="en-US" sz="2800" dirty="0" smtClean="0"/>
              <a:t>&amp; levels</a:t>
            </a: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K</a:t>
            </a:r>
            <a:r>
              <a:rPr lang="en-US" sz="2800" dirty="0" smtClean="0"/>
              <a:t>ey </a:t>
            </a:r>
            <a:r>
              <a:rPr lang="en-US" sz="2800" dirty="0"/>
              <a:t>functions </a:t>
            </a:r>
            <a:r>
              <a:rPr lang="en-US" sz="2800" dirty="0" smtClean="0"/>
              <a:t>are dispersed geographically across </a:t>
            </a:r>
            <a:r>
              <a:rPr lang="en-US" sz="2800" dirty="0"/>
              <a:t>units in different </a:t>
            </a:r>
            <a:r>
              <a:rPr lang="en-US" sz="2800" dirty="0" smtClean="0"/>
              <a:t>countries</a:t>
            </a: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Fewer organizational levels</a:t>
            </a: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Formal </a:t>
            </a:r>
            <a:r>
              <a:rPr lang="en-US" sz="2800" dirty="0"/>
              <a:t>procedures </a:t>
            </a:r>
            <a:r>
              <a:rPr lang="en-US" sz="2800" dirty="0" smtClean="0"/>
              <a:t>are less bureaucratic</a:t>
            </a: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Work, responsibility, &amp; authority are differentiated across </a:t>
            </a:r>
            <a:r>
              <a:rPr lang="en-US" sz="2800" dirty="0"/>
              <a:t>the networked </a:t>
            </a:r>
            <a:r>
              <a:rPr lang="en-US" sz="2800" dirty="0" smtClean="0"/>
              <a:t>subsidiaries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33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4100" dirty="0" smtClean="0"/>
              <a:t>Beyond networks: meta-nationals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939336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 smtClean="0"/>
              <a:t>Meta-nationals have 3 types of units: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265392"/>
                </a:solidFill>
              </a:rPr>
              <a:t>Sensing units</a:t>
            </a:r>
            <a:br>
              <a:rPr lang="en-US" sz="2600" b="1" dirty="0" smtClean="0">
                <a:solidFill>
                  <a:srgbClr val="265392"/>
                </a:solidFill>
              </a:rPr>
            </a:br>
            <a:r>
              <a:rPr lang="en-US" sz="2600" spc="-50" dirty="0">
                <a:solidFill>
                  <a:srgbClr val="5D8ED5"/>
                </a:solidFill>
              </a:rPr>
              <a:t>U</a:t>
            </a:r>
            <a:r>
              <a:rPr lang="en-US" sz="2600" spc="-50" dirty="0" smtClean="0">
                <a:solidFill>
                  <a:srgbClr val="5D8ED5"/>
                </a:solidFill>
              </a:rPr>
              <a:t>ncover </a:t>
            </a:r>
            <a:r>
              <a:rPr lang="en-US" sz="2600" spc="-50" dirty="0" smtClean="0"/>
              <a:t>widely dispersed engineering &amp; market insights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265392"/>
                </a:solidFill>
              </a:rPr>
              <a:t>Magnet units</a:t>
            </a: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dirty="0" smtClean="0">
                <a:solidFill>
                  <a:srgbClr val="5D8ED5"/>
                </a:solidFill>
              </a:rPr>
              <a:t>Attract &amp; create </a:t>
            </a:r>
            <a:r>
              <a:rPr lang="en-US" sz="2600" dirty="0" smtClean="0"/>
              <a:t>business plan to convert innovations into products &amp;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265392"/>
                </a:solidFill>
              </a:rPr>
              <a:t>Marketing &amp; </a:t>
            </a:r>
            <a:r>
              <a:rPr lang="en-US" sz="2600" b="1" dirty="0">
                <a:solidFill>
                  <a:srgbClr val="265392"/>
                </a:solidFill>
              </a:rPr>
              <a:t>p</a:t>
            </a:r>
            <a:r>
              <a:rPr lang="en-US" sz="2600" b="1" dirty="0" smtClean="0">
                <a:solidFill>
                  <a:srgbClr val="265392"/>
                </a:solidFill>
              </a:rPr>
              <a:t>roduction units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>
                <a:solidFill>
                  <a:srgbClr val="5D8ED5"/>
                </a:solidFill>
              </a:rPr>
              <a:t>Market &amp; produce </a:t>
            </a:r>
            <a:r>
              <a:rPr lang="en-US" sz="2600" dirty="0" smtClean="0"/>
              <a:t>adaptations of these</a:t>
            </a:r>
            <a:br>
              <a:rPr lang="en-US" sz="2600" dirty="0" smtClean="0"/>
            </a:br>
            <a:r>
              <a:rPr lang="en-US" sz="2600" dirty="0" smtClean="0"/>
              <a:t>products &amp; services around the world</a:t>
            </a:r>
          </a:p>
          <a:p>
            <a:pPr marL="0" indent="0">
              <a:buNone/>
            </a:pPr>
            <a:r>
              <a:rPr lang="en-US" sz="2600" i="1" spc="-50" dirty="0" smtClean="0"/>
              <a:t>Think: </a:t>
            </a:r>
            <a:br>
              <a:rPr lang="en-US" sz="2600" i="1" spc="-50" dirty="0" smtClean="0"/>
            </a:br>
            <a:r>
              <a:rPr lang="en-US" sz="2600" i="1" spc="-50" dirty="0" smtClean="0"/>
              <a:t>An M-N = global tournament played at 3 levels</a:t>
            </a:r>
            <a:endParaRPr lang="en-US" sz="2600" i="1" spc="-50" dirty="0"/>
          </a:p>
        </p:txBody>
      </p:sp>
    </p:spTree>
    <p:extLst>
      <p:ext uri="{BB962C8B-B14F-4D97-AF65-F5344CB8AC3E}">
        <p14:creationId xmlns:p14="http://schemas.microsoft.com/office/powerpoint/2010/main" val="35893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HR’s place in structural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7697"/>
            <a:ext cx="86868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Three ways HR develops with international growth: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265392"/>
                </a:solidFill>
              </a:rPr>
              <a:t>Centralized HR firms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large, well-resourced:</a:t>
            </a:r>
            <a:br>
              <a:rPr lang="en-US" sz="2800" dirty="0" smtClean="0"/>
            </a:br>
            <a:r>
              <a:rPr lang="en-US" sz="2800" dirty="0" smtClean="0"/>
              <a:t>typically product-based or matrix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265392"/>
                </a:solidFill>
              </a:rPr>
              <a:t>Decentralized HR firms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small group, mostly for senior mgmt. at corp. HQ:</a:t>
            </a:r>
            <a:br>
              <a:rPr lang="en-US" sz="2800" dirty="0" smtClean="0"/>
            </a:br>
            <a:r>
              <a:rPr lang="en-US" sz="2800" dirty="0" smtClean="0"/>
              <a:t>mostly product- or regional-based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265392"/>
                </a:solidFill>
              </a:rPr>
              <a:t>Transition HR firms</a:t>
            </a:r>
            <a:br>
              <a:rPr lang="en-US" sz="2800" b="1" dirty="0" smtClean="0">
                <a:solidFill>
                  <a:srgbClr val="265392"/>
                </a:solidFill>
              </a:rPr>
            </a:br>
            <a:r>
              <a:rPr lang="en-US" sz="2800" dirty="0" smtClean="0"/>
              <a:t>medium-sized corp. HR with small staff at HQ:</a:t>
            </a:r>
            <a:br>
              <a:rPr lang="en-US" sz="2800" dirty="0" smtClean="0"/>
            </a:br>
            <a:r>
              <a:rPr lang="en-US" sz="2800" dirty="0" smtClean="0"/>
              <a:t>decentralized, product-based structure</a:t>
            </a:r>
            <a:endParaRPr lang="en-US" sz="2800" b="1" dirty="0">
              <a:solidFill>
                <a:srgbClr val="2653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4000" dirty="0" smtClean="0"/>
              <a:t>Different countries, different paths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r>
              <a:rPr lang="en-US" sz="2800" dirty="0" smtClean="0"/>
              <a:t>European MNEs: ‘mother-daughter’ </a:t>
            </a:r>
            <a:r>
              <a:rPr lang="en-US" sz="2800" dirty="0" smtClean="0">
                <a:sym typeface="Wingdings" pitchFamily="2" charset="2"/>
              </a:rPr>
              <a:t>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spc="-50" dirty="0" smtClean="0">
                <a:sym typeface="Wingdings" pitchFamily="2" charset="2"/>
              </a:rPr>
              <a:t>global with product/area divisions or matrix structure</a:t>
            </a:r>
          </a:p>
          <a:p>
            <a:r>
              <a:rPr lang="en-US" sz="2800" dirty="0" smtClean="0">
                <a:sym typeface="Wingdings" pitchFamily="2" charset="2"/>
              </a:rPr>
              <a:t>Swedish MNEs: Tend to adopt mixture of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mother-daughter &amp; product divisions</a:t>
            </a:r>
          </a:p>
          <a:p>
            <a:r>
              <a:rPr lang="en-US" sz="2800" dirty="0" smtClean="0">
                <a:sym typeface="Wingdings" pitchFamily="2" charset="2"/>
              </a:rPr>
              <a:t>Nordic MNEs: may prefer matrix structure</a:t>
            </a:r>
          </a:p>
          <a:p>
            <a:r>
              <a:rPr lang="en-US" sz="2800" dirty="0" smtClean="0">
                <a:sym typeface="Wingdings" pitchFamily="2" charset="2"/>
              </a:rPr>
              <a:t>United States MNEs: limited success with matrix</a:t>
            </a:r>
          </a:p>
          <a:p>
            <a:r>
              <a:rPr lang="en-US" sz="2800" dirty="0" smtClean="0">
                <a:sym typeface="Wingdings" pitchFamily="2" charset="2"/>
              </a:rPr>
              <a:t>Japanese MNEs: similar to US, but evolve more slowly, possibly not changing structure</a:t>
            </a:r>
          </a:p>
          <a:p>
            <a:r>
              <a:rPr lang="en-US" sz="2800" dirty="0" smtClean="0">
                <a:sym typeface="Wingdings" pitchFamily="2" charset="2"/>
              </a:rPr>
              <a:t>Not much info yet on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Chinese &amp; Indian MNEs</a:t>
            </a:r>
            <a:br>
              <a:rPr lang="en-US" sz="2800" dirty="0" smtClean="0">
                <a:sym typeface="Wingdings" pitchFamily="2" charset="2"/>
              </a:rPr>
            </a:br>
            <a:endParaRPr lang="en-US" sz="28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49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1807"/>
            <a:ext cx="8686799" cy="896913"/>
          </a:xfrm>
        </p:spPr>
        <p:txBody>
          <a:bodyPr/>
          <a:lstStyle/>
          <a:p>
            <a:r>
              <a:rPr lang="en-US" dirty="0" smtClean="0"/>
              <a:t>Control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000" dirty="0"/>
              <a:t>Control strategies for multinational firms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3.11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67706"/>
            <a:ext cx="7617081" cy="465429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Picture 4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008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85216" y="759817"/>
            <a:ext cx="8274210" cy="5862162"/>
          </a:xfrm>
        </p:spPr>
        <p:txBody>
          <a:bodyPr/>
          <a:lstStyle/>
          <a:p>
            <a:pPr lvl="1"/>
            <a:r>
              <a:rPr lang="en-US" sz="2000" dirty="0"/>
              <a:t>integrative player</a:t>
            </a:r>
          </a:p>
          <a:p>
            <a:pPr lvl="1"/>
            <a:r>
              <a:rPr lang="en-US" sz="2000" dirty="0" smtClean="0"/>
              <a:t>global </a:t>
            </a:r>
            <a:r>
              <a:rPr lang="en-US" sz="2000" dirty="0"/>
              <a:t>innovator</a:t>
            </a:r>
          </a:p>
          <a:p>
            <a:pPr lvl="1"/>
            <a:r>
              <a:rPr lang="en-US" sz="2000" dirty="0" smtClean="0"/>
              <a:t>implementer</a:t>
            </a:r>
            <a:endParaRPr lang="en-US" sz="2000" dirty="0"/>
          </a:p>
          <a:p>
            <a:pPr lvl="1"/>
            <a:r>
              <a:rPr lang="en-US" sz="2000" dirty="0" smtClean="0"/>
              <a:t>export </a:t>
            </a:r>
            <a:r>
              <a:rPr lang="en-US" sz="2000" dirty="0"/>
              <a:t>oriented approach vs. integrative management orientation</a:t>
            </a:r>
          </a:p>
          <a:p>
            <a:pPr lvl="1"/>
            <a:r>
              <a:rPr lang="en-US" sz="2000" dirty="0" smtClean="0"/>
              <a:t>corporate </a:t>
            </a:r>
            <a:r>
              <a:rPr lang="en-US" sz="2000" dirty="0"/>
              <a:t>immune system</a:t>
            </a:r>
          </a:p>
          <a:p>
            <a:pPr lvl="1"/>
            <a:r>
              <a:rPr lang="en-US" sz="2000" dirty="0" smtClean="0"/>
              <a:t>knowledge-sharing </a:t>
            </a:r>
            <a:r>
              <a:rPr lang="en-US" sz="2000" dirty="0"/>
              <a:t>hostility, knowledge hoarding</a:t>
            </a:r>
          </a:p>
          <a:p>
            <a:pPr lvl="1"/>
            <a:r>
              <a:rPr lang="en-US" sz="2000" dirty="0" smtClean="0"/>
              <a:t>person &amp; non-person </a:t>
            </a:r>
            <a:r>
              <a:rPr lang="en-US" sz="2000" dirty="0"/>
              <a:t>oriented coordination</a:t>
            </a:r>
          </a:p>
          <a:p>
            <a:pPr lvl="1"/>
            <a:r>
              <a:rPr lang="en-US" sz="2000" dirty="0" smtClean="0"/>
              <a:t>born </a:t>
            </a:r>
            <a:r>
              <a:rPr lang="en-US" sz="2000" dirty="0"/>
              <a:t>globals</a:t>
            </a:r>
          </a:p>
          <a:p>
            <a:pPr lvl="1"/>
            <a:r>
              <a:rPr lang="en-US" sz="2000" i="1" dirty="0" smtClean="0"/>
              <a:t>MNE structures: </a:t>
            </a:r>
            <a:br>
              <a:rPr lang="en-US" sz="2000" i="1" dirty="0" smtClean="0"/>
            </a:br>
            <a:r>
              <a:rPr lang="en-US" sz="2000" dirty="0" smtClean="0"/>
              <a:t>mother-daughter</a:t>
            </a:r>
            <a:r>
              <a:rPr lang="en-US" sz="2000" i="1" dirty="0" smtClean="0"/>
              <a:t>, </a:t>
            </a:r>
            <a:r>
              <a:rPr lang="en-US" sz="2000" dirty="0" smtClean="0"/>
              <a:t>matrix, </a:t>
            </a:r>
            <a:r>
              <a:rPr lang="en-US" sz="2000" dirty="0"/>
              <a:t>heterarchy, </a:t>
            </a:r>
            <a:r>
              <a:rPr lang="en-US" sz="2000" dirty="0" smtClean="0"/>
              <a:t>N-form, transnational</a:t>
            </a:r>
            <a:r>
              <a:rPr lang="en-US" sz="2000" dirty="0"/>
              <a:t>, </a:t>
            </a:r>
            <a:r>
              <a:rPr lang="en-US" sz="2000" dirty="0" smtClean="0"/>
              <a:t>network</a:t>
            </a:r>
            <a:r>
              <a:rPr lang="en-US" sz="2000" dirty="0"/>
              <a:t>, </a:t>
            </a:r>
            <a:r>
              <a:rPr lang="en-US" sz="2000" dirty="0" smtClean="0"/>
              <a:t>meta-national</a:t>
            </a:r>
            <a:endParaRPr lang="en-US" sz="2000" dirty="0"/>
          </a:p>
          <a:p>
            <a:pPr lvl="1"/>
            <a:r>
              <a:rPr lang="en-US" sz="2000" dirty="0" err="1"/>
              <a:t>c</a:t>
            </a:r>
            <a:r>
              <a:rPr lang="en-US" sz="2000" dirty="0" err="1" smtClean="0"/>
              <a:t>haebols</a:t>
            </a:r>
            <a:endParaRPr lang="en-US" sz="2000" dirty="0"/>
          </a:p>
          <a:p>
            <a:pPr lvl="1"/>
            <a:r>
              <a:rPr lang="en-US" sz="2000" dirty="0" smtClean="0"/>
              <a:t>greenfield building approach</a:t>
            </a:r>
          </a:p>
          <a:p>
            <a:pPr lvl="1"/>
            <a:r>
              <a:rPr lang="en-US" sz="2000" dirty="0" smtClean="0"/>
              <a:t>Bamboo network firm</a:t>
            </a:r>
            <a:endParaRPr lang="en-US" sz="2000" dirty="0"/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lan = social control</a:t>
            </a:r>
          </a:p>
          <a:p>
            <a:pPr lvl="1"/>
            <a:r>
              <a:rPr lang="en-US" sz="2000" dirty="0" smtClean="0"/>
              <a:t>social </a:t>
            </a:r>
            <a:r>
              <a:rPr lang="en-US" sz="2000" dirty="0"/>
              <a:t>capital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(2 of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905256"/>
            <a:ext cx="8604448" cy="5348096"/>
          </a:xfrm>
        </p:spPr>
        <p:txBody>
          <a:bodyPr/>
          <a:lstStyle/>
          <a:p>
            <a:pPr marL="0" indent="0">
              <a:buNone/>
            </a:pPr>
            <a:r>
              <a:rPr lang="en-US" sz="3000" i="1" dirty="0" smtClean="0">
                <a:solidFill>
                  <a:srgbClr val="265392"/>
                </a:solidFill>
              </a:rPr>
              <a:t>We learn about:</a:t>
            </a:r>
            <a:endParaRPr lang="en-US" sz="3000" i="1" dirty="0">
              <a:solidFill>
                <a:srgbClr val="265392"/>
              </a:solidFill>
            </a:endParaRPr>
          </a:p>
          <a:p>
            <a:r>
              <a:rPr lang="en-US" sz="3000" dirty="0"/>
              <a:t>Issues of standardization </a:t>
            </a:r>
            <a:r>
              <a:rPr lang="en-US" sz="3000" dirty="0" smtClean="0"/>
              <a:t>&amp; localization</a:t>
            </a:r>
            <a:endParaRPr lang="en-US" sz="3000" dirty="0"/>
          </a:p>
          <a:p>
            <a:r>
              <a:rPr lang="en-US" sz="3000" dirty="0" smtClean="0"/>
              <a:t>Structural </a:t>
            </a:r>
            <a:r>
              <a:rPr lang="en-US" sz="3000" dirty="0"/>
              <a:t>responses to international </a:t>
            </a:r>
            <a:r>
              <a:rPr lang="en-US" sz="3000" dirty="0" smtClean="0"/>
              <a:t>growth</a:t>
            </a:r>
            <a:endParaRPr lang="en-US" sz="3000" dirty="0"/>
          </a:p>
          <a:p>
            <a:r>
              <a:rPr lang="en-US" sz="3000" dirty="0" smtClean="0"/>
              <a:t>Control &amp; coordination mechanisms,</a:t>
            </a:r>
            <a:br>
              <a:rPr lang="en-US" sz="3000" dirty="0" smtClean="0"/>
            </a:br>
            <a:r>
              <a:rPr lang="en-US" sz="3000" dirty="0" smtClean="0"/>
              <a:t>including </a:t>
            </a:r>
            <a:r>
              <a:rPr lang="en-US" sz="3000" dirty="0"/>
              <a:t>cultural </a:t>
            </a:r>
            <a:r>
              <a:rPr lang="en-US" sz="3000" dirty="0" smtClean="0"/>
              <a:t>control</a:t>
            </a:r>
            <a:endParaRPr lang="en-US" sz="3000" dirty="0"/>
          </a:p>
          <a:p>
            <a:r>
              <a:rPr lang="en-US" sz="3000" smtClean="0"/>
              <a:t>The effect </a:t>
            </a:r>
            <a:r>
              <a:rPr lang="en-US" sz="3000" dirty="0"/>
              <a:t>of responses </a:t>
            </a:r>
            <a:r>
              <a:rPr lang="en-US" sz="3000" dirty="0" smtClean="0"/>
              <a:t>on</a:t>
            </a:r>
            <a:br>
              <a:rPr lang="en-US" sz="3000" dirty="0" smtClean="0"/>
            </a:br>
            <a:r>
              <a:rPr lang="en-US" sz="3000" dirty="0" smtClean="0"/>
              <a:t>HRM approaches &amp; activities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491946"/>
            <a:ext cx="8686800" cy="631825"/>
          </a:xfrm>
        </p:spPr>
        <p:txBody>
          <a:bodyPr/>
          <a:lstStyle/>
          <a:p>
            <a:r>
              <a:rPr lang="en-US" sz="2300" dirty="0" smtClean="0"/>
              <a:t>Management demands of international growth</a:t>
            </a:r>
            <a:endParaRPr lang="en-US" sz="23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</a:t>
            </a:r>
            <a:r>
              <a:rPr lang="en-US" dirty="0" smtClean="0"/>
              <a:t>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1" y="972054"/>
            <a:ext cx="8424936" cy="4266727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24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11807"/>
            <a:ext cx="8686799" cy="15449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Standardization &amp; </a:t>
            </a:r>
            <a:r>
              <a:rPr lang="en-US" dirty="0" smtClean="0"/>
              <a:t>localization of HRM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1124744"/>
            <a:ext cx="3096344" cy="1872208"/>
          </a:xfrm>
          <a:prstGeom prst="roundRect">
            <a:avLst/>
          </a:prstGeom>
          <a:solidFill>
            <a:srgbClr val="26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t"/>
          <a:lstStyle/>
          <a:p>
            <a:r>
              <a:rPr lang="en-US" sz="3200" dirty="0" smtClean="0">
                <a:solidFill>
                  <a:schemeClr val="bg1"/>
                </a:solidFill>
              </a:rPr>
              <a:t>Consistency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Transparency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Alignment</a:t>
            </a:r>
            <a:r>
              <a:rPr lang="en-US" sz="32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9083352" cy="896913"/>
          </a:xfrm>
        </p:spPr>
        <p:txBody>
          <a:bodyPr/>
          <a:lstStyle/>
          <a:p>
            <a:r>
              <a:rPr lang="en-US" sz="4300" dirty="0" smtClean="0"/>
              <a:t>Why globally standardize HRM?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7" y="3140968"/>
            <a:ext cx="7931224" cy="13681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 a geographically fragmented workforce</a:t>
            </a:r>
          </a:p>
          <a:p>
            <a:pPr marL="0" indent="0">
              <a:buNone/>
            </a:pPr>
            <a:r>
              <a:rPr lang="en-US" dirty="0" smtClean="0"/>
              <a:t>around</a:t>
            </a:r>
            <a:r>
              <a:rPr lang="en-US" dirty="0"/>
              <a:t> </a:t>
            </a:r>
            <a:r>
              <a:rPr lang="en-US" dirty="0" smtClean="0"/>
              <a:t>common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69913" y="3861048"/>
            <a:ext cx="2330279" cy="1296144"/>
          </a:xfrm>
          <a:prstGeom prst="roundRect">
            <a:avLst/>
          </a:prstGeom>
          <a:solidFill>
            <a:srgbClr val="5D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t"/>
          <a:lstStyle/>
          <a:p>
            <a:r>
              <a:rPr lang="en-US" sz="3200" dirty="0" smtClean="0"/>
              <a:t>Principles</a:t>
            </a:r>
            <a:endParaRPr lang="en-US" sz="3200" dirty="0"/>
          </a:p>
          <a:p>
            <a:r>
              <a:rPr lang="en-US" sz="3200" dirty="0" smtClean="0"/>
              <a:t>Objectives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0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13487</TotalTime>
  <Words>499</Words>
  <Application>Microsoft Office PowerPoint</Application>
  <PresentationFormat>On-screen Show (4:3)</PresentationFormat>
  <Paragraphs>175</Paragraphs>
  <Slides>38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THE ORGANIZATIONAL CONTEXT</vt:lpstr>
      <vt:lpstr>THE ORGANIZATIONAL CONTEXT</vt:lpstr>
      <vt:lpstr>Vocabulary (1 of 2)</vt:lpstr>
      <vt:lpstr>Vocabulary (2 of 2)</vt:lpstr>
      <vt:lpstr>Objectives</vt:lpstr>
      <vt:lpstr>Introduction</vt:lpstr>
      <vt:lpstr>Figure 3.1</vt:lpstr>
      <vt:lpstr>Standardization &amp; localization of HRM practices</vt:lpstr>
      <vt:lpstr>Why globally standardize HRM?</vt:lpstr>
      <vt:lpstr>Why locally responsive HRM?</vt:lpstr>
      <vt:lpstr>Figure 3.2</vt:lpstr>
      <vt:lpstr>Factors driving standardization</vt:lpstr>
      <vt:lpstr>MNEs that standardize</vt:lpstr>
      <vt:lpstr>Factors driving localization</vt:lpstr>
      <vt:lpstr>Localization factors include:</vt:lpstr>
      <vt:lpstr>Figure 3.3</vt:lpstr>
      <vt:lpstr>Table 3.1</vt:lpstr>
      <vt:lpstr>Table 3.2</vt:lpstr>
      <vt:lpstr>The path to global status</vt:lpstr>
      <vt:lpstr>Organizational structures typically change due to</vt:lpstr>
      <vt:lpstr>Figure 3.4</vt:lpstr>
      <vt:lpstr>Figure 3.5</vt:lpstr>
      <vt:lpstr>Figure 3.6</vt:lpstr>
      <vt:lpstr>Figure 3.7</vt:lpstr>
      <vt:lpstr>Two major MNE issues of structure</vt:lpstr>
      <vt:lpstr>Figure 3.8A</vt:lpstr>
      <vt:lpstr>Figure 3.8B</vt:lpstr>
      <vt:lpstr>Figure 3.9</vt:lpstr>
      <vt:lpstr>Internationally, matrix is difficult</vt:lpstr>
      <vt:lpstr>Matrix requires managers who</vt:lpstr>
      <vt:lpstr>Beyond the matrix org. structures</vt:lpstr>
      <vt:lpstr>Figure 3.10</vt:lpstr>
      <vt:lpstr>5 dimensions of networked MNEs</vt:lpstr>
      <vt:lpstr>Beyond networks: meta-nationals</vt:lpstr>
      <vt:lpstr>HR’s place in structural forms</vt:lpstr>
      <vt:lpstr>Different countries, different paths</vt:lpstr>
      <vt:lpstr>Control mechanisms</vt:lpstr>
      <vt:lpstr>Figure 3.11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Darby, Lauren</cp:lastModifiedBy>
  <cp:revision>391</cp:revision>
  <dcterms:created xsi:type="dcterms:W3CDTF">2011-07-28T14:21:34Z</dcterms:created>
  <dcterms:modified xsi:type="dcterms:W3CDTF">2012-11-28T10:51:18Z</dcterms:modified>
</cp:coreProperties>
</file>