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7" r:id="rId2"/>
    <p:sldId id="368" r:id="rId3"/>
    <p:sldId id="267" r:id="rId4"/>
    <p:sldId id="269" r:id="rId5"/>
    <p:sldId id="345" r:id="rId6"/>
    <p:sldId id="399" r:id="rId7"/>
    <p:sldId id="369" r:id="rId8"/>
    <p:sldId id="413" r:id="rId9"/>
    <p:sldId id="400" r:id="rId10"/>
    <p:sldId id="401" r:id="rId11"/>
    <p:sldId id="402" r:id="rId12"/>
    <p:sldId id="403" r:id="rId13"/>
    <p:sldId id="384" r:id="rId14"/>
    <p:sldId id="414" r:id="rId15"/>
    <p:sldId id="415" r:id="rId16"/>
    <p:sldId id="404" r:id="rId17"/>
    <p:sldId id="396" r:id="rId18"/>
    <p:sldId id="406" r:id="rId19"/>
    <p:sldId id="416" r:id="rId20"/>
    <p:sldId id="405" r:id="rId21"/>
    <p:sldId id="417" r:id="rId22"/>
    <p:sldId id="395" r:id="rId23"/>
    <p:sldId id="418" r:id="rId24"/>
    <p:sldId id="397" r:id="rId25"/>
    <p:sldId id="419" r:id="rId26"/>
    <p:sldId id="394" r:id="rId27"/>
    <p:sldId id="407" r:id="rId28"/>
    <p:sldId id="393" r:id="rId29"/>
    <p:sldId id="408" r:id="rId30"/>
    <p:sldId id="409" r:id="rId31"/>
    <p:sldId id="398" r:id="rId32"/>
    <p:sldId id="410" r:id="rId33"/>
    <p:sldId id="411" r:id="rId34"/>
    <p:sldId id="392" r:id="rId35"/>
    <p:sldId id="420" r:id="rId36"/>
    <p:sldId id="4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444751"/>
    <a:srgbClr val="00CC00"/>
    <a:srgbClr val="002847"/>
    <a:srgbClr val="FF99CC"/>
    <a:srgbClr val="B55E4F"/>
    <a:srgbClr val="00D600"/>
    <a:srgbClr val="BF8C0D"/>
    <a:srgbClr val="D0990E"/>
    <a:srgbClr val="D4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86482" autoAdjust="0"/>
  </p:normalViewPr>
  <p:slideViewPr>
    <p:cSldViewPr>
      <p:cViewPr varScale="1">
        <p:scale>
          <a:sx n="112" d="100"/>
          <a:sy n="112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5" name="Right Triangle 14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0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1" name="Straight Arrow Connector 20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pic>
        <p:nvPicPr>
          <p:cNvPr id="8" name="Picture 7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44208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36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22.xml"/><Relationship Id="rId12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31.xml"/><Relationship Id="rId5" Type="http://schemas.openxmlformats.org/officeDocument/2006/relationships/slide" Target="slide7.xml"/><Relationship Id="rId10" Type="http://schemas.openxmlformats.org/officeDocument/2006/relationships/slide" Target="slide28.xml"/><Relationship Id="rId4" Type="http://schemas.openxmlformats.org/officeDocument/2006/relationships/slide" Target="slide5.xml"/><Relationship Id="rId9" Type="http://schemas.openxmlformats.org/officeDocument/2006/relationships/slide" Target="slide26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2210"/>
            <a:ext cx="9217024" cy="3430258"/>
          </a:xfrm>
        </p:spPr>
        <p:txBody>
          <a:bodyPr/>
          <a:lstStyle/>
          <a:p>
            <a:r>
              <a:rPr lang="en-US" sz="5200" spc="-100" dirty="0"/>
              <a:t>Sourcing </a:t>
            </a:r>
            <a:r>
              <a:rPr lang="en-US" sz="5200" spc="-100" dirty="0" smtClean="0"/>
              <a:t>HR</a:t>
            </a:r>
            <a:br>
              <a:rPr lang="en-US" sz="5200" spc="-100" dirty="0" smtClean="0"/>
            </a:br>
            <a:r>
              <a:rPr lang="en-US" sz="5200" spc="-100" dirty="0" smtClean="0"/>
              <a:t>for </a:t>
            </a:r>
            <a:r>
              <a:rPr lang="en-US" sz="5200" spc="-100" dirty="0"/>
              <a:t>Global </a:t>
            </a:r>
            <a:r>
              <a:rPr lang="en-US" sz="5200" spc="-100" dirty="0" smtClean="0"/>
              <a:t>Markets: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5200" spc="-100" dirty="0" smtClean="0"/>
              <a:t>STAFFING, RECRUITMENT</a:t>
            </a:r>
            <a:r>
              <a:rPr lang="en-US" sz="5200" spc="-100" dirty="0"/>
              <a:t/>
            </a:r>
            <a:br>
              <a:rPr lang="en-US" sz="5200" spc="-100" dirty="0"/>
            </a:br>
            <a:r>
              <a:rPr lang="en-US" sz="5200" spc="-100" dirty="0"/>
              <a:t>&amp;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using TCNs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5.1b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" y="1146719"/>
            <a:ext cx="9763970" cy="2714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322" y="404664"/>
            <a:ext cx="171333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using HCNs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5.1c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" y="1052736"/>
            <a:ext cx="8723186" cy="3672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322" y="620688"/>
            <a:ext cx="171333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Determinants of staffing choices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6" y="994993"/>
            <a:ext cx="6795255" cy="41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/>
              <a:t>Transferring staff for</a:t>
            </a:r>
            <a:br>
              <a:rPr lang="en-US" dirty="0"/>
            </a:br>
            <a:r>
              <a:rPr lang="en-US" dirty="0"/>
              <a:t>international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484784"/>
            <a:ext cx="8291264" cy="34953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544985"/>
          </a:xfrm>
        </p:spPr>
        <p:txBody>
          <a:bodyPr/>
          <a:lstStyle/>
          <a:p>
            <a:r>
              <a:rPr lang="en-US" dirty="0" smtClean="0"/>
              <a:t>Reasons for</a:t>
            </a:r>
            <a:br>
              <a:rPr lang="en-US" dirty="0" smtClean="0"/>
            </a:br>
            <a:r>
              <a:rPr lang="en-US" dirty="0" smtClean="0"/>
              <a:t>international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65392"/>
                </a:solidFill>
              </a:rPr>
              <a:t>Position filling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lack of available skills </a:t>
            </a:r>
            <a:r>
              <a:rPr lang="en-US" sz="2800" dirty="0" smtClean="0">
                <a:sym typeface="Wingdings" pitchFamily="2" charset="2"/>
              </a:rPr>
              <a:t> PCN works abroad</a:t>
            </a:r>
            <a:endParaRPr lang="en-US" sz="2800" dirty="0" smtClean="0"/>
          </a:p>
          <a:p>
            <a:r>
              <a:rPr lang="en-US" sz="2800" dirty="0" smtClean="0"/>
              <a:t>Management development</a:t>
            </a:r>
            <a:br>
              <a:rPr lang="en-US" sz="2800" dirty="0" smtClean="0"/>
            </a:br>
            <a:r>
              <a:rPr lang="en-US" sz="2800" dirty="0" smtClean="0"/>
              <a:t>- training, development, common corp. values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>
                <a:solidFill>
                  <a:srgbClr val="265392"/>
                </a:solidFill>
              </a:rPr>
              <a:t>Organization development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 transfer of knowledge, competence, practices</a:t>
            </a:r>
            <a:br>
              <a:rPr lang="en-US" sz="2800" dirty="0" smtClean="0"/>
            </a:br>
            <a:r>
              <a:rPr lang="en-US" sz="2800" dirty="0" smtClean="0"/>
              <a:t>- exploit global market opportunities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2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Types of international assignments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400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Short term</a:t>
            </a:r>
            <a:r>
              <a:rPr lang="en-US" sz="2500" dirty="0">
                <a:solidFill>
                  <a:srgbClr val="265392"/>
                </a:solidFill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	up to 3 months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Extended</a:t>
            </a:r>
            <a:r>
              <a:rPr lang="en-US" sz="2500" dirty="0">
                <a:cs typeface="Arial" charset="0"/>
              </a:rPr>
              <a:t> 	up to 1year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Long term 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1 </a:t>
            </a:r>
            <a:r>
              <a:rPr lang="en-US" sz="2500" dirty="0">
                <a:cs typeface="Arial" charset="0"/>
              </a:rPr>
              <a:t>to 5 </a:t>
            </a:r>
            <a:r>
              <a:rPr lang="en-US" sz="2500" dirty="0" smtClean="0">
                <a:cs typeface="Arial" charset="0"/>
              </a:rPr>
              <a:t>years</a:t>
            </a:r>
            <a:br>
              <a:rPr lang="en-US" sz="2500" dirty="0" smtClean="0">
                <a:cs typeface="Arial" charset="0"/>
              </a:rPr>
            </a:br>
            <a:r>
              <a:rPr lang="en-US" sz="2500" b="1" dirty="0" smtClean="0">
                <a:solidFill>
                  <a:srgbClr val="265392"/>
                </a:solidFill>
                <a:cs typeface="Arial" charset="0"/>
              </a:rPr>
              <a:t>(</a:t>
            </a: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traditional expatriate assignment)</a:t>
            </a:r>
            <a:r>
              <a:rPr lang="en-US" sz="2500" dirty="0">
                <a:solidFill>
                  <a:srgbClr val="265392"/>
                </a:solidFill>
                <a:cs typeface="Arial" charset="0"/>
              </a:rPr>
              <a:t/>
            </a:r>
            <a:br>
              <a:rPr lang="en-US" sz="2500" dirty="0">
                <a:solidFill>
                  <a:srgbClr val="265392"/>
                </a:solidFill>
                <a:cs typeface="Arial" charset="0"/>
              </a:rPr>
            </a:br>
            <a:endParaRPr lang="en-US" sz="8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2292350" algn="l"/>
              </a:tabLst>
            </a:pPr>
            <a:r>
              <a:rPr lang="en-US" sz="2500" i="1" dirty="0">
                <a:cs typeface="Arial" charset="0"/>
              </a:rPr>
              <a:t>Some non-standard assignments: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Commuter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go </a:t>
            </a:r>
            <a:r>
              <a:rPr lang="en-US" sz="2500" dirty="0">
                <a:cs typeface="Arial" charset="0"/>
              </a:rPr>
              <a:t>home every one to two weeks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Rotational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commute </a:t>
            </a:r>
            <a:r>
              <a:rPr lang="en-US" sz="2500" dirty="0">
                <a:cs typeface="Arial" charset="0"/>
              </a:rPr>
              <a:t>for set period followed </a:t>
            </a:r>
            <a:r>
              <a:rPr lang="en-US" sz="2500" dirty="0" smtClean="0">
                <a:cs typeface="Arial" charset="0"/>
              </a:rPr>
              <a:t>by break in</a:t>
            </a:r>
            <a:r>
              <a:rPr lang="en-US" sz="2500" dirty="0">
                <a:cs typeface="Arial" charset="0"/>
              </a:rPr>
              <a:t/>
            </a:r>
            <a:br>
              <a:rPr lang="en-US" sz="2500" dirty="0">
                <a:cs typeface="Arial" charset="0"/>
              </a:rPr>
            </a:b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home </a:t>
            </a:r>
            <a:r>
              <a:rPr lang="en-US" sz="2500" dirty="0">
                <a:cs typeface="Arial" charset="0"/>
              </a:rPr>
              <a:t>country</a:t>
            </a:r>
            <a:endParaRPr lang="en-US" sz="2500" b="1" dirty="0">
              <a:solidFill>
                <a:srgbClr val="00B1E5"/>
              </a:solidFill>
              <a:cs typeface="Arial" charset="0"/>
            </a:endParaRP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 smtClean="0">
                <a:solidFill>
                  <a:srgbClr val="265392"/>
                </a:solidFill>
                <a:cs typeface="Arial" charset="0"/>
              </a:rPr>
              <a:t>Contractual</a:t>
            </a:r>
            <a:r>
              <a:rPr lang="en-US" sz="2500" dirty="0" smtClean="0">
                <a:cs typeface="Arial" charset="0"/>
              </a:rPr>
              <a:t>	specific </a:t>
            </a:r>
            <a:r>
              <a:rPr lang="en-US" sz="2500" dirty="0">
                <a:cs typeface="Arial" charset="0"/>
              </a:rPr>
              <a:t>skills employees hired for</a:t>
            </a:r>
            <a:br>
              <a:rPr lang="en-US" sz="2500" dirty="0">
                <a:cs typeface="Arial" charset="0"/>
              </a:rPr>
            </a:b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6-12 </a:t>
            </a:r>
            <a:r>
              <a:rPr lang="en-US" sz="2500" dirty="0">
                <a:cs typeface="Arial" charset="0"/>
              </a:rPr>
              <a:t>months on specific projects</a:t>
            </a:r>
            <a:endParaRPr lang="en-US" sz="2500" b="1" dirty="0">
              <a:solidFill>
                <a:srgbClr val="00B1E5"/>
              </a:solidFill>
              <a:cs typeface="Arial" charset="0"/>
            </a:endParaRP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Virtual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spc="-50" dirty="0" smtClean="0">
                <a:cs typeface="Arial" charset="0"/>
              </a:rPr>
              <a:t>employee </a:t>
            </a:r>
            <a:r>
              <a:rPr lang="en-US" sz="2500" spc="-50" dirty="0">
                <a:cs typeface="Arial" charset="0"/>
              </a:rPr>
              <a:t>manages international </a:t>
            </a:r>
            <a:r>
              <a:rPr lang="en-US" sz="2500" dirty="0">
                <a:cs typeface="Arial" charset="0"/>
              </a:rPr>
              <a:t/>
            </a:r>
            <a:br>
              <a:rPr lang="en-US" sz="2500" dirty="0">
                <a:cs typeface="Arial" charset="0"/>
              </a:rPr>
            </a:b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responsibilities </a:t>
            </a:r>
            <a:r>
              <a:rPr lang="en-US" sz="2500" dirty="0">
                <a:cs typeface="Arial" charset="0"/>
              </a:rPr>
              <a:t>from </a:t>
            </a:r>
            <a:r>
              <a:rPr lang="en-US" sz="2500" dirty="0" smtClean="0">
                <a:cs typeface="Arial" charset="0"/>
              </a:rPr>
              <a:t>base in</a:t>
            </a:r>
            <a:br>
              <a:rPr lang="en-US" sz="2500" dirty="0" smtClean="0">
                <a:cs typeface="Arial" charset="0"/>
              </a:rPr>
            </a:br>
            <a:r>
              <a:rPr lang="en-US" sz="2500" dirty="0" smtClean="0">
                <a:cs typeface="Arial" charset="0"/>
              </a:rPr>
              <a:t>	home country</a:t>
            </a:r>
            <a:endParaRPr lang="en-US" sz="2500" b="1" dirty="0">
              <a:solidFill>
                <a:srgbClr val="00B1E5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2292350" algn="l"/>
              </a:tabLst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644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Differences between traditional &amp; short-term assignments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5.2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0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5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4723"/>
            <a:ext cx="8223770" cy="4952755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76" y="5517232"/>
            <a:ext cx="914852" cy="1201164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3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an expatriate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Determinants of staffing choices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3" y="1099996"/>
            <a:ext cx="6819082" cy="4680520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8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1112937"/>
          </a:xfrm>
        </p:spPr>
        <p:txBody>
          <a:bodyPr/>
          <a:lstStyle/>
          <a:p>
            <a:r>
              <a:rPr lang="en-US" sz="3600" dirty="0" smtClean="0"/>
              <a:t>Factors that influence effectiveness</a:t>
            </a:r>
            <a:br>
              <a:rPr lang="en-US" sz="3600" dirty="0" smtClean="0"/>
            </a:br>
            <a:r>
              <a:rPr lang="en-US" sz="3600" dirty="0" smtClean="0"/>
              <a:t>of international assignments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52927" cy="5040560"/>
          </a:xfrm>
        </p:spPr>
        <p:txBody>
          <a:bodyPr/>
          <a:lstStyle/>
          <a:p>
            <a:r>
              <a:rPr lang="en-US" sz="2500" dirty="0" smtClean="0"/>
              <a:t>Open environment</a:t>
            </a:r>
          </a:p>
          <a:p>
            <a:pPr lvl="1">
              <a:buFont typeface="Arial" pitchFamily="34" charset="0"/>
              <a:buChar char="»"/>
            </a:pPr>
            <a:r>
              <a:rPr lang="en-US" sz="2500" dirty="0" smtClean="0"/>
              <a:t>Support for cross-fertilization of ideas</a:t>
            </a:r>
          </a:p>
          <a:p>
            <a:pPr lvl="1">
              <a:buFont typeface="Arial" pitchFamily="34" charset="0"/>
              <a:buChar char="»"/>
            </a:pPr>
            <a:r>
              <a:rPr lang="en-US" sz="2500" dirty="0" smtClean="0"/>
              <a:t>Implementation of </a:t>
            </a:r>
            <a:r>
              <a:rPr lang="en-US" sz="2500" b="1" dirty="0" smtClean="0">
                <a:solidFill>
                  <a:srgbClr val="265392"/>
                </a:solidFill>
              </a:rPr>
              <a:t>best practice</a:t>
            </a:r>
          </a:p>
          <a:p>
            <a:r>
              <a:rPr lang="en-US" sz="2500" dirty="0" smtClean="0"/>
              <a:t>Knowledge/info travels freely between</a:t>
            </a:r>
            <a:br>
              <a:rPr lang="en-US" sz="2500" dirty="0" smtClean="0"/>
            </a:br>
            <a:r>
              <a:rPr lang="en-US" sz="2500" dirty="0" smtClean="0"/>
              <a:t>expatriate, host country, &amp; parent country</a:t>
            </a:r>
            <a:endParaRPr lang="en-US" sz="2500" dirty="0" smtClean="0">
              <a:sym typeface="Wingdings" pitchFamily="2" charset="2"/>
            </a:endParaRPr>
          </a:p>
          <a:p>
            <a:r>
              <a:rPr lang="en-US" sz="2500" dirty="0" smtClean="0">
                <a:sym typeface="Wingdings" pitchFamily="2" charset="2"/>
              </a:rPr>
              <a:t>Consideration for personal networks</a:t>
            </a:r>
          </a:p>
          <a:p>
            <a:r>
              <a:rPr lang="en-US" sz="2500" dirty="0" smtClean="0">
                <a:sym typeface="Wingdings" pitchFamily="2" charset="2"/>
              </a:rPr>
              <a:t>Some knowledge transfer requires longer assignments (e.g., where there is much </a:t>
            </a:r>
            <a:r>
              <a:rPr lang="en-US" sz="2500" b="1" dirty="0" smtClean="0">
                <a:solidFill>
                  <a:srgbClr val="265392"/>
                </a:solidFill>
                <a:sym typeface="Wingdings" pitchFamily="2" charset="2"/>
              </a:rPr>
              <a:t>tacitness</a:t>
            </a:r>
            <a:r>
              <a:rPr lang="en-US" sz="2500" dirty="0" smtClean="0">
                <a:sym typeface="Wingdings" pitchFamily="2" charset="2"/>
              </a:rPr>
              <a:t>)</a:t>
            </a:r>
          </a:p>
          <a:p>
            <a:r>
              <a:rPr lang="en-US" sz="2500" dirty="0" smtClean="0">
                <a:sym typeface="Wingdings" pitchFamily="2" charset="2"/>
              </a:rPr>
              <a:t>Expatriate’s ability &amp; motivation to</a:t>
            </a:r>
            <a:br>
              <a:rPr lang="en-US" sz="2500" dirty="0" smtClean="0">
                <a:sym typeface="Wingdings" pitchFamily="2" charset="2"/>
              </a:rPr>
            </a:br>
            <a:r>
              <a:rPr lang="en-US" sz="2500" dirty="0" smtClean="0">
                <a:sym typeface="Wingdings" pitchFamily="2" charset="2"/>
              </a:rPr>
              <a:t>act as an agent of knowledge transfer</a:t>
            </a:r>
          </a:p>
          <a:p>
            <a:r>
              <a:rPr lang="en-US" sz="2500" dirty="0" smtClean="0">
                <a:sym typeface="Wingdings" pitchFamily="2" charset="2"/>
              </a:rPr>
              <a:t>Abilities, motivations, relationships of locals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436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348880"/>
            <a:ext cx="8686800" cy="3854852"/>
          </a:xfrm>
        </p:spPr>
        <p:txBody>
          <a:bodyPr lIns="0" numCol="2">
            <a:normAutofit/>
          </a:bodyPr>
          <a:lstStyle/>
          <a:p>
            <a:r>
              <a:rPr lang="en-US" sz="2200" dirty="0" smtClean="0"/>
              <a:t>Vocabulary</a:t>
            </a:r>
          </a:p>
          <a:p>
            <a:r>
              <a:rPr lang="en-US" sz="2200" dirty="0" smtClean="0"/>
              <a:t>Objectives</a:t>
            </a:r>
          </a:p>
          <a:p>
            <a:r>
              <a:rPr lang="en-US" sz="2200" dirty="0" smtClean="0"/>
              <a:t>Introduction</a:t>
            </a:r>
          </a:p>
          <a:p>
            <a:r>
              <a:rPr lang="en-US" sz="2200" dirty="0" smtClean="0"/>
              <a:t>Approaches to staffing</a:t>
            </a:r>
          </a:p>
          <a:p>
            <a:r>
              <a:rPr lang="en-US" sz="2200" dirty="0" smtClean="0"/>
              <a:t>Transferring staff for</a:t>
            </a:r>
            <a:br>
              <a:rPr lang="en-US" sz="2200" dirty="0" smtClean="0"/>
            </a:br>
            <a:r>
              <a:rPr lang="en-US" sz="2200" dirty="0" smtClean="0"/>
              <a:t>international activities</a:t>
            </a:r>
          </a:p>
          <a:p>
            <a:r>
              <a:rPr lang="en-US" sz="2200" dirty="0" smtClean="0"/>
              <a:t>Roles of an expatriate</a:t>
            </a:r>
          </a:p>
          <a:p>
            <a:r>
              <a:rPr lang="en-US" sz="2200" dirty="0" smtClean="0"/>
              <a:t>Role of non-expatriates</a:t>
            </a:r>
          </a:p>
          <a:p>
            <a:r>
              <a:rPr lang="en-US" sz="2200" dirty="0" smtClean="0"/>
              <a:t>Role of inpatriates</a:t>
            </a:r>
          </a:p>
          <a:p>
            <a:r>
              <a:rPr lang="en-US" sz="2200" dirty="0" smtClean="0"/>
              <a:t>Recruitment &amp; selection of international managers</a:t>
            </a:r>
          </a:p>
          <a:p>
            <a:r>
              <a:rPr lang="en-US" sz="2200" dirty="0" smtClean="0"/>
              <a:t>Expatriate failure &amp; success</a:t>
            </a:r>
          </a:p>
          <a:p>
            <a:r>
              <a:rPr lang="en-US" sz="2200" dirty="0" smtClean="0"/>
              <a:t>Selection criteria</a:t>
            </a:r>
          </a:p>
          <a:p>
            <a:r>
              <a:rPr lang="en-US" sz="2200" dirty="0" smtClean="0"/>
              <a:t>Expatriate selection processes in practice</a:t>
            </a:r>
          </a:p>
          <a:p>
            <a:r>
              <a:rPr lang="en-US" sz="2200" dirty="0" smtClean="0"/>
              <a:t>Dual career couples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872208"/>
          </a:xfrm>
        </p:spPr>
        <p:txBody>
          <a:bodyPr/>
          <a:lstStyle/>
          <a:p>
            <a:r>
              <a:rPr lang="en-US" sz="3600" spc="-100" dirty="0" smtClean="0"/>
              <a:t>Sourcing HR for Global Markets: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STAFFING, RECRUITMENT</a:t>
            </a:r>
            <a:br>
              <a:rPr lang="en-US" sz="3600" dirty="0" smtClean="0"/>
            </a:br>
            <a:r>
              <a:rPr lang="en-US" sz="3600" dirty="0" smtClean="0"/>
              <a:t>&amp; SELECTION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2" action="ppaction://hlinksldjump" tooltip="Go to Vocabulary"/>
          </p:cNvPr>
          <p:cNvSpPr/>
          <p:nvPr/>
        </p:nvSpPr>
        <p:spPr>
          <a:xfrm>
            <a:off x="683568" y="2392313"/>
            <a:ext cx="164132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3" action="ppaction://hlinksldjump" tooltip="Go to Objectives"/>
          </p:cNvPr>
          <p:cNvSpPr/>
          <p:nvPr/>
        </p:nvSpPr>
        <p:spPr>
          <a:xfrm>
            <a:off x="683568" y="2789418"/>
            <a:ext cx="164132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4" action="ppaction://hlinksldjump" tooltip="Go to Introduction"/>
          </p:cNvPr>
          <p:cNvSpPr/>
          <p:nvPr/>
        </p:nvSpPr>
        <p:spPr>
          <a:xfrm>
            <a:off x="683568" y="3186523"/>
            <a:ext cx="164132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5" action="ppaction://hlinksldjump" tooltip="Go to Approaches to staffing"/>
          </p:cNvPr>
          <p:cNvSpPr/>
          <p:nvPr/>
        </p:nvSpPr>
        <p:spPr>
          <a:xfrm>
            <a:off x="683568" y="3583628"/>
            <a:ext cx="309634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6" action="ppaction://hlinksldjump" tooltip="Go to Transferring staff for international activities"/>
          </p:cNvPr>
          <p:cNvSpPr/>
          <p:nvPr/>
        </p:nvSpPr>
        <p:spPr>
          <a:xfrm>
            <a:off x="683568" y="3980733"/>
            <a:ext cx="2899370" cy="7486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7" action="ppaction://hlinksldjump" tooltip="Go to Role of inpatriates"/>
          </p:cNvPr>
          <p:cNvSpPr/>
          <p:nvPr/>
        </p:nvSpPr>
        <p:spPr>
          <a:xfrm>
            <a:off x="683568" y="5560665"/>
            <a:ext cx="2438747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8" action="ppaction://hlinksldjump" tooltip="Go to Recruitment &amp; selection of international managers"/>
          </p:cNvPr>
          <p:cNvSpPr/>
          <p:nvPr/>
        </p:nvSpPr>
        <p:spPr>
          <a:xfrm>
            <a:off x="5004048" y="2392313"/>
            <a:ext cx="3600400" cy="6628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9" action="ppaction://hlinksldjump" tooltip="Go to Expatriate failure &amp; success"/>
          </p:cNvPr>
          <p:cNvSpPr/>
          <p:nvPr/>
        </p:nvSpPr>
        <p:spPr>
          <a:xfrm>
            <a:off x="5004048" y="3092228"/>
            <a:ext cx="374441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10" action="ppaction://hlinksldjump" tooltip="Go to Selection criteria"/>
          </p:cNvPr>
          <p:cNvSpPr/>
          <p:nvPr/>
        </p:nvSpPr>
        <p:spPr>
          <a:xfrm>
            <a:off x="5004048" y="3489333"/>
            <a:ext cx="230425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11" action="ppaction://hlinksldjump" tooltip="Go to Expatriate selection processes in practice"/>
          </p:cNvPr>
          <p:cNvSpPr/>
          <p:nvPr/>
        </p:nvSpPr>
        <p:spPr>
          <a:xfrm>
            <a:off x="5004048" y="3886438"/>
            <a:ext cx="4139952" cy="7486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rId12" action="ppaction://hlinksldjump" tooltip="Go to Dual career couples"/>
          </p:cNvPr>
          <p:cNvSpPr/>
          <p:nvPr/>
        </p:nvSpPr>
        <p:spPr>
          <a:xfrm>
            <a:off x="5004048" y="4672158"/>
            <a:ext cx="2808312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hlinkClick r:id="rId13" action="ppaction://hlinksldjump" tooltip="Go to Role of non-expatriates"/>
          </p:cNvPr>
          <p:cNvSpPr/>
          <p:nvPr/>
        </p:nvSpPr>
        <p:spPr>
          <a:xfrm>
            <a:off x="683568" y="5163558"/>
            <a:ext cx="309634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hlinkClick r:id="rId14" action="ppaction://hlinksldjump" tooltip="Go to Roles of an expatriate"/>
          </p:cNvPr>
          <p:cNvSpPr/>
          <p:nvPr/>
        </p:nvSpPr>
        <p:spPr>
          <a:xfrm>
            <a:off x="683568" y="4766453"/>
            <a:ext cx="309634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non-expatriates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/>
          <a:lstStyle/>
          <a:p>
            <a:r>
              <a:rPr lang="en-US" dirty="0" smtClean="0"/>
              <a:t>Issues with international business travelers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52927" cy="4392488"/>
          </a:xfrm>
        </p:spPr>
        <p:txBody>
          <a:bodyPr/>
          <a:lstStyle/>
          <a:p>
            <a:r>
              <a:rPr lang="en-US" dirty="0" smtClean="0"/>
              <a:t>Home &amp; family issues</a:t>
            </a:r>
          </a:p>
          <a:p>
            <a:r>
              <a:rPr lang="en-US" dirty="0" smtClean="0"/>
              <a:t>Work arrangements</a:t>
            </a:r>
          </a:p>
          <a:p>
            <a:r>
              <a:rPr lang="en-US" dirty="0" smtClean="0"/>
              <a:t>Travel logistics</a:t>
            </a:r>
          </a:p>
          <a:p>
            <a:r>
              <a:rPr lang="en-US" dirty="0" smtClean="0"/>
              <a:t>Health concerns</a:t>
            </a:r>
          </a:p>
          <a:p>
            <a:r>
              <a:rPr lang="en-US" dirty="0" smtClean="0"/>
              <a:t>Host culture issues</a:t>
            </a:r>
          </a:p>
        </p:txBody>
      </p:sp>
    </p:spTree>
    <p:extLst>
      <p:ext uri="{BB962C8B-B14F-4D97-AF65-F5344CB8AC3E}">
        <p14:creationId xmlns:p14="http://schemas.microsoft.com/office/powerpoint/2010/main" val="34911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inpatriates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dirty="0" smtClean="0"/>
              <a:t>Drivers for recruiting &amp; transferring inpatriate mgrs.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795320" cy="4824536"/>
          </a:xfrm>
        </p:spPr>
        <p:txBody>
          <a:bodyPr/>
          <a:lstStyle/>
          <a:p>
            <a:r>
              <a:rPr lang="en-US" sz="2800" dirty="0" smtClean="0"/>
              <a:t>Desire to create global core competency &amp; cultural diversity of strategic perspectives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Desire to provide career opportunities in HCs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emergence of developing markets which often are difficult locations for expatriates:</a:t>
            </a:r>
          </a:p>
          <a:p>
            <a:pPr lvl="1">
              <a:buFont typeface="Arial" pitchFamily="34" charset="0"/>
              <a:buChar char="»"/>
            </a:pPr>
            <a:r>
              <a:rPr lang="en-US" dirty="0" smtClean="0"/>
              <a:t>Quality of life adjustment</a:t>
            </a:r>
          </a:p>
          <a:p>
            <a:pPr lvl="1">
              <a:buFont typeface="Arial" pitchFamily="34" charset="0"/>
              <a:buChar char="»"/>
            </a:pPr>
            <a:r>
              <a:rPr lang="en-US" dirty="0" smtClean="0"/>
              <a:t>Cultural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/>
              <a:t>Recruitment &amp; selection of international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484784"/>
            <a:ext cx="8291264" cy="34953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/>
          <a:lstStyle/>
          <a:p>
            <a:r>
              <a:rPr lang="en-US" dirty="0" smtClean="0"/>
              <a:t>International vs. domestic recruitment &amp;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36504"/>
          </a:xfrm>
        </p:spPr>
        <p:txBody>
          <a:bodyPr/>
          <a:lstStyle/>
          <a:p>
            <a:r>
              <a:rPr lang="en-US" sz="2800" dirty="0" smtClean="0"/>
              <a:t>Smaller number of </a:t>
            </a:r>
            <a:r>
              <a:rPr lang="en-US" sz="2800" b="1" dirty="0" smtClean="0">
                <a:solidFill>
                  <a:srgbClr val="265392"/>
                </a:solidFill>
              </a:rPr>
              <a:t>external recruits</a:t>
            </a:r>
            <a:br>
              <a:rPr lang="en-US" sz="2800" b="1" dirty="0" smtClean="0">
                <a:solidFill>
                  <a:srgbClr val="265392"/>
                </a:solidFill>
              </a:rPr>
            </a:br>
            <a:endParaRPr lang="en-US" sz="2800" b="1" dirty="0" smtClean="0">
              <a:solidFill>
                <a:srgbClr val="265392"/>
              </a:solidFill>
            </a:endParaRPr>
          </a:p>
          <a:p>
            <a:r>
              <a:rPr lang="en-US" sz="2800" dirty="0" smtClean="0"/>
              <a:t>Preference for</a:t>
            </a:r>
            <a:r>
              <a:rPr lang="en-US" sz="2800" b="1" dirty="0" smtClean="0">
                <a:solidFill>
                  <a:srgbClr val="265392"/>
                </a:solidFill>
              </a:rPr>
              <a:t> internal recruitment</a:t>
            </a:r>
            <a:endParaRPr lang="en-US" sz="2800" dirty="0"/>
          </a:p>
          <a:p>
            <a:pPr lvl="1">
              <a:buFont typeface="Arial" pitchFamily="34" charset="0"/>
              <a:buChar char="»"/>
            </a:pPr>
            <a:r>
              <a:rPr lang="en-US" dirty="0"/>
              <a:t>T</a:t>
            </a:r>
            <a:r>
              <a:rPr lang="en-US" dirty="0" smtClean="0"/>
              <a:t>o reduce selection risk</a:t>
            </a:r>
          </a:p>
          <a:p>
            <a:pPr lvl="1">
              <a:buFont typeface="Arial" pitchFamily="34" charset="0"/>
              <a:buChar char="»"/>
            </a:pPr>
            <a:r>
              <a:rPr lang="en-US" dirty="0" smtClean="0"/>
              <a:t>To secure present &amp; past </a:t>
            </a:r>
            <a:r>
              <a:rPr lang="en-US" b="1" dirty="0" smtClean="0">
                <a:solidFill>
                  <a:srgbClr val="265392"/>
                </a:solidFill>
              </a:rPr>
              <a:t>human capital </a:t>
            </a:r>
            <a:r>
              <a:rPr lang="en-US" dirty="0" smtClean="0"/>
              <a:t>investments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64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Expatriate failure &amp;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Expatriate failure rates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23770" cy="21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Factors in expatriate selection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4" y="954224"/>
            <a:ext cx="7128792" cy="40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274210" cy="5862162"/>
          </a:xfrm>
        </p:spPr>
        <p:txBody>
          <a:bodyPr/>
          <a:lstStyle/>
          <a:p>
            <a:pPr lvl="1"/>
            <a:r>
              <a:rPr lang="en-US" sz="2000" dirty="0" smtClean="0"/>
              <a:t>ethnocentric, polycentric, geocentric, regiocentric</a:t>
            </a:r>
          </a:p>
          <a:p>
            <a:pPr lvl="1"/>
            <a:r>
              <a:rPr lang="en-US" sz="2000" i="1" dirty="0" smtClean="0">
                <a:solidFill>
                  <a:srgbClr val="265392"/>
                </a:solidFill>
              </a:rPr>
              <a:t>Kinds of assignments: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dirty="0"/>
              <a:t>s</a:t>
            </a:r>
            <a:r>
              <a:rPr lang="en-US" sz="2000" dirty="0" smtClean="0"/>
              <a:t>hort-term, extended, long-term = traditional expatriate assignment,</a:t>
            </a:r>
            <a:br>
              <a:rPr lang="en-US" sz="2000" dirty="0" smtClean="0"/>
            </a:br>
            <a:r>
              <a:rPr lang="en-US" sz="2000" dirty="0" smtClean="0"/>
              <a:t>commuter, rotational, contractual, virtual, self-initiated</a:t>
            </a:r>
          </a:p>
          <a:p>
            <a:pPr lvl="1"/>
            <a:r>
              <a:rPr lang="en-US" sz="2000" i="1" dirty="0" smtClean="0">
                <a:solidFill>
                  <a:srgbClr val="265392"/>
                </a:solidFill>
              </a:rPr>
              <a:t>Expatriate roles: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language node, agent of direct control, agent of socializing, network builder, </a:t>
            </a:r>
            <a:r>
              <a:rPr lang="en-US" sz="2000" dirty="0" smtClean="0"/>
              <a:t>transferer</a:t>
            </a:r>
            <a:r>
              <a:rPr lang="en-US" sz="2000" dirty="0" smtClean="0"/>
              <a:t> of competence &amp; knowledge, boundary spanner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est practice</a:t>
            </a:r>
          </a:p>
          <a:p>
            <a:pPr lvl="1"/>
            <a:r>
              <a:rPr lang="en-US" sz="2000" dirty="0" smtClean="0"/>
              <a:t>tacitness</a:t>
            </a:r>
          </a:p>
          <a:p>
            <a:pPr lvl="1"/>
            <a:r>
              <a:rPr lang="en-US" sz="2000" dirty="0" smtClean="0"/>
              <a:t>inpatriates, external recruits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nternal recruitment, headhunting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xpatriate failure, EFRs, direct &amp; indirect costs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election criteria, soft skills, intercultural competence, cultural intelligence, common corporate language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oneymoon = tourist phase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offee-machine system</a:t>
            </a:r>
          </a:p>
          <a:p>
            <a:pPr lvl="1"/>
            <a:r>
              <a:rPr lang="en-US" sz="2000" dirty="0" smtClean="0"/>
              <a:t>ethnorelativism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Overview of important adjustment variables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5.4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17425"/>
            <a:ext cx="7870716" cy="4771587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51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 smtClean="0"/>
              <a:t>Expatriate selection processes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484784"/>
            <a:ext cx="8291264" cy="34953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Tasks &amp; exercises used in an assessment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40768"/>
            <a:ext cx="8223771" cy="19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9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5</a:t>
              </a:r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68066" cy="848822"/>
          </a:xfrm>
        </p:spPr>
        <p:txBody>
          <a:bodyPr/>
          <a:lstStyle/>
          <a:p>
            <a:r>
              <a:rPr lang="en-US" dirty="0" smtClean="0"/>
              <a:t>Evaluation scheme for a role play</a:t>
            </a:r>
            <a:br>
              <a:rPr lang="en-US" dirty="0" smtClean="0"/>
            </a:br>
            <a:r>
              <a:rPr lang="en-US" dirty="0" smtClean="0"/>
              <a:t>in an intercultural assessment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5752"/>
            <a:ext cx="8384827" cy="4824536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52" y="5805264"/>
            <a:ext cx="695476" cy="913132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career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1400969"/>
          </a:xfrm>
        </p:spPr>
        <p:txBody>
          <a:bodyPr/>
          <a:lstStyle/>
          <a:p>
            <a:r>
              <a:rPr lang="en-US" dirty="0" smtClean="0"/>
              <a:t>IHRM solutions for</a:t>
            </a:r>
            <a:br>
              <a:rPr lang="en-US" dirty="0" smtClean="0"/>
            </a:br>
            <a:r>
              <a:rPr lang="en-US" dirty="0" smtClean="0"/>
              <a:t>dual career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52927" cy="4536504"/>
          </a:xfrm>
        </p:spPr>
        <p:txBody>
          <a:bodyPr/>
          <a:lstStyle/>
          <a:p>
            <a:r>
              <a:rPr lang="en-US" b="1" dirty="0" smtClean="0">
                <a:solidFill>
                  <a:srgbClr val="265392"/>
                </a:solidFill>
              </a:rPr>
              <a:t>Inter-firm networking</a:t>
            </a:r>
          </a:p>
          <a:p>
            <a:r>
              <a:rPr lang="en-US" b="1" dirty="0" smtClean="0">
                <a:solidFill>
                  <a:srgbClr val="265392"/>
                </a:solidFill>
              </a:rPr>
              <a:t>Job-hunting assistance</a:t>
            </a:r>
          </a:p>
          <a:p>
            <a:r>
              <a:rPr lang="en-US" b="1" dirty="0" smtClean="0">
                <a:solidFill>
                  <a:srgbClr val="265392"/>
                </a:solidFill>
              </a:rPr>
              <a:t>Intra-firm employment</a:t>
            </a:r>
          </a:p>
          <a:p>
            <a:endParaRPr lang="en-US" dirty="0"/>
          </a:p>
          <a:p>
            <a:r>
              <a:rPr lang="en-US" dirty="0" smtClean="0"/>
              <a:t>Language training, educational assistance</a:t>
            </a:r>
          </a:p>
          <a:p>
            <a:r>
              <a:rPr lang="en-US" dirty="0" smtClean="0"/>
              <a:t>Employer-sponsored work permits</a:t>
            </a:r>
          </a:p>
          <a:p>
            <a:r>
              <a:rPr lang="en-US" dirty="0" smtClean="0"/>
              <a:t>Career planning assistance</a:t>
            </a:r>
          </a:p>
        </p:txBody>
      </p:sp>
    </p:spTree>
    <p:extLst>
      <p:ext uri="{BB962C8B-B14F-4D97-AF65-F5344CB8AC3E}">
        <p14:creationId xmlns:p14="http://schemas.microsoft.com/office/powerpoint/2010/main" val="3948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68066" cy="848822"/>
          </a:xfrm>
        </p:spPr>
        <p:txBody>
          <a:bodyPr/>
          <a:lstStyle/>
          <a:p>
            <a:r>
              <a:rPr lang="en-US" dirty="0" smtClean="0"/>
              <a:t>Strategies for breaking the expatriate glass ceiling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2936"/>
            <a:ext cx="6217512" cy="52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733708"/>
            <a:ext cx="8856984" cy="5488648"/>
          </a:xfrm>
        </p:spPr>
        <p:txBody>
          <a:bodyPr/>
          <a:lstStyle/>
          <a:p>
            <a:pPr marL="0" indent="0">
              <a:buNone/>
            </a:pPr>
            <a:r>
              <a:rPr lang="en-US" sz="2700" i="1" dirty="0" smtClean="0">
                <a:solidFill>
                  <a:srgbClr val="265392"/>
                </a:solidFill>
              </a:rPr>
              <a:t>We learn </a:t>
            </a:r>
            <a:r>
              <a:rPr lang="en-US" sz="2700" i="1" dirty="0">
                <a:solidFill>
                  <a:srgbClr val="265392"/>
                </a:solidFill>
              </a:rPr>
              <a:t>foundations </a:t>
            </a:r>
            <a:r>
              <a:rPr lang="en-US" sz="2700" i="1" dirty="0" smtClean="0">
                <a:solidFill>
                  <a:srgbClr val="265392"/>
                </a:solidFill>
              </a:rPr>
              <a:t>of ‘managing people’ in IHRM:</a:t>
            </a:r>
          </a:p>
          <a:p>
            <a:pPr marL="341313" indent="-341313">
              <a:lnSpc>
                <a:spcPct val="90000"/>
              </a:lnSpc>
            </a:pPr>
            <a:r>
              <a:rPr lang="en-US" sz="2700" dirty="0" smtClean="0"/>
              <a:t>Issues related to approaches to staffing foreign ops.</a:t>
            </a:r>
          </a:p>
          <a:p>
            <a:pPr marL="341313" indent="-341313"/>
            <a:r>
              <a:rPr lang="en-US" sz="2700" spc="-30" dirty="0" smtClean="0"/>
              <a:t>Reasons for international assignments</a:t>
            </a:r>
          </a:p>
          <a:p>
            <a:pPr marL="341313" indent="-341313">
              <a:lnSpc>
                <a:spcPct val="90000"/>
              </a:lnSpc>
            </a:pPr>
            <a:r>
              <a:rPr lang="en-US" sz="2700" spc="-30" dirty="0" smtClean="0"/>
              <a:t>Types of international assignments</a:t>
            </a:r>
          </a:p>
          <a:p>
            <a:pPr marL="341313" indent="-341313">
              <a:lnSpc>
                <a:spcPct val="90000"/>
              </a:lnSpc>
            </a:pPr>
            <a:r>
              <a:rPr lang="en-US" sz="2700" spc="-30" dirty="0" smtClean="0"/>
              <a:t>Expatriate &amp; non-expatriate roles in supporting international business activities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700" i="1" spc="-30" dirty="0" smtClean="0">
                <a:solidFill>
                  <a:srgbClr val="265392"/>
                </a:solidFill>
              </a:rPr>
              <a:t>Then we learn about IHRM recruitment &amp; selection:</a:t>
            </a:r>
          </a:p>
          <a:p>
            <a:pPr>
              <a:lnSpc>
                <a:spcPct val="90000"/>
              </a:lnSpc>
              <a:buFont typeface="+mj-lt"/>
              <a:buAutoNum type="arabicPeriod" startAt="5"/>
            </a:pPr>
            <a:r>
              <a:rPr lang="en-US" sz="2700" spc="-30" dirty="0" smtClean="0"/>
              <a:t>Debate about expatriate failure,</a:t>
            </a:r>
            <a:br>
              <a:rPr lang="en-US" sz="2700" spc="-30" dirty="0" smtClean="0"/>
            </a:br>
            <a:r>
              <a:rPr lang="en-US" sz="2700" spc="-30" dirty="0" smtClean="0"/>
              <a:t>selection </a:t>
            </a:r>
            <a:r>
              <a:rPr lang="en-US" sz="2700" spc="-30" dirty="0" smtClean="0"/>
              <a:t>criteria, &amp;</a:t>
            </a:r>
            <a:br>
              <a:rPr lang="en-US" sz="2700" spc="-30" dirty="0" smtClean="0"/>
            </a:br>
            <a:r>
              <a:rPr lang="en-US" sz="2700" spc="-30" dirty="0" smtClean="0"/>
              <a:t>gender </a:t>
            </a:r>
            <a:r>
              <a:rPr lang="en-US" sz="2700" spc="-30" dirty="0" smtClean="0"/>
              <a:t>in IHRM</a:t>
            </a:r>
            <a:endParaRPr lang="en-US" sz="2700" spc="-3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Examines various approaches to</a:t>
            </a:r>
            <a:r>
              <a:rPr lang="en-US" dirty="0"/>
              <a:t> </a:t>
            </a:r>
            <a:r>
              <a:rPr lang="en-US" dirty="0" smtClean="0"/>
              <a:t>international staffing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Outlines pivotal role of</a:t>
            </a:r>
            <a:br>
              <a:rPr lang="en-US" dirty="0" smtClean="0"/>
            </a:br>
            <a:r>
              <a:rPr lang="en-US" dirty="0" smtClean="0"/>
              <a:t>international assignments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Focuses on recruitment &amp; selection as major factors in success of global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Staffing attitudes of internationalizing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/>
          <a:lstStyle/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Ethnocentric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PCNs are favored</a:t>
            </a:r>
          </a:p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Polycentric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HCNs manage subsidiaries</a:t>
            </a:r>
          </a:p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Geocentric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Ability is more important 			than </a:t>
            </a:r>
            <a:r>
              <a:rPr lang="en-US" dirty="0"/>
              <a:t>n</a:t>
            </a:r>
            <a:r>
              <a:rPr lang="en-US" dirty="0" smtClean="0"/>
              <a:t>ationality</a:t>
            </a:r>
          </a:p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Regiocentric</a:t>
            </a:r>
            <a:r>
              <a:rPr lang="en-US" dirty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Similar to geocentric, but</a:t>
            </a:r>
            <a:br>
              <a:rPr lang="en-US" dirty="0" smtClean="0"/>
            </a:br>
            <a:r>
              <a:rPr lang="en-US" dirty="0" smtClean="0"/>
              <a:t>		limited to a given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using PCNs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5.1a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" y="1052736"/>
            <a:ext cx="9245916" cy="3337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322" y="404664"/>
            <a:ext cx="171333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12128</TotalTime>
  <Words>332</Words>
  <Application>Microsoft Office PowerPoint</Application>
  <PresentationFormat>On-screen Show (4:3)</PresentationFormat>
  <Paragraphs>136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Sourcing HR for Global Markets: STAFFING, RECRUITMENT &amp; SELECTION</vt:lpstr>
      <vt:lpstr>Sourcing HR for Global Markets: STAFFING, RECRUITMENT &amp; SELECTION</vt:lpstr>
      <vt:lpstr>Vocabulary</vt:lpstr>
      <vt:lpstr>Objectives</vt:lpstr>
      <vt:lpstr>Introduction</vt:lpstr>
      <vt:lpstr>This chapter</vt:lpstr>
      <vt:lpstr>Approaches to staffing</vt:lpstr>
      <vt:lpstr>Staffing attitudes of internationalizing firms</vt:lpstr>
      <vt:lpstr>Table 5.1a</vt:lpstr>
      <vt:lpstr>Table 5.1b</vt:lpstr>
      <vt:lpstr>Table 5.1c</vt:lpstr>
      <vt:lpstr>Figure 5.1</vt:lpstr>
      <vt:lpstr>Transferring staff for international activities</vt:lpstr>
      <vt:lpstr>Reasons for international assignments</vt:lpstr>
      <vt:lpstr>Types of international assignments</vt:lpstr>
      <vt:lpstr>Table 5.2</vt:lpstr>
      <vt:lpstr>Roles of an expatriate</vt:lpstr>
      <vt:lpstr>Figure 5.2</vt:lpstr>
      <vt:lpstr>Factors that influence effectiveness of international assignments</vt:lpstr>
      <vt:lpstr>Role of non-expatriates</vt:lpstr>
      <vt:lpstr>Issues with international business travelers</vt:lpstr>
      <vt:lpstr>Role of inpatriates</vt:lpstr>
      <vt:lpstr>Drivers for recruiting &amp; transferring inpatriate mgrs.</vt:lpstr>
      <vt:lpstr>Recruitment &amp; selection of international managers</vt:lpstr>
      <vt:lpstr>International vs. domestic recruitment &amp; selection</vt:lpstr>
      <vt:lpstr>Expatriate failure &amp; success</vt:lpstr>
      <vt:lpstr>Table 5.3</vt:lpstr>
      <vt:lpstr>Selection criteria</vt:lpstr>
      <vt:lpstr>Figure 5.3</vt:lpstr>
      <vt:lpstr>Figure 5.4</vt:lpstr>
      <vt:lpstr>Expatriate selection processes in practice</vt:lpstr>
      <vt:lpstr>Table 5.4</vt:lpstr>
      <vt:lpstr>Table 5.5</vt:lpstr>
      <vt:lpstr>Dual career couples</vt:lpstr>
      <vt:lpstr>IHRM solutions for dual career couples</vt:lpstr>
      <vt:lpstr>Table 5.6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Grene, Jennifer</cp:lastModifiedBy>
  <cp:revision>431</cp:revision>
  <dcterms:created xsi:type="dcterms:W3CDTF">2011-07-28T14:21:34Z</dcterms:created>
  <dcterms:modified xsi:type="dcterms:W3CDTF">2013-01-16T15:35:08Z</dcterms:modified>
</cp:coreProperties>
</file>