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7" r:id="rId2"/>
    <p:sldId id="368" r:id="rId3"/>
    <p:sldId id="267" r:id="rId4"/>
    <p:sldId id="269" r:id="rId5"/>
    <p:sldId id="345" r:id="rId6"/>
    <p:sldId id="376" r:id="rId7"/>
    <p:sldId id="369" r:id="rId8"/>
    <p:sldId id="381" r:id="rId9"/>
    <p:sldId id="373" r:id="rId10"/>
    <p:sldId id="377" r:id="rId11"/>
    <p:sldId id="374" r:id="rId12"/>
    <p:sldId id="378" r:id="rId13"/>
    <p:sldId id="382" r:id="rId14"/>
    <p:sldId id="383" r:id="rId15"/>
    <p:sldId id="379" r:id="rId16"/>
    <p:sldId id="380" r:id="rId17"/>
    <p:sldId id="384" r:id="rId18"/>
    <p:sldId id="375" r:id="rId19"/>
    <p:sldId id="385" r:id="rId20"/>
    <p:sldId id="3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444751"/>
    <a:srgbClr val="002847"/>
    <a:srgbClr val="FF99CC"/>
    <a:srgbClr val="B55E4F"/>
    <a:srgbClr val="00D600"/>
    <a:srgbClr val="00CC00"/>
    <a:srgbClr val="BF8C0D"/>
    <a:srgbClr val="D0990E"/>
    <a:srgbClr val="D4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482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5" name="Right Triangle 14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0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1" name="Straight Arrow Connector 20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20692"/>
            <a:ext cx="8918359" cy="34302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7000" dirty="0" smtClean="0"/>
              <a:t>INTERNATIONAL</a:t>
            </a:r>
            <a:br>
              <a:rPr lang="en-US" sz="7000" dirty="0" smtClean="0"/>
            </a:br>
            <a:r>
              <a:rPr lang="en-US" sz="7000" dirty="0" smtClean="0"/>
              <a:t>PERFORMANCE</a:t>
            </a:r>
            <a:br>
              <a:rPr lang="en-US" sz="7000" dirty="0" smtClean="0"/>
            </a:br>
            <a:r>
              <a:rPr lang="en-US" sz="7000" dirty="0" smtClean="0"/>
              <a:t>MANAGEMENT</a:t>
            </a:r>
            <a:endParaRPr lang="en-US" sz="7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MNE control &amp; 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4" y="471190"/>
            <a:ext cx="7192572" cy="48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spc="-50" dirty="0"/>
              <a:t>Performance </a:t>
            </a:r>
            <a:r>
              <a:rPr lang="en-US" spc="-50" dirty="0" smtClean="0"/>
              <a:t>management of</a:t>
            </a:r>
            <a:br>
              <a:rPr lang="en-US" spc="-50" dirty="0" smtClean="0"/>
            </a:br>
            <a:r>
              <a:rPr lang="en-US" spc="-50" dirty="0" smtClean="0"/>
              <a:t>international </a:t>
            </a:r>
            <a:r>
              <a:rPr lang="en-US" spc="-50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450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Variables affecting expatriate 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6" y="927163"/>
            <a:ext cx="6948264" cy="46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Expatriate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CEO or subsidiary manager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oversees &amp; directs entire foreign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Structure reproducer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reproduces structure similar to what s/he knows from another part of the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Troubleshooter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analyzes &amp; solves a particular operational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Operative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performs functional job tasks in existing operational structure, in generally lower level,</a:t>
            </a:r>
            <a:br>
              <a:rPr lang="en-US" sz="2700" dirty="0" smtClean="0"/>
            </a:br>
            <a:r>
              <a:rPr lang="en-US" sz="2700" dirty="0" smtClean="0"/>
              <a:t>supervisory positions</a:t>
            </a:r>
          </a:p>
        </p:txBody>
      </p:sp>
    </p:spTree>
    <p:extLst>
      <p:ext uri="{BB962C8B-B14F-4D97-AF65-F5344CB8AC3E}">
        <p14:creationId xmlns:p14="http://schemas.microsoft.com/office/powerpoint/2010/main" val="3213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896913"/>
          </a:xfrm>
        </p:spPr>
        <p:txBody>
          <a:bodyPr/>
          <a:lstStyle/>
          <a:p>
            <a:r>
              <a:rPr lang="en-US" sz="4300" dirty="0" smtClean="0"/>
              <a:t>Types of expatriate assignments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Technical (5-10%)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short-term knowledge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Developmental (5-10%)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in-country performance &amp;</a:t>
            </a:r>
            <a:br>
              <a:rPr lang="en-US" sz="2800" dirty="0" smtClean="0"/>
            </a:br>
            <a:r>
              <a:rPr lang="en-US" sz="2800" dirty="0" smtClean="0"/>
              <a:t>acquisition of local understanding by assignee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Strategic (10-15%)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high-profile activities for developing global perspective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Functional (55-80%)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more enduring two-way transfer of</a:t>
            </a:r>
            <a:br>
              <a:rPr lang="en-US" sz="2800" dirty="0" smtClean="0"/>
            </a:br>
            <a:r>
              <a:rPr lang="en-US" sz="2800" dirty="0" smtClean="0"/>
              <a:t>existing processes &amp; practices</a:t>
            </a:r>
          </a:p>
        </p:txBody>
      </p:sp>
    </p:spTree>
    <p:extLst>
      <p:ext uri="{BB962C8B-B14F-4D97-AF65-F5344CB8AC3E}">
        <p14:creationId xmlns:p14="http://schemas.microsoft.com/office/powerpoint/2010/main" val="26714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PCN role conception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934234"/>
            <a:ext cx="7542584" cy="39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TCN role conception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3267"/>
            <a:ext cx="6624736" cy="43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55" y="0"/>
            <a:ext cx="8671345" cy="1412776"/>
          </a:xfrm>
        </p:spPr>
        <p:txBody>
          <a:bodyPr/>
          <a:lstStyle/>
          <a:p>
            <a:r>
              <a:rPr lang="en-US" dirty="0" smtClean="0"/>
              <a:t>Non-expatriate performance management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524"/>
            <a:ext cx="8686800" cy="4818788"/>
          </a:xfrm>
        </p:spPr>
        <p:txBody>
          <a:bodyPr/>
          <a:lstStyle/>
          <a:p>
            <a:r>
              <a:rPr lang="en-US" sz="2400" dirty="0" smtClean="0"/>
              <a:t>Performance criteria &amp; goals for non-standard work</a:t>
            </a:r>
          </a:p>
          <a:p>
            <a:r>
              <a:rPr lang="en-US" sz="2400" dirty="0" smtClean="0"/>
              <a:t>Criteria for performance is subject to cultural differences</a:t>
            </a:r>
          </a:p>
          <a:p>
            <a:r>
              <a:rPr lang="en-US" sz="2400" dirty="0" smtClean="0"/>
              <a:t>Isolating international dimensions of job performance is not as straightforward as for traditional expatriate jobs</a:t>
            </a:r>
          </a:p>
          <a:p>
            <a:r>
              <a:rPr lang="en-US" sz="2400" dirty="0" smtClean="0"/>
              <a:t>Outstanding/under-performance &amp; failures will challenge performance appraisal process</a:t>
            </a:r>
          </a:p>
          <a:p>
            <a:r>
              <a:rPr lang="en-US" sz="2400" dirty="0" smtClean="0"/>
              <a:t>Performance appraisals are complicated by</a:t>
            </a:r>
            <a:br>
              <a:rPr lang="en-US" sz="2400" dirty="0" smtClean="0"/>
            </a:br>
            <a:r>
              <a:rPr lang="en-US" sz="2400" dirty="0" smtClean="0"/>
              <a:t>international context, outside appraisers</a:t>
            </a:r>
          </a:p>
          <a:p>
            <a:r>
              <a:rPr lang="en-US" sz="2400" dirty="0" smtClean="0"/>
              <a:t>Ways to improve &amp; rewards are unclear</a:t>
            </a:r>
          </a:p>
          <a:p>
            <a:r>
              <a:rPr lang="en-US" sz="2400" dirty="0" smtClean="0"/>
              <a:t>Impact of non-standard work</a:t>
            </a:r>
            <a:br>
              <a:rPr lang="en-US" sz="2400" dirty="0" smtClean="0"/>
            </a:br>
            <a:r>
              <a:rPr lang="en-US" sz="2400" dirty="0" smtClean="0"/>
              <a:t>on HCN co-workers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3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spc="-50" dirty="0"/>
              <a:t>Performance </a:t>
            </a:r>
            <a:r>
              <a:rPr lang="en-US" spc="-50" dirty="0" smtClean="0"/>
              <a:t>appraisal of</a:t>
            </a:r>
            <a:br>
              <a:rPr lang="en-US" spc="-50" dirty="0" smtClean="0"/>
            </a:br>
            <a:r>
              <a:rPr lang="en-US" spc="-50" dirty="0" smtClean="0"/>
              <a:t>international </a:t>
            </a:r>
            <a:r>
              <a:rPr lang="en-US" spc="-50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28082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dirty="0" smtClean="0"/>
              <a:t>Performance appraisal aspects of international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795320" cy="4680520"/>
          </a:xfrm>
        </p:spPr>
        <p:txBody>
          <a:bodyPr/>
          <a:lstStyle/>
          <a:p>
            <a:r>
              <a:rPr lang="en-US" sz="2500" b="1" dirty="0" smtClean="0">
                <a:solidFill>
                  <a:srgbClr val="265392"/>
                </a:solidFill>
              </a:rPr>
              <a:t>Performance criteria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hard, soft, &amp; contextual goals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Who conducts </a:t>
            </a:r>
            <a:r>
              <a:rPr lang="en-US" sz="2500" dirty="0" smtClean="0"/>
              <a:t>the performance appraisal?</a:t>
            </a:r>
            <a:br>
              <a:rPr lang="en-US" sz="2500" dirty="0" smtClean="0"/>
            </a:br>
            <a:r>
              <a:rPr lang="en-US" sz="2500" dirty="0"/>
              <a:t>t</a:t>
            </a:r>
            <a:r>
              <a:rPr lang="en-US" sz="2500" dirty="0" smtClean="0"/>
              <a:t>ypically subsidiary manager, but could be team of evaluators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Standardized or customized </a:t>
            </a:r>
            <a:r>
              <a:rPr lang="en-US" sz="2500" dirty="0" smtClean="0"/>
              <a:t>appraisal forms?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Frequency</a:t>
            </a:r>
            <a:r>
              <a:rPr lang="en-US" sz="2500" dirty="0" smtClean="0"/>
              <a:t> of appraisal?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Performance feedback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the communication medium matters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Appraisal of HCN</a:t>
            </a:r>
            <a:r>
              <a:rPr lang="en-US" sz="2500" dirty="0" smtClean="0">
                <a:solidFill>
                  <a:srgbClr val="265392"/>
                </a:solidFill>
              </a:rPr>
              <a:t> </a:t>
            </a:r>
            <a:r>
              <a:rPr lang="en-US" sz="2500" dirty="0" smtClean="0"/>
              <a:t>employees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14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060848"/>
            <a:ext cx="8352929" cy="4824512"/>
          </a:xfrm>
        </p:spPr>
        <p:txBody>
          <a:bodyPr>
            <a:normAutofit/>
          </a:bodyPr>
          <a:lstStyle/>
          <a:p>
            <a:pPr marL="292100" indent="-292100"/>
            <a:r>
              <a:rPr lang="en-US" sz="2800" dirty="0" smtClean="0"/>
              <a:t>Vocabulary</a:t>
            </a:r>
          </a:p>
          <a:p>
            <a:pPr marL="292100" indent="-292100"/>
            <a:r>
              <a:rPr lang="en-US" sz="2800" dirty="0" smtClean="0"/>
              <a:t>Objectives</a:t>
            </a:r>
          </a:p>
          <a:p>
            <a:pPr marL="292100" indent="-292100"/>
            <a:r>
              <a:rPr lang="en-US" sz="2800" dirty="0" smtClean="0"/>
              <a:t>Introduction</a:t>
            </a:r>
          </a:p>
          <a:p>
            <a:pPr marL="292100" indent="-292100"/>
            <a:r>
              <a:rPr lang="en-US" sz="2800" dirty="0" smtClean="0"/>
              <a:t>Multinational performance management</a:t>
            </a:r>
          </a:p>
          <a:p>
            <a:pPr marL="292100" indent="-292100"/>
            <a:r>
              <a:rPr lang="en-US" sz="2800" dirty="0" smtClean="0"/>
              <a:t>Control &amp; performance management</a:t>
            </a:r>
            <a:endParaRPr lang="en-US" sz="2800" dirty="0"/>
          </a:p>
          <a:p>
            <a:pPr marL="292100" indent="-292100"/>
            <a:r>
              <a:rPr lang="en-US" sz="2800" spc="-50" dirty="0" smtClean="0"/>
              <a:t>Performance mgmt. of int. employees</a:t>
            </a:r>
          </a:p>
          <a:p>
            <a:pPr marL="292100" indent="-292100"/>
            <a:r>
              <a:rPr lang="en-US" sz="2800" spc="-50" dirty="0" smtClean="0"/>
              <a:t>Performance appraisal of int. employees</a:t>
            </a:r>
            <a:endParaRPr lang="en-US" sz="2800" spc="-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512168"/>
          </a:xfrm>
        </p:spPr>
        <p:txBody>
          <a:bodyPr/>
          <a:lstStyle/>
          <a:p>
            <a:r>
              <a:rPr lang="en-US" dirty="0"/>
              <a:t>INTERNATIONAL</a:t>
            </a:r>
            <a:br>
              <a:rPr lang="en-US" dirty="0"/>
            </a:br>
            <a:r>
              <a:rPr lang="en-US" dirty="0" smtClean="0"/>
              <a:t>PERFORMANCE MGMT.</a:t>
            </a:r>
            <a:endParaRPr lang="en-US" dirty="0"/>
          </a:p>
        </p:txBody>
      </p:sp>
      <p:pic>
        <p:nvPicPr>
          <p:cNvPr id="8" name="Picture 7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sp>
        <p:nvSpPr>
          <p:cNvPr id="12" name="Rectangle 11" title="Go to Vocabulary slide">
            <a:hlinkClick r:id="rId4" action="ppaction://hlinksldjump" tooltip="Go to Vocabulary"/>
          </p:cNvPr>
          <p:cNvSpPr/>
          <p:nvPr/>
        </p:nvSpPr>
        <p:spPr>
          <a:xfrm>
            <a:off x="755576" y="2093100"/>
            <a:ext cx="1944218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title="Go to Vocabulary slide">
            <a:hlinkClick r:id="rId5" action="ppaction://hlinksldjump" tooltip="Go to Objectives"/>
          </p:cNvPr>
          <p:cNvSpPr/>
          <p:nvPr/>
        </p:nvSpPr>
        <p:spPr>
          <a:xfrm>
            <a:off x="755576" y="2609433"/>
            <a:ext cx="1944218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title="Go to Vocabulary slide">
            <a:hlinkClick r:id="rId6" action="ppaction://hlinksldjump" tooltip="Go to Introduction"/>
          </p:cNvPr>
          <p:cNvSpPr/>
          <p:nvPr/>
        </p:nvSpPr>
        <p:spPr>
          <a:xfrm>
            <a:off x="755576" y="3125766"/>
            <a:ext cx="2232248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title="Go to Vocabulary slide">
            <a:hlinkClick r:id="rId7" action="ppaction://hlinksldjump" tooltip="Go to Multinational performance management"/>
          </p:cNvPr>
          <p:cNvSpPr/>
          <p:nvPr/>
        </p:nvSpPr>
        <p:spPr>
          <a:xfrm>
            <a:off x="755576" y="3642099"/>
            <a:ext cx="662473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title="Go to Vocabulary slide">
            <a:hlinkClick r:id="rId8" action="ppaction://hlinksldjump" tooltip="Go to Control &amp; performance management"/>
          </p:cNvPr>
          <p:cNvSpPr/>
          <p:nvPr/>
        </p:nvSpPr>
        <p:spPr>
          <a:xfrm>
            <a:off x="755576" y="4158432"/>
            <a:ext cx="612068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title="Go to Vocabulary slide">
            <a:hlinkClick r:id="rId9" action="ppaction://hlinksldjump" tooltip="Go to Performance management of international employees"/>
          </p:cNvPr>
          <p:cNvSpPr/>
          <p:nvPr/>
        </p:nvSpPr>
        <p:spPr>
          <a:xfrm>
            <a:off x="755576" y="4674765"/>
            <a:ext cx="612068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title="Go to Vocabulary slide">
            <a:hlinkClick r:id="rId10" action="ppaction://hlinksldjump" tooltip="Go to Go to Performance appraisal of international employees"/>
          </p:cNvPr>
          <p:cNvSpPr/>
          <p:nvPr/>
        </p:nvSpPr>
        <p:spPr>
          <a:xfrm>
            <a:off x="755576" y="5191100"/>
            <a:ext cx="64807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HCN role conception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380"/>
            <a:ext cx="6624736" cy="57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274210" cy="5862162"/>
          </a:xfrm>
        </p:spPr>
        <p:txBody>
          <a:bodyPr/>
          <a:lstStyle/>
          <a:p>
            <a:pPr lvl="1"/>
            <a:r>
              <a:rPr lang="en-US" sz="2000" dirty="0"/>
              <a:t>p</a:t>
            </a:r>
            <a:r>
              <a:rPr lang="en-US" sz="2000" dirty="0" smtClean="0"/>
              <a:t>erformance management, performance appraisal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oreign subsidiary</a:t>
            </a:r>
          </a:p>
          <a:p>
            <a:pPr lvl="1"/>
            <a:r>
              <a:rPr lang="en-US" sz="2000" dirty="0" smtClean="0"/>
              <a:t>bureaucratic control system, relative comparative data</a:t>
            </a:r>
          </a:p>
          <a:p>
            <a:pPr lvl="1">
              <a:tabLst>
                <a:tab pos="1425575" algn="l"/>
                <a:tab pos="1720850" algn="l"/>
              </a:tabLst>
            </a:pPr>
            <a:r>
              <a:rPr lang="en-US" sz="2000" dirty="0" smtClean="0"/>
              <a:t>expatriate	=	PCNs, TCNs, and HCNs on assignment to headquarters</a:t>
            </a:r>
            <a:br>
              <a:rPr lang="en-US" sz="2000" dirty="0" smtClean="0"/>
            </a:br>
            <a:r>
              <a:rPr lang="en-US" sz="2000" dirty="0" smtClean="0"/>
              <a:t>	=	international employee</a:t>
            </a:r>
          </a:p>
          <a:p>
            <a:pPr lvl="1">
              <a:tabLst>
                <a:tab pos="1425575" algn="l"/>
                <a:tab pos="1720850" algn="l"/>
              </a:tabLst>
            </a:pPr>
            <a:r>
              <a:rPr lang="en-US" sz="2000" dirty="0"/>
              <a:t>c</a:t>
            </a:r>
            <a:r>
              <a:rPr lang="en-US" sz="2000" dirty="0" smtClean="0"/>
              <a:t>ompensation package, remuneration</a:t>
            </a:r>
          </a:p>
          <a:p>
            <a:pPr lvl="1">
              <a:tabLst>
                <a:tab pos="1425575" algn="l"/>
                <a:tab pos="1720850" algn="l"/>
              </a:tabLst>
            </a:pPr>
            <a:r>
              <a:rPr lang="en-US" sz="2000" dirty="0" smtClean="0"/>
              <a:t>tasks: CEO, structure reproducer, troubleshooter, operative</a:t>
            </a:r>
          </a:p>
          <a:p>
            <a:pPr lvl="1">
              <a:tabLst>
                <a:tab pos="1425575" algn="l"/>
                <a:tab pos="1720850" algn="l"/>
              </a:tabLst>
            </a:pPr>
            <a:r>
              <a:rPr lang="en-US" sz="2000" dirty="0" smtClean="0"/>
              <a:t>types of assignments: technical, developmental, strategic, functional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ole clarity, role expectations, going native</a:t>
            </a:r>
          </a:p>
          <a:p>
            <a:pPr lvl="1"/>
            <a:r>
              <a:rPr lang="en-US" sz="2000" dirty="0" smtClean="0"/>
              <a:t>merit-based, intellectual capital, competency-based</a:t>
            </a:r>
          </a:p>
          <a:p>
            <a:pPr lvl="1"/>
            <a:r>
              <a:rPr lang="en-US" sz="2000" dirty="0" smtClean="0"/>
              <a:t>collective bargaining</a:t>
            </a:r>
          </a:p>
          <a:p>
            <a:pPr lvl="1"/>
            <a:r>
              <a:rPr lang="en-US" sz="2000" dirty="0" smtClean="0"/>
              <a:t>virtual assignees</a:t>
            </a:r>
          </a:p>
          <a:p>
            <a:pPr lvl="1"/>
            <a:r>
              <a:rPr lang="en-US" sz="2000" dirty="0" smtClean="0"/>
              <a:t>hard goals, soft goals, contextual goals</a:t>
            </a:r>
          </a:p>
          <a:p>
            <a:pPr lvl="1"/>
            <a:r>
              <a:rPr lang="en-US" sz="2000" dirty="0" smtClean="0"/>
              <a:t>360-degree feedback process</a:t>
            </a:r>
          </a:p>
          <a:p>
            <a:pPr lvl="1"/>
            <a:r>
              <a:rPr lang="en-US" sz="2000" dirty="0" smtClean="0"/>
              <a:t>communication medium</a:t>
            </a:r>
          </a:p>
          <a:p>
            <a:pPr lvl="1"/>
            <a:r>
              <a:rPr lang="en-US" sz="2000" dirty="0" smtClean="0"/>
              <a:t>cultural applicability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764704"/>
            <a:ext cx="9001000" cy="5488648"/>
          </a:xfrm>
        </p:spPr>
        <p:txBody>
          <a:bodyPr/>
          <a:lstStyle/>
          <a:p>
            <a:pPr marL="0" indent="0">
              <a:spcBef>
                <a:spcPct val="20000"/>
              </a:spcBef>
              <a:buClr>
                <a:srgbClr val="00B1E5"/>
              </a:buClr>
              <a:buNone/>
            </a:pPr>
            <a:r>
              <a:rPr lang="en-US" sz="2200" i="1" dirty="0">
                <a:solidFill>
                  <a:srgbClr val="265392"/>
                </a:solidFill>
                <a:cs typeface="Arial" charset="0"/>
              </a:rPr>
              <a:t>We address:</a:t>
            </a:r>
          </a:p>
          <a:p>
            <a:pPr marL="279400" indent="-279400">
              <a:spcBef>
                <a:spcPts val="600"/>
              </a:spcBef>
              <a:tabLst>
                <a:tab pos="3944938" algn="l"/>
              </a:tabLst>
            </a:pPr>
            <a:r>
              <a:rPr lang="en-US" sz="2200" dirty="0">
                <a:cs typeface="Arial" charset="0"/>
              </a:rPr>
              <a:t>Multinational performance management at the global </a:t>
            </a:r>
            <a:r>
              <a:rPr lang="en-US" sz="2200" dirty="0" smtClean="0">
                <a:cs typeface="Arial" charset="0"/>
              </a:rPr>
              <a:t>&amp; local level:</a:t>
            </a:r>
            <a:br>
              <a:rPr lang="en-US" sz="2200" dirty="0" smtClean="0">
                <a:cs typeface="Arial" charset="0"/>
              </a:rPr>
            </a:br>
            <a:r>
              <a:rPr lang="en-US" sz="2200" baseline="30000" dirty="0" smtClean="0">
                <a:solidFill>
                  <a:srgbClr val="265392"/>
                </a:solidFill>
              </a:rPr>
              <a:t>■</a:t>
            </a:r>
            <a:r>
              <a:rPr lang="en-US" sz="2200" dirty="0" smtClean="0">
                <a:solidFill>
                  <a:srgbClr val="265392"/>
                </a:solidFill>
              </a:rPr>
              <a:t> </a:t>
            </a:r>
            <a:r>
              <a:rPr lang="en-US" sz="2100" dirty="0" smtClean="0">
                <a:cs typeface="Arial" charset="0"/>
              </a:rPr>
              <a:t>non-comparable data	</a:t>
            </a:r>
            <a:r>
              <a:rPr lang="en-US" sz="2200" baseline="30000" dirty="0" smtClean="0">
                <a:solidFill>
                  <a:srgbClr val="265392"/>
                </a:solidFill>
              </a:rPr>
              <a:t>■</a:t>
            </a:r>
            <a:r>
              <a:rPr lang="en-US" sz="2200" dirty="0" smtClean="0">
                <a:solidFill>
                  <a:srgbClr val="265392"/>
                </a:solidFill>
              </a:rPr>
              <a:t> </a:t>
            </a:r>
            <a:r>
              <a:rPr lang="en-US" sz="2100" dirty="0" smtClean="0">
                <a:cs typeface="Arial" charset="0"/>
              </a:rPr>
              <a:t>volatility of the global environment</a:t>
            </a:r>
            <a:br>
              <a:rPr lang="en-US" sz="2100" dirty="0" smtClean="0">
                <a:cs typeface="Arial" charset="0"/>
              </a:rPr>
            </a:br>
            <a:r>
              <a:rPr lang="en-US" sz="2200" baseline="30000" dirty="0">
                <a:solidFill>
                  <a:srgbClr val="265392"/>
                </a:solidFill>
              </a:rPr>
              <a:t>■</a:t>
            </a:r>
            <a:r>
              <a:rPr lang="en-US" sz="2200" dirty="0">
                <a:solidFill>
                  <a:srgbClr val="265392"/>
                </a:solidFill>
              </a:rPr>
              <a:t> </a:t>
            </a:r>
            <a:r>
              <a:rPr lang="en-US" sz="2100" dirty="0" smtClean="0">
                <a:cs typeface="Arial" charset="0"/>
              </a:rPr>
              <a:t>effect of distance	</a:t>
            </a:r>
            <a:r>
              <a:rPr lang="en-US" sz="2200" baseline="30000" dirty="0" smtClean="0">
                <a:solidFill>
                  <a:srgbClr val="265392"/>
                </a:solidFill>
              </a:rPr>
              <a:t>■</a:t>
            </a:r>
            <a:r>
              <a:rPr lang="en-US" sz="2200" dirty="0" smtClean="0">
                <a:solidFill>
                  <a:srgbClr val="265392"/>
                </a:solidFill>
              </a:rPr>
              <a:t> </a:t>
            </a:r>
            <a:r>
              <a:rPr lang="en-US" sz="2100" dirty="0" smtClean="0">
                <a:cs typeface="Arial" charset="0"/>
              </a:rPr>
              <a:t>level of subsidiary maturity</a:t>
            </a:r>
            <a:endParaRPr lang="en-US" sz="2100" dirty="0">
              <a:cs typeface="Arial" charset="0"/>
            </a:endParaRPr>
          </a:p>
          <a:p>
            <a:pPr marL="279400" indent="-279400">
              <a:spcBef>
                <a:spcPts val="600"/>
              </a:spcBef>
            </a:pPr>
            <a:r>
              <a:rPr lang="en-US" sz="2200" dirty="0">
                <a:cs typeface="Arial" charset="0"/>
              </a:rPr>
              <a:t>Performance management as part of a MNE’s control system</a:t>
            </a:r>
          </a:p>
          <a:p>
            <a:pPr marL="279400" indent="-279400">
              <a:spcBef>
                <a:spcPts val="600"/>
              </a:spcBef>
              <a:tabLst>
                <a:tab pos="3944938" algn="l"/>
              </a:tabLst>
            </a:pPr>
            <a:r>
              <a:rPr lang="en-US" sz="2200" dirty="0">
                <a:cs typeface="Arial" charset="0"/>
              </a:rPr>
              <a:t>Factors associated with expatriate performance, including 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baseline="30000" dirty="0">
                <a:solidFill>
                  <a:srgbClr val="265392"/>
                </a:solidFill>
              </a:rPr>
              <a:t>■</a:t>
            </a:r>
            <a:r>
              <a:rPr lang="en-US" sz="2200" dirty="0">
                <a:solidFill>
                  <a:srgbClr val="265392"/>
                </a:solidFill>
              </a:rPr>
              <a:t> </a:t>
            </a:r>
            <a:r>
              <a:rPr lang="en-US" sz="2100" dirty="0">
                <a:cs typeface="Arial" charset="0"/>
              </a:rPr>
              <a:t>compensation package </a:t>
            </a:r>
            <a:r>
              <a:rPr lang="en-US" sz="2100" dirty="0" smtClean="0">
                <a:cs typeface="Arial" charset="0"/>
              </a:rPr>
              <a:t>	</a:t>
            </a:r>
            <a:r>
              <a:rPr lang="en-US" sz="2200" baseline="30000" dirty="0" smtClean="0">
                <a:solidFill>
                  <a:srgbClr val="265392"/>
                </a:solidFill>
              </a:rPr>
              <a:t>■</a:t>
            </a:r>
            <a:r>
              <a:rPr lang="en-US" sz="2200" dirty="0" smtClean="0">
                <a:solidFill>
                  <a:srgbClr val="265392"/>
                </a:solidFill>
              </a:rPr>
              <a:t> </a:t>
            </a:r>
            <a:r>
              <a:rPr lang="en-US" sz="2100" dirty="0" smtClean="0">
                <a:cs typeface="Arial" charset="0"/>
              </a:rPr>
              <a:t>headquarters</a:t>
            </a:r>
            <a:r>
              <a:rPr lang="en-US" sz="2100" dirty="0">
                <a:cs typeface="Arial" charset="0"/>
              </a:rPr>
              <a:t>’ support</a:t>
            </a:r>
            <a:r>
              <a:rPr lang="en-US" sz="2100" dirty="0" smtClean="0">
                <a:cs typeface="Arial" charset="0"/>
              </a:rPr>
              <a:t/>
            </a:r>
            <a:br>
              <a:rPr lang="en-US" sz="2100" dirty="0" smtClean="0">
                <a:cs typeface="Arial" charset="0"/>
              </a:rPr>
            </a:br>
            <a:r>
              <a:rPr lang="en-US" sz="2200" baseline="30000" dirty="0">
                <a:solidFill>
                  <a:srgbClr val="265392"/>
                </a:solidFill>
              </a:rPr>
              <a:t>■</a:t>
            </a:r>
            <a:r>
              <a:rPr lang="en-US" sz="2200" dirty="0">
                <a:solidFill>
                  <a:srgbClr val="265392"/>
                </a:solidFill>
              </a:rPr>
              <a:t> </a:t>
            </a:r>
            <a:r>
              <a:rPr lang="en-US" sz="2100" dirty="0">
                <a:cs typeface="Arial" charset="0"/>
              </a:rPr>
              <a:t>task &amp; </a:t>
            </a:r>
            <a:r>
              <a:rPr lang="en-US" sz="2100" dirty="0" smtClean="0">
                <a:cs typeface="Arial" charset="0"/>
              </a:rPr>
              <a:t>role	</a:t>
            </a:r>
            <a:r>
              <a:rPr lang="en-US" sz="2200" baseline="30000" dirty="0" smtClean="0">
                <a:solidFill>
                  <a:srgbClr val="265392"/>
                </a:solidFill>
              </a:rPr>
              <a:t>■</a:t>
            </a:r>
            <a:r>
              <a:rPr lang="en-US" sz="2200" dirty="0" smtClean="0">
                <a:solidFill>
                  <a:srgbClr val="265392"/>
                </a:solidFill>
              </a:rPr>
              <a:t> </a:t>
            </a:r>
            <a:r>
              <a:rPr lang="en-US" sz="2000" dirty="0" smtClean="0">
                <a:cs typeface="Arial" charset="0"/>
              </a:rPr>
              <a:t>host </a:t>
            </a:r>
            <a:r>
              <a:rPr lang="en-US" sz="2000" dirty="0">
                <a:cs typeface="Arial" charset="0"/>
              </a:rPr>
              <a:t>environment </a:t>
            </a:r>
            <a:r>
              <a:rPr lang="en-US" sz="2000" dirty="0" smtClean="0">
                <a:cs typeface="Arial" charset="0"/>
              </a:rPr>
              <a:t>factors</a:t>
            </a:r>
            <a:endParaRPr lang="en-US" sz="2000" dirty="0">
              <a:cs typeface="Arial" charset="0"/>
            </a:endParaRPr>
          </a:p>
          <a:p>
            <a:pPr marL="279400" indent="-279400">
              <a:spcBef>
                <a:spcPts val="600"/>
              </a:spcBef>
            </a:pPr>
            <a:r>
              <a:rPr lang="en-US" sz="2200" dirty="0" smtClean="0">
                <a:cs typeface="Arial" charset="0"/>
              </a:rPr>
              <a:t>Performance </a:t>
            </a:r>
            <a:r>
              <a:rPr lang="en-US" sz="2200" dirty="0">
                <a:cs typeface="Arial" charset="0"/>
              </a:rPr>
              <a:t>management </a:t>
            </a:r>
            <a:r>
              <a:rPr lang="en-US" sz="2200" dirty="0" smtClean="0">
                <a:cs typeface="Arial" charset="0"/>
              </a:rPr>
              <a:t>of</a:t>
            </a:r>
          </a:p>
          <a:p>
            <a:pPr marL="461963" lvl="1" indent="-176213">
              <a:spcBef>
                <a:spcPts val="600"/>
              </a:spcBef>
            </a:pPr>
            <a:r>
              <a:rPr lang="en-US" sz="2100" dirty="0" smtClean="0">
                <a:cs typeface="Arial" charset="0"/>
              </a:rPr>
              <a:t>expatriates &amp; non-expatriates</a:t>
            </a:r>
          </a:p>
          <a:p>
            <a:pPr marL="461963" lvl="1" indent="-176213">
              <a:spcBef>
                <a:spcPts val="600"/>
              </a:spcBef>
            </a:pPr>
            <a:r>
              <a:rPr lang="en-US" sz="2100" dirty="0" smtClean="0">
                <a:cs typeface="Arial" charset="0"/>
              </a:rPr>
              <a:t>those </a:t>
            </a:r>
            <a:r>
              <a:rPr lang="en-US" sz="2100" dirty="0">
                <a:cs typeface="Arial" charset="0"/>
              </a:rPr>
              <a:t>on non-standard tasks </a:t>
            </a:r>
            <a:r>
              <a:rPr lang="en-US" sz="2100" dirty="0" smtClean="0">
                <a:cs typeface="Arial" charset="0"/>
              </a:rPr>
              <a:t>&amp; assignments such as</a:t>
            </a:r>
            <a:br>
              <a:rPr lang="en-US" sz="2100" dirty="0" smtClean="0">
                <a:cs typeface="Arial" charset="0"/>
              </a:rPr>
            </a:br>
            <a:r>
              <a:rPr lang="en-US" sz="2100" dirty="0" smtClean="0">
                <a:cs typeface="Arial" charset="0"/>
              </a:rPr>
              <a:t>commuters &amp; virtual workers</a:t>
            </a:r>
          </a:p>
          <a:p>
            <a:pPr marL="279400" indent="-279400">
              <a:spcBef>
                <a:spcPts val="600"/>
              </a:spcBef>
            </a:pPr>
            <a:r>
              <a:rPr lang="en-US" sz="2200" dirty="0" smtClean="0">
                <a:cs typeface="Arial" charset="0"/>
              </a:rPr>
              <a:t>Issues related </a:t>
            </a:r>
            <a:r>
              <a:rPr lang="en-US" sz="2200" dirty="0">
                <a:cs typeface="Arial" charset="0"/>
              </a:rPr>
              <a:t>to </a:t>
            </a:r>
            <a:r>
              <a:rPr lang="en-US" sz="2200" dirty="0" smtClean="0">
                <a:cs typeface="Arial" charset="0"/>
              </a:rPr>
              <a:t>performance appraisal</a:t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of international employees</a:t>
            </a:r>
            <a:endParaRPr lang="en-US" sz="2200" dirty="0"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68066" cy="776814"/>
          </a:xfrm>
        </p:spPr>
        <p:txBody>
          <a:bodyPr/>
          <a:lstStyle/>
          <a:p>
            <a:r>
              <a:rPr lang="en-US" dirty="0" smtClean="0"/>
              <a:t>Perspectives, issues, actions &amp; consequences</a:t>
            </a:r>
            <a:br>
              <a:rPr lang="en-US" dirty="0" smtClean="0"/>
            </a:br>
            <a:r>
              <a:rPr lang="en-US" dirty="0" smtClean="0"/>
              <a:t>in MNE performance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8" y="1212250"/>
            <a:ext cx="6708840" cy="4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dirty="0" smtClean="0"/>
              <a:t>Multinational</a:t>
            </a:r>
            <a:br>
              <a:rPr lang="en-US" dirty="0" smtClean="0"/>
            </a:br>
            <a:r>
              <a:rPr lang="en-US" dirty="0" smtClean="0"/>
              <a:t>performance </a:t>
            </a:r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88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800" dirty="0" smtClean="0"/>
              <a:t>MNE performance mgmt. constraints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Whole vs.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Non-comparable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Volatility in the global business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Separation by time &amp;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Variable levels of maturity across markets:</a:t>
            </a:r>
            <a:br>
              <a:rPr lang="en-US" dirty="0" smtClean="0"/>
            </a:br>
            <a:r>
              <a:rPr lang="en-US" dirty="0" smtClean="0"/>
              <a:t>the need for </a:t>
            </a:r>
            <a:r>
              <a:rPr lang="en-US" b="1" dirty="0" smtClean="0">
                <a:solidFill>
                  <a:srgbClr val="265392"/>
                </a:solidFill>
              </a:rPr>
              <a:t>relevant comparative data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performance </a:t>
            </a:r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818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10866</TotalTime>
  <Words>203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INTERNATIONAL PERFORMANCE MANAGEMENT</vt:lpstr>
      <vt:lpstr>INTERNATIONAL PERFORMANCE MGMT.</vt:lpstr>
      <vt:lpstr>Vocabulary</vt:lpstr>
      <vt:lpstr>Objectives</vt:lpstr>
      <vt:lpstr>Introduction</vt:lpstr>
      <vt:lpstr>Figure 6.1</vt:lpstr>
      <vt:lpstr>Multinational performance management</vt:lpstr>
      <vt:lpstr>MNE performance mgmt. constraints</vt:lpstr>
      <vt:lpstr>Control &amp; performance management</vt:lpstr>
      <vt:lpstr>Figure 6.2</vt:lpstr>
      <vt:lpstr>Performance management of international employees</vt:lpstr>
      <vt:lpstr>Figure 6-3</vt:lpstr>
      <vt:lpstr>Expatriate tasks</vt:lpstr>
      <vt:lpstr>Types of expatriate assignments</vt:lpstr>
      <vt:lpstr>Figure 6.4</vt:lpstr>
      <vt:lpstr>Figure 6.5</vt:lpstr>
      <vt:lpstr>Non-expatriate performance management challenges</vt:lpstr>
      <vt:lpstr>Performance appraisal of international employees</vt:lpstr>
      <vt:lpstr>Performance appraisal aspects of international employees</vt:lpstr>
      <vt:lpstr>Figure 6.6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Darby, Lauren</cp:lastModifiedBy>
  <cp:revision>412</cp:revision>
  <dcterms:created xsi:type="dcterms:W3CDTF">2011-07-28T14:21:34Z</dcterms:created>
  <dcterms:modified xsi:type="dcterms:W3CDTF">2012-11-28T10:53:58Z</dcterms:modified>
</cp:coreProperties>
</file>