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67" r:id="rId2"/>
    <p:sldId id="368" r:id="rId3"/>
    <p:sldId id="267" r:id="rId4"/>
    <p:sldId id="269" r:id="rId5"/>
    <p:sldId id="389" r:id="rId6"/>
    <p:sldId id="345" r:id="rId7"/>
    <p:sldId id="390" r:id="rId8"/>
    <p:sldId id="378" r:id="rId9"/>
    <p:sldId id="379" r:id="rId10"/>
    <p:sldId id="369" r:id="rId11"/>
    <p:sldId id="402" r:id="rId12"/>
    <p:sldId id="398" r:id="rId13"/>
    <p:sldId id="399" r:id="rId14"/>
    <p:sldId id="400" r:id="rId15"/>
    <p:sldId id="401" r:id="rId16"/>
    <p:sldId id="372" r:id="rId17"/>
    <p:sldId id="397" r:id="rId18"/>
    <p:sldId id="371" r:id="rId19"/>
    <p:sldId id="404" r:id="rId20"/>
    <p:sldId id="405" r:id="rId21"/>
    <p:sldId id="381" r:id="rId22"/>
    <p:sldId id="377" r:id="rId23"/>
    <p:sldId id="406" r:id="rId24"/>
    <p:sldId id="370" r:id="rId25"/>
    <p:sldId id="382" r:id="rId26"/>
    <p:sldId id="383" r:id="rId27"/>
    <p:sldId id="373" r:id="rId28"/>
    <p:sldId id="407" r:id="rId29"/>
    <p:sldId id="408" r:id="rId30"/>
    <p:sldId id="374" r:id="rId31"/>
    <p:sldId id="384" r:id="rId32"/>
    <p:sldId id="385" r:id="rId33"/>
    <p:sldId id="375" r:id="rId34"/>
    <p:sldId id="386" r:id="rId35"/>
    <p:sldId id="409" r:id="rId36"/>
    <p:sldId id="376" r:id="rId37"/>
    <p:sldId id="388" r:id="rId38"/>
    <p:sldId id="41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751"/>
    <a:srgbClr val="265392"/>
    <a:srgbClr val="3572CB"/>
    <a:srgbClr val="7EA5DE"/>
    <a:srgbClr val="002847"/>
    <a:srgbClr val="FF99CC"/>
    <a:srgbClr val="B55E4F"/>
    <a:srgbClr val="00D600"/>
    <a:srgbClr val="00CC00"/>
    <a:srgbClr val="BF8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507" autoAdjust="0"/>
  </p:normalViewPr>
  <p:slideViewPr>
    <p:cSldViewPr>
      <p:cViewPr varScale="1">
        <p:scale>
          <a:sx n="98" d="100"/>
          <a:sy n="98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25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509892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9" name="Rectangle 18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1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2" name="Straight Arrow Connector 21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30144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6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12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0.xml"/><Relationship Id="rId5" Type="http://schemas.openxmlformats.org/officeDocument/2006/relationships/slide" Target="slide10.xml"/><Relationship Id="rId15" Type="http://schemas.openxmlformats.org/officeDocument/2006/relationships/image" Target="../media/image2.png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4188"/>
            <a:ext cx="8918359" cy="3430258"/>
          </a:xfrm>
        </p:spPr>
        <p:txBody>
          <a:bodyPr/>
          <a:lstStyle/>
          <a:p>
            <a:r>
              <a:rPr lang="en-US" sz="4900" dirty="0" smtClean="0"/>
              <a:t>INTERNATIONAL TRAINING, DEVELOPMENT,</a:t>
            </a:r>
            <a:br>
              <a:rPr lang="en-US" sz="4900" dirty="0" smtClean="0"/>
            </a:br>
            <a:r>
              <a:rPr lang="en-US" sz="4900" dirty="0" smtClean="0"/>
              <a:t>&amp; CAREERS</a:t>
            </a:r>
            <a:endParaRPr lang="en-US" sz="4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12776"/>
            <a:ext cx="8291264" cy="3481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9144"/>
            <a:ext cx="8686799" cy="148478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Components of effective</a:t>
            </a:r>
            <a:br>
              <a:rPr lang="en-US" dirty="0"/>
            </a:br>
            <a:r>
              <a:rPr lang="en-US" dirty="0"/>
              <a:t>pre-departure training</a:t>
            </a:r>
          </a:p>
        </p:txBody>
      </p:sp>
    </p:spTree>
    <p:extLst>
      <p:ext uri="{BB962C8B-B14F-4D97-AF65-F5344CB8AC3E}">
        <p14:creationId xmlns:p14="http://schemas.microsoft.com/office/powerpoint/2010/main" val="2567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81328"/>
          </a:xfr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Essential components of</a:t>
            </a:r>
            <a:br>
              <a:rPr lang="en-US" dirty="0" smtClean="0"/>
            </a:br>
            <a:r>
              <a:rPr lang="en-US" dirty="0" smtClean="0"/>
              <a:t>pre-departure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867328" cy="4608512"/>
          </a:xfrm>
        </p:spPr>
        <p:txBody>
          <a:bodyPr/>
          <a:lstStyle/>
          <a:p>
            <a:r>
              <a:rPr lang="en-US" dirty="0" smtClean="0"/>
              <a:t>Cultural awareness training</a:t>
            </a:r>
          </a:p>
          <a:p>
            <a:r>
              <a:rPr lang="en-US" dirty="0" smtClean="0"/>
              <a:t>Preliminary visits</a:t>
            </a:r>
          </a:p>
          <a:p>
            <a:r>
              <a:rPr lang="en-US" dirty="0" smtClean="0"/>
              <a:t>Language instruction</a:t>
            </a:r>
          </a:p>
          <a:p>
            <a:r>
              <a:rPr lang="en-US" dirty="0" smtClean="0"/>
              <a:t>Assistance with practical day-to-day matters</a:t>
            </a:r>
          </a:p>
          <a:p>
            <a:r>
              <a:rPr lang="en-US" dirty="0" smtClean="0"/>
              <a:t>Security briefings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1544985"/>
          </a:xfrm>
        </p:spPr>
        <p:txBody>
          <a:bodyPr anchor="t"/>
          <a:lstStyle/>
          <a:p>
            <a:r>
              <a:rPr lang="en-US" sz="4200" dirty="0" smtClean="0"/>
              <a:t>Black &amp; Mendenhall’s 3 keys</a:t>
            </a:r>
            <a:br>
              <a:rPr lang="en-US" sz="4200" dirty="0" smtClean="0"/>
            </a:br>
            <a:r>
              <a:rPr lang="en-US" sz="4200" dirty="0" smtClean="0"/>
              <a:t>for  cross-cultural training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867328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1828800" algn="l"/>
                <a:tab pos="2795588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Training methods</a:t>
            </a:r>
          </a:p>
          <a:p>
            <a:pPr marL="514350" indent="-514350">
              <a:buFont typeface="+mj-lt"/>
              <a:buAutoNum type="arabicPeriod"/>
              <a:tabLst>
                <a:tab pos="1828800" algn="l"/>
                <a:tab pos="2795588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Levels of training rigor</a:t>
            </a:r>
          </a:p>
          <a:p>
            <a:pPr marL="514350" indent="-514350">
              <a:buFont typeface="+mj-lt"/>
              <a:buAutoNum type="arabicPeriod"/>
              <a:tabLst>
                <a:tab pos="1828800" algn="l"/>
                <a:tab pos="2795588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Duration of training </a:t>
            </a:r>
            <a:r>
              <a:rPr lang="en-US" sz="2800" dirty="0" smtClean="0"/>
              <a:t>relative to</a:t>
            </a:r>
          </a:p>
          <a:p>
            <a:pPr marL="793750" lvl="1">
              <a:tabLst>
                <a:tab pos="1828800" algn="l"/>
                <a:tab pos="2795588" algn="l"/>
              </a:tabLst>
            </a:pPr>
            <a:r>
              <a:rPr lang="en-US" dirty="0" smtClean="0"/>
              <a:t>Expected degree of interaction</a:t>
            </a:r>
          </a:p>
          <a:p>
            <a:pPr marL="793750" lvl="1">
              <a:tabLst>
                <a:tab pos="1828800" algn="l"/>
                <a:tab pos="3309938" algn="l"/>
                <a:tab pos="3716338" algn="l"/>
              </a:tabLst>
            </a:pPr>
            <a:r>
              <a:rPr lang="en-US" dirty="0" smtClean="0"/>
              <a:t>Culture novelty 	=	how different host culture is</a:t>
            </a:r>
            <a:br>
              <a:rPr lang="en-US" dirty="0" smtClean="0"/>
            </a:br>
            <a:r>
              <a:rPr lang="en-US" dirty="0" smtClean="0"/>
              <a:t>			from native culture</a:t>
            </a:r>
            <a:endParaRPr lang="en-US" dirty="0"/>
          </a:p>
          <a:p>
            <a:pPr marL="793750" lvl="1">
              <a:tabLst>
                <a:tab pos="1828800" algn="l"/>
                <a:tab pos="27955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6" y="-525780"/>
            <a:ext cx="9157816" cy="426388"/>
          </a:xfrm>
        </p:spPr>
        <p:txBody>
          <a:bodyPr/>
          <a:lstStyle/>
          <a:p>
            <a:r>
              <a:rPr lang="en-US" sz="3400" dirty="0" smtClean="0"/>
              <a:t>Information-giving approach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Emphasize </a:t>
            </a:r>
            <a:r>
              <a:rPr lang="en-US" b="1" i="1" dirty="0" smtClean="0">
                <a:solidFill>
                  <a:srgbClr val="265392"/>
                </a:solidFill>
              </a:rPr>
              <a:t>information-giving approach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Area or cultural briefings</a:t>
            </a:r>
          </a:p>
          <a:p>
            <a:r>
              <a:rPr lang="en-US" dirty="0" smtClean="0"/>
              <a:t>Lectures, movies, books</a:t>
            </a:r>
          </a:p>
          <a:p>
            <a:r>
              <a:rPr lang="en-US" dirty="0" smtClean="0"/>
              <a:t>Interpreters</a:t>
            </a:r>
          </a:p>
          <a:p>
            <a:r>
              <a:rPr lang="en-US" dirty="0" smtClean="0"/>
              <a:t>‘Survival-level</a:t>
            </a:r>
            <a:r>
              <a:rPr lang="en-US" dirty="0" smtClean="0"/>
              <a:t>’ language training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0"/>
            <a:ext cx="421196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D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&lt; 1 week training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392" y="137678"/>
            <a:ext cx="4175623" cy="1424619"/>
            <a:chOff x="540392" y="137678"/>
            <a:chExt cx="4175623" cy="1424619"/>
          </a:xfrm>
        </p:grpSpPr>
        <p:sp>
          <p:nvSpPr>
            <p:cNvPr id="10" name="Left-Up Arrow 9"/>
            <p:cNvSpPr/>
            <p:nvPr/>
          </p:nvSpPr>
          <p:spPr>
            <a:xfrm rot="10800000">
              <a:off x="3817896" y="309569"/>
              <a:ext cx="898119" cy="1252728"/>
            </a:xfrm>
            <a:prstGeom prst="leftUpArrow">
              <a:avLst>
                <a:gd name="adj1" fmla="val 22240"/>
                <a:gd name="adj2" fmla="val 25000"/>
                <a:gd name="adj3" fmla="val 25000"/>
              </a:avLst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0392" y="137678"/>
              <a:ext cx="3813048" cy="1080120"/>
            </a:xfrm>
            <a:prstGeom prst="roundRect">
              <a:avLst/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r>
                <a:rPr lang="en-US" sz="3200" b="1" dirty="0">
                  <a:latin typeface="+mj-lt"/>
                </a:rPr>
                <a:t>Low </a:t>
              </a:r>
              <a:r>
                <a:rPr lang="en-US" sz="3200" b="1" dirty="0" smtClean="0">
                  <a:latin typeface="+mj-lt"/>
                </a:rPr>
                <a:t>interaction,</a:t>
              </a:r>
              <a:r>
                <a:rPr lang="en-US" sz="3200" b="1" dirty="0">
                  <a:latin typeface="+mj-lt"/>
                </a:rPr>
                <a:t/>
              </a:r>
              <a:br>
                <a:rPr lang="en-US" sz="3200" b="1" dirty="0">
                  <a:latin typeface="+mj-lt"/>
                </a:rPr>
              </a:br>
              <a:r>
                <a:rPr lang="en-US" sz="3200" b="1" dirty="0" smtClean="0">
                  <a:latin typeface="+mj-lt"/>
                </a:rPr>
                <a:t>similar </a:t>
              </a:r>
              <a:r>
                <a:rPr lang="en-US" sz="3200" b="1" dirty="0">
                  <a:latin typeface="+mj-lt"/>
                </a:rPr>
                <a:t>cultures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8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6" y="-525780"/>
            <a:ext cx="9157816" cy="426388"/>
          </a:xfrm>
        </p:spPr>
        <p:txBody>
          <a:bodyPr/>
          <a:lstStyle/>
          <a:p>
            <a:r>
              <a:rPr lang="en-US" sz="3400" dirty="0" smtClean="0"/>
              <a:t>Affective approach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Emphasize </a:t>
            </a:r>
            <a:r>
              <a:rPr lang="en-US" b="1" i="1" dirty="0" smtClean="0">
                <a:solidFill>
                  <a:srgbClr val="265392"/>
                </a:solidFill>
              </a:rPr>
              <a:t>affective approach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Role-playing</a:t>
            </a:r>
          </a:p>
          <a:p>
            <a:r>
              <a:rPr lang="en-US" dirty="0" smtClean="0"/>
              <a:t>Critical incidents</a:t>
            </a:r>
          </a:p>
          <a:p>
            <a:r>
              <a:rPr lang="en-US" dirty="0" smtClean="0"/>
              <a:t>Culture assimilator training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Stress reduction training</a:t>
            </a:r>
          </a:p>
          <a:p>
            <a:r>
              <a:rPr lang="en-US" dirty="0" smtClean="0"/>
              <a:t>Moderate language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9986" y="0"/>
            <a:ext cx="4606550" cy="1051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D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more training rigor</a:t>
            </a:r>
            <a:br>
              <a:rPr lang="en-US" sz="3600" dirty="0" smtClean="0"/>
            </a:br>
            <a:r>
              <a:rPr lang="en-US" sz="3600" dirty="0" smtClean="0"/>
              <a:t>1-4 + weeks long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9496" y="137160"/>
            <a:ext cx="4176519" cy="1425137"/>
            <a:chOff x="539496" y="137160"/>
            <a:chExt cx="4176519" cy="1425137"/>
          </a:xfrm>
        </p:grpSpPr>
        <p:sp>
          <p:nvSpPr>
            <p:cNvPr id="14" name="Left-Up Arrow 13"/>
            <p:cNvSpPr/>
            <p:nvPr/>
          </p:nvSpPr>
          <p:spPr>
            <a:xfrm rot="10800000">
              <a:off x="3817896" y="309569"/>
              <a:ext cx="898119" cy="1252728"/>
            </a:xfrm>
            <a:prstGeom prst="leftUpArrow">
              <a:avLst>
                <a:gd name="adj1" fmla="val 22240"/>
                <a:gd name="adj2" fmla="val 25000"/>
                <a:gd name="adj3" fmla="val 25000"/>
              </a:avLst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9496" y="137160"/>
              <a:ext cx="3816424" cy="1080120"/>
            </a:xfrm>
            <a:prstGeom prst="roundRect">
              <a:avLst/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r>
                <a:rPr lang="en-US" sz="3200" b="1" dirty="0" smtClean="0">
                  <a:latin typeface="+mj-lt"/>
                </a:rPr>
                <a:t>2-12 month job,</a:t>
              </a:r>
              <a:br>
                <a:rPr lang="en-US" sz="3200" b="1" dirty="0" smtClean="0">
                  <a:latin typeface="+mj-lt"/>
                </a:rPr>
              </a:br>
              <a:r>
                <a:rPr lang="en-US" sz="3200" b="1" dirty="0" smtClean="0">
                  <a:latin typeface="+mj-lt"/>
                </a:rPr>
                <a:t>some interaction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6" y="-525780"/>
            <a:ext cx="9157816" cy="426388"/>
          </a:xfrm>
        </p:spPr>
        <p:txBody>
          <a:bodyPr/>
          <a:lstStyle/>
          <a:p>
            <a:r>
              <a:rPr lang="en-US" sz="3400" dirty="0" smtClean="0"/>
              <a:t>Immersion approach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Emphasize </a:t>
            </a:r>
            <a:r>
              <a:rPr lang="en-US" b="1" i="1" dirty="0" smtClean="0">
                <a:solidFill>
                  <a:srgbClr val="265392"/>
                </a:solidFill>
              </a:rPr>
              <a:t>immersion approach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Assessment </a:t>
            </a:r>
            <a:r>
              <a:rPr lang="en-US" dirty="0" smtClean="0"/>
              <a:t>center</a:t>
            </a:r>
            <a:endParaRPr lang="en-US" dirty="0" smtClean="0"/>
          </a:p>
          <a:p>
            <a:r>
              <a:rPr lang="en-US" dirty="0" smtClean="0"/>
              <a:t>Field experiences</a:t>
            </a:r>
          </a:p>
          <a:p>
            <a:r>
              <a:rPr lang="en-US" dirty="0" smtClean="0"/>
              <a:t>Simulations</a:t>
            </a:r>
          </a:p>
          <a:p>
            <a:r>
              <a:rPr lang="en-US" dirty="0" smtClean="0"/>
              <a:t>Sensitivity training</a:t>
            </a:r>
          </a:p>
          <a:p>
            <a:r>
              <a:rPr lang="en-US" dirty="0" smtClean="0"/>
              <a:t>Intercultural web-based workshop</a:t>
            </a:r>
          </a:p>
          <a:p>
            <a:r>
              <a:rPr lang="en-US" dirty="0" smtClean="0"/>
              <a:t>Extensive language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9986" y="0"/>
            <a:ext cx="4606550" cy="1051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D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/>
              <a:t>more training rigor</a:t>
            </a:r>
            <a:br>
              <a:rPr lang="en-US" sz="3600" dirty="0" smtClean="0"/>
            </a:br>
            <a:r>
              <a:rPr lang="en-US" sz="3600" dirty="0" smtClean="0"/>
              <a:t>2+ months long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9496" y="137160"/>
            <a:ext cx="4176519" cy="1425137"/>
            <a:chOff x="755576" y="137160"/>
            <a:chExt cx="4176519" cy="1425137"/>
          </a:xfrm>
        </p:grpSpPr>
        <p:sp>
          <p:nvSpPr>
            <p:cNvPr id="11" name="Left-Up Arrow 10"/>
            <p:cNvSpPr/>
            <p:nvPr/>
          </p:nvSpPr>
          <p:spPr>
            <a:xfrm rot="10800000">
              <a:off x="4033976" y="309569"/>
              <a:ext cx="898119" cy="1252728"/>
            </a:xfrm>
            <a:prstGeom prst="leftUpArrow">
              <a:avLst>
                <a:gd name="adj1" fmla="val 22240"/>
                <a:gd name="adj2" fmla="val 25000"/>
                <a:gd name="adj3" fmla="val 25000"/>
              </a:avLst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5576" y="137160"/>
              <a:ext cx="3816424" cy="1080120"/>
            </a:xfrm>
            <a:prstGeom prst="roundRect">
              <a:avLst/>
            </a:prstGeom>
            <a:solidFill>
              <a:srgbClr val="357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r>
                <a:rPr lang="en-US" sz="3200" b="1" dirty="0" smtClean="0"/>
                <a:t>High interaction, </a:t>
              </a:r>
              <a:r>
                <a:rPr lang="en-US" sz="3200" b="1" dirty="0" smtClean="0">
                  <a:latin typeface="+mj-lt"/>
                </a:rPr>
                <a:t>novel culture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1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686799" cy="14847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Effectiveness of</a:t>
            </a:r>
            <a:br>
              <a:rPr lang="en-US" dirty="0"/>
            </a:br>
            <a:r>
              <a:rPr lang="en-US" dirty="0"/>
              <a:t>pre-departure training</a:t>
            </a:r>
          </a:p>
        </p:txBody>
      </p:sp>
    </p:spTree>
    <p:extLst>
      <p:ext uri="{BB962C8B-B14F-4D97-AF65-F5344CB8AC3E}">
        <p14:creationId xmlns:p14="http://schemas.microsoft.com/office/powerpoint/2010/main" val="33189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Perceived value of cross-cultural preparation of expatriates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" y="1678620"/>
            <a:ext cx="8609964" cy="15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686799" cy="14847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Developing staff through</a:t>
            </a:r>
            <a:br>
              <a:rPr lang="en-US" dirty="0"/>
            </a:br>
            <a:r>
              <a:rPr lang="en-US" dirty="0"/>
              <a:t>international assignments</a:t>
            </a:r>
          </a:p>
        </p:txBody>
      </p:sp>
    </p:spTree>
    <p:extLst>
      <p:ext uri="{BB962C8B-B14F-4D97-AF65-F5344CB8AC3E}">
        <p14:creationId xmlns:p14="http://schemas.microsoft.com/office/powerpoint/2010/main" val="41239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544985"/>
          </a:xfrm>
        </p:spPr>
        <p:txBody>
          <a:bodyPr anchor="t"/>
          <a:lstStyle/>
          <a:p>
            <a:r>
              <a:rPr lang="en-US" dirty="0"/>
              <a:t>Outcomes of</a:t>
            </a:r>
            <a:br>
              <a:rPr lang="en-US" dirty="0"/>
            </a:br>
            <a:r>
              <a:rPr lang="en-US" dirty="0"/>
              <a:t>international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3650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65392"/>
                </a:solidFill>
              </a:rPr>
              <a:t>Management development</a:t>
            </a:r>
            <a:endParaRPr lang="en-US" sz="2800" b="1" dirty="0">
              <a:solidFill>
                <a:srgbClr val="265392"/>
              </a:solidFill>
            </a:endParaRPr>
          </a:p>
          <a:p>
            <a:pPr lvl="2"/>
            <a:r>
              <a:rPr lang="en-US" dirty="0" smtClean="0"/>
              <a:t>Individuals get experience, advance careers</a:t>
            </a:r>
          </a:p>
          <a:p>
            <a:pPr lvl="2"/>
            <a:r>
              <a:rPr lang="en-US" dirty="0" smtClean="0"/>
              <a:t>MNE gets </a:t>
            </a:r>
            <a:r>
              <a:rPr lang="en-US" b="1" dirty="0" smtClean="0">
                <a:solidFill>
                  <a:srgbClr val="265392"/>
                </a:solidFill>
              </a:rPr>
              <a:t>cadre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of experienced international operators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b="1" dirty="0" smtClean="0">
                <a:solidFill>
                  <a:srgbClr val="265392"/>
                </a:solidFill>
              </a:rPr>
              <a:t>Organizational development</a:t>
            </a:r>
          </a:p>
          <a:p>
            <a:pPr lvl="2"/>
            <a:r>
              <a:rPr lang="en-US" dirty="0" smtClean="0"/>
              <a:t>MNE accumulates knowledge, abilities</a:t>
            </a:r>
          </a:p>
          <a:p>
            <a:pPr lvl="2"/>
            <a:r>
              <a:rPr lang="en-US" dirty="0" smtClean="0"/>
              <a:t>MNE &amp; individuals get a global mindset</a:t>
            </a:r>
          </a:p>
          <a:p>
            <a:pPr lvl="2"/>
            <a:r>
              <a:rPr lang="en-US" spc="-50" dirty="0" smtClean="0"/>
              <a:t>MNE gets direct control &amp; socialization which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helps with knowledge transfer &amp;</a:t>
            </a:r>
            <a:br>
              <a:rPr lang="en-US" dirty="0" smtClean="0"/>
            </a:br>
            <a:r>
              <a:rPr lang="en-US" dirty="0" smtClean="0"/>
              <a:t>- helps transfer competence</a:t>
            </a:r>
          </a:p>
        </p:txBody>
      </p:sp>
    </p:spTree>
    <p:extLst>
      <p:ext uri="{BB962C8B-B14F-4D97-AF65-F5344CB8AC3E}">
        <p14:creationId xmlns:p14="http://schemas.microsoft.com/office/powerpoint/2010/main" val="12809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4690" y="1988840"/>
            <a:ext cx="8501806" cy="4242990"/>
          </a:xfrm>
        </p:spPr>
        <p:txBody>
          <a:bodyPr lIns="0" rIns="0" numCol="2">
            <a:noAutofit/>
          </a:bodyPr>
          <a:lstStyle/>
          <a:p>
            <a:pPr>
              <a:spcBef>
                <a:spcPts val="700"/>
              </a:spcBef>
            </a:pPr>
            <a:r>
              <a:rPr lang="en-US" sz="2300" dirty="0" smtClean="0"/>
              <a:t>Vocabulary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Objectives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Introduction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Components of effective</a:t>
            </a:r>
            <a:br>
              <a:rPr lang="en-US" sz="2300" dirty="0" smtClean="0"/>
            </a:br>
            <a:r>
              <a:rPr lang="en-US" sz="2300" dirty="0" smtClean="0"/>
              <a:t>pre-departure training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Effectiveness of</a:t>
            </a:r>
            <a:br>
              <a:rPr lang="en-US" sz="2300" dirty="0" smtClean="0"/>
            </a:br>
            <a:r>
              <a:rPr lang="en-US" sz="2300" dirty="0" smtClean="0"/>
              <a:t>pre-departure training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Developing staff through</a:t>
            </a:r>
            <a:br>
              <a:rPr lang="en-US" sz="2300" dirty="0" smtClean="0"/>
            </a:br>
            <a:r>
              <a:rPr lang="en-US" sz="2300" dirty="0" smtClean="0"/>
              <a:t>international assignments</a:t>
            </a:r>
          </a:p>
          <a:p>
            <a:pPr>
              <a:spcBef>
                <a:spcPts val="700"/>
              </a:spcBef>
            </a:pPr>
            <a:endParaRPr lang="en-US" sz="2300" dirty="0" smtClean="0"/>
          </a:p>
          <a:p>
            <a:pPr>
              <a:spcBef>
                <a:spcPts val="700"/>
              </a:spcBef>
            </a:pPr>
            <a:r>
              <a:rPr lang="en-US" sz="2300" dirty="0" smtClean="0"/>
              <a:t>Trends in international training &amp; development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Re-entry &amp; career issues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Repatriation process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Individual reactions to re-entry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Responses by the MNE</a:t>
            </a:r>
          </a:p>
          <a:p>
            <a:pPr>
              <a:spcBef>
                <a:spcPts val="700"/>
              </a:spcBef>
            </a:pPr>
            <a:r>
              <a:rPr lang="en-US" sz="2300" dirty="0" smtClean="0"/>
              <a:t>Designing a repatriation program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5676"/>
            <a:ext cx="8686800" cy="1440160"/>
          </a:xfrm>
        </p:spPr>
        <p:txBody>
          <a:bodyPr/>
          <a:lstStyle/>
          <a:p>
            <a:r>
              <a:rPr lang="en-US" sz="4000" spc="-100" dirty="0"/>
              <a:t>INTERNATIONAL </a:t>
            </a:r>
            <a:r>
              <a:rPr lang="en-US" sz="4000" spc="-100" dirty="0" smtClean="0"/>
              <a:t>TRAINING,</a:t>
            </a:r>
            <a:br>
              <a:rPr lang="en-US" sz="4000" spc="-100" dirty="0" smtClean="0"/>
            </a:br>
            <a:r>
              <a:rPr lang="en-US" sz="4000" spc="-100" dirty="0" smtClean="0"/>
              <a:t>DEVELOPMENT, &amp; </a:t>
            </a:r>
            <a:r>
              <a:rPr lang="en-US" sz="4000" spc="-100" dirty="0"/>
              <a:t>CAREERS</a:t>
            </a:r>
          </a:p>
        </p:txBody>
      </p:sp>
      <p:sp>
        <p:nvSpPr>
          <p:cNvPr id="6" name="Rectangle 5">
            <a:hlinkClick r:id="rId2" action="ppaction://hlinksldjump" tooltip="Go to Vocabulary"/>
          </p:cNvPr>
          <p:cNvSpPr/>
          <p:nvPr/>
        </p:nvSpPr>
        <p:spPr>
          <a:xfrm>
            <a:off x="765850" y="1958018"/>
            <a:ext cx="180020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3" action="ppaction://hlinksldjump" tooltip="Go to Objectives"/>
          </p:cNvPr>
          <p:cNvSpPr/>
          <p:nvPr/>
        </p:nvSpPr>
        <p:spPr>
          <a:xfrm>
            <a:off x="765850" y="2433129"/>
            <a:ext cx="180020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4" action="ppaction://hlinksldjump" tooltip="Go to Introduction"/>
          </p:cNvPr>
          <p:cNvSpPr/>
          <p:nvPr/>
        </p:nvSpPr>
        <p:spPr>
          <a:xfrm>
            <a:off x="765850" y="2908240"/>
            <a:ext cx="180020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5" action="ppaction://hlinksldjump" tooltip="Go to Components of effective pre-departure training"/>
          </p:cNvPr>
          <p:cNvSpPr/>
          <p:nvPr/>
        </p:nvSpPr>
        <p:spPr>
          <a:xfrm>
            <a:off x="765850" y="3383351"/>
            <a:ext cx="3416908" cy="7315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6" action="ppaction://hlinksldjump" tooltip="Go to Effectiveness of pre-departure training"/>
          </p:cNvPr>
          <p:cNvSpPr/>
          <p:nvPr/>
        </p:nvSpPr>
        <p:spPr>
          <a:xfrm>
            <a:off x="765850" y="4157934"/>
            <a:ext cx="3416908" cy="7315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7" action="ppaction://hlinksldjump" tooltip="Go to Developing staff through international assignments"/>
          </p:cNvPr>
          <p:cNvSpPr/>
          <p:nvPr/>
        </p:nvSpPr>
        <p:spPr>
          <a:xfrm>
            <a:off x="765850" y="4932518"/>
            <a:ext cx="3590126" cy="7315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8" action="ppaction://hlinksldjump" tooltip="Go to Trends in international training &amp; development"/>
          </p:cNvPr>
          <p:cNvSpPr/>
          <p:nvPr/>
        </p:nvSpPr>
        <p:spPr>
          <a:xfrm>
            <a:off x="5014322" y="1977400"/>
            <a:ext cx="3590126" cy="7315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9" action="ppaction://hlinksldjump" tooltip="Go to Re-entry &amp; career issues"/>
          </p:cNvPr>
          <p:cNvSpPr/>
          <p:nvPr/>
        </p:nvSpPr>
        <p:spPr>
          <a:xfrm>
            <a:off x="5014322" y="2738937"/>
            <a:ext cx="3559214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10" action="ppaction://hlinksldjump" tooltip="Go to Repatriation process"/>
          </p:cNvPr>
          <p:cNvSpPr/>
          <p:nvPr/>
        </p:nvSpPr>
        <p:spPr>
          <a:xfrm>
            <a:off x="5014322" y="3201002"/>
            <a:ext cx="2993514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11" action="ppaction://hlinksldjump" tooltip="Go to Individual reactions to re-entry"/>
          </p:cNvPr>
          <p:cNvSpPr/>
          <p:nvPr/>
        </p:nvSpPr>
        <p:spPr>
          <a:xfrm>
            <a:off x="5014322" y="3663067"/>
            <a:ext cx="4098496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rId12" action="ppaction://hlinksldjump" tooltip="Go to Responses by the MNE"/>
          </p:cNvPr>
          <p:cNvSpPr/>
          <p:nvPr/>
        </p:nvSpPr>
        <p:spPr>
          <a:xfrm>
            <a:off x="5014322" y="4125132"/>
            <a:ext cx="3415288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hlinkClick r:id="rId13" action="ppaction://hlinksldjump" tooltip="Go to Designing a repatriation program"/>
          </p:cNvPr>
          <p:cNvSpPr/>
          <p:nvPr/>
        </p:nvSpPr>
        <p:spPr>
          <a:xfrm>
            <a:off x="5014322" y="4587197"/>
            <a:ext cx="3260998" cy="7315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hlinkClick r:id="rId1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9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1544985"/>
          </a:xfrm>
        </p:spPr>
        <p:txBody>
          <a:bodyPr anchor="t"/>
          <a:lstStyle/>
          <a:p>
            <a:r>
              <a:rPr lang="en-US" sz="4000" dirty="0" smtClean="0"/>
              <a:t>Networked MNEs can use international teams 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68052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 smtClean="0"/>
              <a:t>a mechanism for fostering innovation, organizational learning, knowledge transfer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 means of breaking down functional &amp; national boundaries, enhancing information flows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 method for encouraging diverse decision-making, problem-solving, &amp; strategic assessments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an opportunity for developing a global perspective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a technique for developing shared values;</a:t>
            </a:r>
            <a:br>
              <a:rPr lang="en-US" sz="2400" dirty="0" smtClean="0"/>
            </a:br>
            <a:r>
              <a:rPr lang="en-US" sz="2400" dirty="0" smtClean="0"/>
              <a:t>thus helping</a:t>
            </a:r>
            <a:r>
              <a:rPr lang="en-US" sz="2400" dirty="0" smtClean="0">
                <a:sym typeface="Wingdings" pitchFamily="2" charset="2"/>
              </a:rPr>
              <a:t> MNE with informal, normative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control through socialization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81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200" dirty="0" smtClean="0"/>
              <a:t>Developing international teams through international assignments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4" y="945664"/>
            <a:ext cx="6613772" cy="48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686799" cy="148478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Trends in </a:t>
            </a:r>
            <a:r>
              <a:rPr lang="en-US" dirty="0" smtClean="0"/>
              <a:t>international training </a:t>
            </a:r>
            <a:r>
              <a:rPr lang="en-US" dirty="0"/>
              <a:t>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39098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sz="3800" dirty="0" smtClean="0"/>
              <a:t>Some training &amp; development trends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867328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Host countries continue to pressure for local T&amp;D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Growing realization that competence learning</a:t>
            </a:r>
            <a:br>
              <a:rPr lang="en-US" sz="2800" dirty="0" smtClean="0"/>
            </a:br>
            <a:r>
              <a:rPr lang="en-US" sz="2800" dirty="0" smtClean="0"/>
              <a:t>depends</a:t>
            </a:r>
            <a:r>
              <a:rPr lang="en-US" sz="2800" dirty="0"/>
              <a:t> </a:t>
            </a:r>
            <a:r>
              <a:rPr lang="en-US" sz="2800" dirty="0" smtClean="0"/>
              <a:t>on national context &amp; HC institutions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Increasing awareness of NGOs’ 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Increasing interest in T&amp;D focused on China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en-US" sz="2800" dirty="0" smtClean="0"/>
              <a:t>T&amp;D literature is realizing need to address</a:t>
            </a:r>
          </a:p>
          <a:p>
            <a:pPr marL="914400" lvl="1" indent="-347663">
              <a:tabLst>
                <a:tab pos="3657600" algn="l"/>
              </a:tabLst>
            </a:pPr>
            <a:r>
              <a:rPr lang="en-US" dirty="0" smtClean="0"/>
              <a:t>global,</a:t>
            </a:r>
          </a:p>
          <a:p>
            <a:pPr marL="914400" lvl="1" indent="-347663">
              <a:tabLst>
                <a:tab pos="3657600" algn="l"/>
              </a:tabLst>
            </a:pPr>
            <a:r>
              <a:rPr lang="en-US" dirty="0" smtClean="0"/>
              <a:t>comparative, &amp;</a:t>
            </a:r>
          </a:p>
          <a:p>
            <a:pPr marL="914400" lvl="1" indent="-347663">
              <a:tabLst>
                <a:tab pos="3657600" algn="l"/>
              </a:tabLst>
            </a:pPr>
            <a:r>
              <a:rPr lang="en-US" dirty="0" smtClean="0"/>
              <a:t>national contexts for T&amp;D</a:t>
            </a:r>
            <a:br>
              <a:rPr lang="en-US" dirty="0" smtClean="0"/>
            </a:br>
            <a:r>
              <a:rPr lang="en-US" dirty="0" smtClean="0"/>
              <a:t>(just as IHRM is starting to do)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9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Re-entry &amp; career issues</a:t>
            </a:r>
          </a:p>
        </p:txBody>
      </p:sp>
    </p:spTree>
    <p:extLst>
      <p:ext uri="{BB962C8B-B14F-4D97-AF65-F5344CB8AC3E}">
        <p14:creationId xmlns:p14="http://schemas.microsoft.com/office/powerpoint/2010/main" val="3909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Expatriation includes repatriation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5" y="921683"/>
            <a:ext cx="7570855" cy="40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Repatriation activities &amp; practices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8" y="1698957"/>
            <a:ext cx="8352928" cy="13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Repatriation process</a:t>
            </a:r>
          </a:p>
        </p:txBody>
      </p:sp>
    </p:spTree>
    <p:extLst>
      <p:ext uri="{BB962C8B-B14F-4D97-AF65-F5344CB8AC3E}">
        <p14:creationId xmlns:p14="http://schemas.microsoft.com/office/powerpoint/2010/main" val="33466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11344" cy="1328961"/>
          </a:xfrm>
        </p:spPr>
        <p:txBody>
          <a:bodyPr/>
          <a:lstStyle/>
          <a:p>
            <a:r>
              <a:rPr lang="en-US" sz="4200" dirty="0"/>
              <a:t>2011 </a:t>
            </a:r>
            <a:r>
              <a:rPr lang="en-US" sz="4200" dirty="0" smtClean="0"/>
              <a:t>Study: causes for international assignment failure 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pPr>
              <a:tabLst>
                <a:tab pos="6575425" algn="l"/>
              </a:tabLst>
            </a:pPr>
            <a:r>
              <a:rPr lang="en-US" dirty="0" smtClean="0"/>
              <a:t>Spouse/partner dissatisfaction	18%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Poor candidate choice	16%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Poor job performance	13%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Inability to adapt	12%</a:t>
            </a:r>
          </a:p>
          <a:p>
            <a:pPr>
              <a:tabLst>
                <a:tab pos="6575425" algn="l"/>
              </a:tabLst>
            </a:pPr>
            <a:r>
              <a:rPr lang="en-US" dirty="0" smtClean="0"/>
              <a:t>Other family concerns	  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Effectiveness of ways to</a:t>
            </a:r>
            <a:br>
              <a:rPr lang="en-US" dirty="0" smtClean="0"/>
            </a:br>
            <a:r>
              <a:rPr lang="en-US" dirty="0" smtClean="0"/>
              <a:t>reduce expatriate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265392"/>
                </a:solidFill>
              </a:rPr>
              <a:t>In most to least effective order: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Opportunity to use experience	35%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Position choices upon return	22%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Recognition	16%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Repatriation career support	13%</a:t>
            </a:r>
          </a:p>
          <a:p>
            <a:pPr marL="514350" indent="-514350">
              <a:buFont typeface="+mj-lt"/>
              <a:buAutoNum type="arabicPeriod"/>
              <a:tabLst>
                <a:tab pos="6967538" algn="l"/>
              </a:tabLst>
            </a:pPr>
            <a:r>
              <a:rPr lang="en-US" dirty="0" smtClean="0"/>
              <a:t>Improved performance evaluation	  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667304" cy="5862162"/>
          </a:xfrm>
        </p:spPr>
        <p:txBody>
          <a:bodyPr/>
          <a:lstStyle/>
          <a:p>
            <a:pPr lvl="1">
              <a:buClr>
                <a:srgbClr val="265392"/>
              </a:buClr>
            </a:pPr>
            <a:r>
              <a:rPr lang="en-US" sz="2000" dirty="0" smtClean="0"/>
              <a:t>T&amp;D = training &amp; development, the human resource, NGOs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internal hires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cultural awareness training, CCT, field experiences, degree of expected interaction, cultural similarity</a:t>
            </a:r>
          </a:p>
          <a:p>
            <a:pPr lvl="1">
              <a:buClr>
                <a:srgbClr val="265392"/>
              </a:buClr>
            </a:pPr>
            <a:r>
              <a:rPr lang="en-US" sz="2000" dirty="0"/>
              <a:t>i</a:t>
            </a:r>
            <a:r>
              <a:rPr lang="en-US" sz="2000" dirty="0" smtClean="0"/>
              <a:t>nformation-giving, affective, &amp; immersion approaches, </a:t>
            </a:r>
            <a:r>
              <a:rPr lang="en-US" sz="2000" dirty="0"/>
              <a:t>security briefings</a:t>
            </a:r>
            <a:endParaRPr lang="en-US" sz="2000" dirty="0" smtClean="0"/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role-playing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preliminary visit</a:t>
            </a:r>
          </a:p>
          <a:p>
            <a:pPr lvl="1">
              <a:buClr>
                <a:srgbClr val="265392"/>
              </a:buClr>
            </a:pPr>
            <a:r>
              <a:rPr lang="en-US" sz="2000" dirty="0"/>
              <a:t>i</a:t>
            </a:r>
            <a:r>
              <a:rPr lang="en-US" sz="2000" dirty="0" smtClean="0"/>
              <a:t>nternational cadre</a:t>
            </a:r>
          </a:p>
          <a:p>
            <a:pPr lvl="1">
              <a:buClr>
                <a:srgbClr val="265392"/>
              </a:buClr>
            </a:pPr>
            <a:r>
              <a:rPr lang="en-US" sz="2000" dirty="0"/>
              <a:t>m</a:t>
            </a:r>
            <a:r>
              <a:rPr lang="en-US" sz="2000" dirty="0" smtClean="0"/>
              <a:t>ultinational, virtual teams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repatriation, </a:t>
            </a:r>
            <a:r>
              <a:rPr lang="en-US" sz="2000" dirty="0"/>
              <a:t>ROI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reverse culture shock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mentors, repatriation program</a:t>
            </a:r>
          </a:p>
          <a:p>
            <a:pPr lvl="1">
              <a:buClr>
                <a:srgbClr val="265392"/>
              </a:buClr>
            </a:pPr>
            <a:r>
              <a:rPr lang="en-US" sz="2000" dirty="0"/>
              <a:t>c</a:t>
            </a:r>
            <a:r>
              <a:rPr lang="en-US" sz="2000" dirty="0" smtClean="0"/>
              <a:t>areer anxiety, work adjustment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family adjustment, social networks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boundaryless careers, protean careers</a:t>
            </a:r>
          </a:p>
          <a:p>
            <a:pPr lvl="1">
              <a:buClr>
                <a:srgbClr val="265392"/>
              </a:buClr>
            </a:pPr>
            <a:r>
              <a:rPr lang="en-US" sz="2000" dirty="0" smtClean="0"/>
              <a:t>international itinerants</a:t>
            </a:r>
          </a:p>
          <a:p>
            <a:pPr lvl="1">
              <a:buClr>
                <a:srgbClr val="265392"/>
              </a:buClr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040560" y="2723434"/>
            <a:ext cx="4067944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265392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5425" indent="-225425" algn="l" defTabSz="914400" rtl="0" eaLnBrk="1" latinLnBrk="0" hangingPunct="1">
              <a:lnSpc>
                <a:spcPct val="90000"/>
              </a:lnSpc>
              <a:spcBef>
                <a:spcPts val="504"/>
              </a:spcBef>
              <a:buClr>
                <a:srgbClr val="0B5C93"/>
              </a:buClr>
              <a:buFont typeface="Wingdings" pitchFamily="2" charset="2"/>
              <a:buChar char="§"/>
              <a:defRPr lang="en-US" sz="2100" kern="1200" baseline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i="1" dirty="0" smtClean="0">
                <a:solidFill>
                  <a:srgbClr val="265392"/>
                </a:solidFill>
              </a:rPr>
              <a:t>Additional types of training:</a:t>
            </a:r>
          </a:p>
          <a:p>
            <a:pPr lvl="1"/>
            <a:r>
              <a:rPr lang="en-US" sz="2000" dirty="0" smtClean="0"/>
              <a:t>Language</a:t>
            </a:r>
          </a:p>
          <a:p>
            <a:pPr lvl="1"/>
            <a:r>
              <a:rPr lang="en-US" sz="2000" dirty="0" smtClean="0"/>
              <a:t>Critical incidents</a:t>
            </a:r>
          </a:p>
          <a:p>
            <a:pPr lvl="1"/>
            <a:r>
              <a:rPr lang="en-US" sz="2000" dirty="0" smtClean="0"/>
              <a:t>Culture assimilator</a:t>
            </a:r>
          </a:p>
          <a:p>
            <a:pPr lvl="1"/>
            <a:r>
              <a:rPr lang="en-US" sz="2000" dirty="0" smtClean="0"/>
              <a:t>Stress reduction</a:t>
            </a:r>
          </a:p>
          <a:p>
            <a:pPr lvl="1"/>
            <a:r>
              <a:rPr lang="en-US" sz="2000" dirty="0" smtClean="0"/>
              <a:t>Simulations</a:t>
            </a:r>
          </a:p>
          <a:p>
            <a:pPr lvl="1"/>
            <a:r>
              <a:rPr lang="en-US" sz="2000" dirty="0" smtClean="0"/>
              <a:t>Sensitivity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Individual reactions to re-entry</a:t>
            </a:r>
          </a:p>
        </p:txBody>
      </p:sp>
    </p:spTree>
    <p:extLst>
      <p:ext uri="{BB962C8B-B14F-4D97-AF65-F5344CB8AC3E}">
        <p14:creationId xmlns:p14="http://schemas.microsoft.com/office/powerpoint/2010/main" val="41304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Factors influencing repatriate adjustment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06" y="939716"/>
            <a:ext cx="4807830" cy="51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Career impacts of international assignments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4" y="1628800"/>
            <a:ext cx="8604448" cy="1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Responses by the MNE</a:t>
            </a:r>
          </a:p>
        </p:txBody>
      </p:sp>
    </p:spTree>
    <p:extLst>
      <p:ext uri="{BB962C8B-B14F-4D97-AF65-F5344CB8AC3E}">
        <p14:creationId xmlns:p14="http://schemas.microsoft.com/office/powerpoint/2010/main" val="28883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Linking repatriation process to outcomes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4" y="918736"/>
            <a:ext cx="6817677" cy="50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Knowledge &amp; skills acquired from international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939336" cy="468052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65392"/>
                </a:solidFill>
              </a:rPr>
              <a:t>Market specific knowledge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350" dirty="0" smtClean="0"/>
              <a:t>local systems (political, social, economic), language, customs</a:t>
            </a:r>
          </a:p>
          <a:p>
            <a:r>
              <a:rPr lang="en-US" sz="2400" b="1" dirty="0" smtClean="0">
                <a:solidFill>
                  <a:srgbClr val="265392"/>
                </a:solidFill>
              </a:rPr>
              <a:t>Personal skills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inter-cultural knowledge, self-confidence, flexibility, tolerance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r>
              <a:rPr lang="en-US" sz="2400" b="1" dirty="0" smtClean="0">
                <a:solidFill>
                  <a:srgbClr val="265392"/>
                </a:solidFill>
              </a:rPr>
              <a:t>Job-related management skills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communication, project management, problem-solving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r>
              <a:rPr lang="en-US" sz="2400" b="1" dirty="0" smtClean="0">
                <a:solidFill>
                  <a:srgbClr val="265392"/>
                </a:solidFill>
              </a:rPr>
              <a:t>Network knowledge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meeting diverse people</a:t>
            </a:r>
            <a:endParaRPr lang="en-US" sz="2400" b="1" dirty="0" smtClean="0">
              <a:solidFill>
                <a:srgbClr val="265392"/>
              </a:solidFill>
            </a:endParaRPr>
          </a:p>
          <a:p>
            <a:r>
              <a:rPr lang="en-US" sz="2400" b="1" dirty="0" smtClean="0">
                <a:solidFill>
                  <a:srgbClr val="265392"/>
                </a:solidFill>
              </a:rPr>
              <a:t>General management capacity</a:t>
            </a:r>
            <a:br>
              <a:rPr lang="en-US" sz="2400" b="1" dirty="0" smtClean="0">
                <a:solidFill>
                  <a:srgbClr val="265392"/>
                </a:solidFill>
              </a:rPr>
            </a:br>
            <a:r>
              <a:rPr lang="en-US" sz="2400" dirty="0" smtClean="0"/>
              <a:t>broader job responsibilities,</a:t>
            </a:r>
            <a:br>
              <a:rPr lang="en-US" sz="2400" dirty="0" smtClean="0"/>
            </a:br>
            <a:r>
              <a:rPr lang="en-US" sz="2400" dirty="0" smtClean="0"/>
              <a:t>exposure to other parts of the organization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9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052736"/>
            <a:ext cx="8291264" cy="3841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"/>
            <a:ext cx="8795319" cy="105273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4200" dirty="0"/>
              <a:t>Designing </a:t>
            </a:r>
            <a:r>
              <a:rPr lang="en-US" sz="4200" dirty="0" smtClean="0"/>
              <a:t>a repatriation </a:t>
            </a:r>
            <a:r>
              <a:rPr lang="en-US" sz="4200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6511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Topics covered by a repatriation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5057"/>
            <a:ext cx="8676456" cy="2435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6456" y="1052736"/>
            <a:ext cx="504056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smooth re-entry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dirty="0" smtClean="0"/>
              <a:t>re-departure briefings on what to expect &amp; upon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Multiple career planning sessions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Written repatriate agreements clarifying available assignments upon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Mentoring programs that continue after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Extended home visits to keep up with social, family, &amp; organizational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Reorientation programs on changes in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Personalized financial &amp; tax advice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Providing an adjustment period upon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Visible &amp; concrete expressions of</a:t>
            </a:r>
            <a:br>
              <a:rPr lang="en-US" sz="2400" dirty="0" smtClean="0"/>
            </a:br>
            <a:r>
              <a:rPr lang="en-US" sz="2400" dirty="0" smtClean="0"/>
              <a:t>repatriate’s</a:t>
            </a:r>
            <a:r>
              <a:rPr lang="en-US" sz="2400" dirty="0"/>
              <a:t> </a:t>
            </a:r>
            <a:r>
              <a:rPr lang="en-US" sz="2400" dirty="0" smtClean="0"/>
              <a:t>value to the firm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8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08720"/>
            <a:ext cx="8856984" cy="534463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i="1" dirty="0">
                <a:solidFill>
                  <a:srgbClr val="265392"/>
                </a:solidFill>
              </a:rPr>
              <a:t>We examine these </a:t>
            </a:r>
            <a:r>
              <a:rPr lang="en-US" sz="2300" i="1" dirty="0" smtClean="0">
                <a:solidFill>
                  <a:srgbClr val="265392"/>
                </a:solidFill>
              </a:rPr>
              <a:t>pre- &amp; on-assignment issues</a:t>
            </a:r>
            <a:r>
              <a:rPr lang="en-US" sz="2300" i="1" dirty="0">
                <a:solidFill>
                  <a:srgbClr val="26539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Role of </a:t>
            </a:r>
            <a:r>
              <a:rPr lang="en-US" sz="2300" dirty="0"/>
              <a:t>training </a:t>
            </a:r>
            <a:r>
              <a:rPr lang="en-US" sz="2300" dirty="0" smtClean="0"/>
              <a:t>to support expatriate </a:t>
            </a:r>
            <a:r>
              <a:rPr lang="en-US" sz="2300" dirty="0"/>
              <a:t>adjustment </a:t>
            </a:r>
            <a:r>
              <a:rPr lang="en-US" sz="2300" dirty="0" smtClean="0"/>
              <a:t>&amp;</a:t>
            </a:r>
            <a:br>
              <a:rPr lang="en-US" sz="2300" dirty="0" smtClean="0"/>
            </a:br>
            <a:r>
              <a:rPr lang="en-US" sz="2300" dirty="0" smtClean="0"/>
              <a:t>on-assignment performance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Components of </a:t>
            </a:r>
            <a:r>
              <a:rPr lang="en-US" sz="2300" dirty="0" smtClean="0"/>
              <a:t>pre-departure </a:t>
            </a:r>
            <a:r>
              <a:rPr lang="en-US" sz="2300" dirty="0"/>
              <a:t>training programs such as cultural awareness, preliminary </a:t>
            </a:r>
            <a:r>
              <a:rPr lang="en-US" sz="2300" dirty="0" smtClean="0"/>
              <a:t>visits, &amp; language skills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Relocation </a:t>
            </a:r>
            <a:r>
              <a:rPr lang="en-US" sz="2300" dirty="0"/>
              <a:t>assistance </a:t>
            </a:r>
            <a:r>
              <a:rPr lang="en-US" sz="2300" dirty="0" smtClean="0"/>
              <a:t>&amp; training </a:t>
            </a:r>
            <a:r>
              <a:rPr lang="en-US" sz="2300" dirty="0"/>
              <a:t>for </a:t>
            </a:r>
            <a:r>
              <a:rPr lang="en-US" sz="2300" dirty="0" smtClean="0"/>
              <a:t>trainers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E</a:t>
            </a:r>
            <a:r>
              <a:rPr lang="en-US" sz="2300" dirty="0" smtClean="0"/>
              <a:t>ffectiveness </a:t>
            </a:r>
            <a:r>
              <a:rPr lang="en-US" sz="2300" dirty="0"/>
              <a:t>of pre-departure </a:t>
            </a:r>
            <a:r>
              <a:rPr lang="en-US" sz="2300" dirty="0" smtClean="0"/>
              <a:t>training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D</a:t>
            </a:r>
            <a:r>
              <a:rPr lang="en-US" sz="2300" dirty="0" smtClean="0"/>
              <a:t>evelopmental </a:t>
            </a:r>
            <a:r>
              <a:rPr lang="en-US" sz="2300" dirty="0"/>
              <a:t>aspect of international </a:t>
            </a:r>
            <a:r>
              <a:rPr lang="en-US" sz="2300" dirty="0" smtClean="0"/>
              <a:t>assignments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 smtClean="0"/>
              <a:t>Training &amp; developing international mgmt. teams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Trends in international training </a:t>
            </a:r>
            <a:r>
              <a:rPr lang="en-US" sz="2300" dirty="0" smtClean="0"/>
              <a:t>&amp; development</a:t>
            </a:r>
            <a:endParaRPr lang="en-US" sz="2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before &amp; during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08720"/>
            <a:ext cx="8856984" cy="534463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i="1" dirty="0">
                <a:solidFill>
                  <a:srgbClr val="265392"/>
                </a:solidFill>
              </a:rPr>
              <a:t>We examine these </a:t>
            </a:r>
            <a:r>
              <a:rPr lang="en-US" sz="2300" i="1" dirty="0" smtClean="0">
                <a:solidFill>
                  <a:srgbClr val="265392"/>
                </a:solidFill>
              </a:rPr>
              <a:t>re-entry issues: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rocess </a:t>
            </a:r>
            <a:r>
              <a:rPr lang="en-US" sz="2400" dirty="0"/>
              <a:t>of re-entry or </a:t>
            </a:r>
            <a:r>
              <a:rPr lang="en-US" sz="2400" dirty="0" smtClean="0"/>
              <a:t>repatriation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Job-related issues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Social factors (e.g., family)</a:t>
            </a:r>
            <a:br>
              <a:rPr lang="en-US" sz="2400" dirty="0" smtClean="0"/>
            </a:br>
            <a:r>
              <a:rPr lang="en-US" sz="2400" dirty="0" smtClean="0"/>
              <a:t>that affect </a:t>
            </a:r>
            <a:r>
              <a:rPr lang="en-US" sz="2400" dirty="0"/>
              <a:t>re-entry </a:t>
            </a:r>
            <a:r>
              <a:rPr lang="en-US" sz="2400" dirty="0" smtClean="0"/>
              <a:t>&amp; work adjustment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MNE </a:t>
            </a:r>
            <a:r>
              <a:rPr lang="en-US" sz="2400" dirty="0"/>
              <a:t>responses to repatriate </a:t>
            </a:r>
            <a:r>
              <a:rPr lang="en-US" sz="2400" dirty="0" smtClean="0"/>
              <a:t>concerns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Staff </a:t>
            </a:r>
            <a:r>
              <a:rPr lang="en-US" sz="2400" dirty="0"/>
              <a:t>availability </a:t>
            </a:r>
            <a:r>
              <a:rPr lang="en-US" sz="2400" dirty="0" smtClean="0"/>
              <a:t>&amp; career issues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ROI &amp; knowledge transfer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Designing </a:t>
            </a:r>
            <a:r>
              <a:rPr lang="en-US" sz="2400" dirty="0"/>
              <a:t>a repatriation </a:t>
            </a:r>
            <a:r>
              <a:rPr lang="en-US" sz="2400" dirty="0" smtClean="0"/>
              <a:t>program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Broader </a:t>
            </a:r>
            <a:r>
              <a:rPr lang="en-US" sz="2400" dirty="0"/>
              <a:t>international career issues</a:t>
            </a:r>
            <a:endParaRPr lang="en-US" sz="2300" i="1" dirty="0">
              <a:solidFill>
                <a:srgbClr val="26539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post-assignment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 anchor="t"/>
          <a:lstStyle/>
          <a:p>
            <a:r>
              <a:rPr lang="en-US" dirty="0" smtClean="0"/>
              <a:t>International assignment as a training &amp; development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867328" cy="468052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600" b="1" dirty="0" smtClean="0">
                <a:solidFill>
                  <a:srgbClr val="265392"/>
                </a:solidFill>
              </a:rPr>
              <a:t>Expatriates are trainers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part of knowledge &amp; competence transfer</a:t>
            </a:r>
            <a:br>
              <a:rPr lang="en-US" sz="2600" dirty="0" smtClean="0"/>
            </a:br>
            <a:r>
              <a:rPr lang="en-US" sz="2600" dirty="0" smtClean="0"/>
              <a:t>- expected to help train &amp; develop HCNs</a:t>
            </a:r>
          </a:p>
          <a:p>
            <a:pPr>
              <a:spcBef>
                <a:spcPts val="2000"/>
              </a:spcBef>
            </a:pPr>
            <a:r>
              <a:rPr lang="en-US" sz="2600" b="1" dirty="0" smtClean="0">
                <a:solidFill>
                  <a:srgbClr val="265392"/>
                </a:solidFill>
              </a:rPr>
              <a:t>Expatriates ensure adoption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show how systems &amp; processes work</a:t>
            </a:r>
            <a:br>
              <a:rPr lang="en-US" sz="2600" dirty="0" smtClean="0"/>
            </a:br>
            <a:r>
              <a:rPr lang="en-US" sz="2600" dirty="0" smtClean="0"/>
              <a:t>- monitor HCN performance</a:t>
            </a:r>
          </a:p>
          <a:p>
            <a:pPr>
              <a:spcBef>
                <a:spcPts val="2000"/>
              </a:spcBef>
            </a:pPr>
            <a:r>
              <a:rPr lang="en-US" sz="2600" b="1" dirty="0" smtClean="0">
                <a:solidFill>
                  <a:srgbClr val="265392"/>
                </a:solidFill>
              </a:rPr>
              <a:t>Expatriates are mgmt. under development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job rotation </a:t>
            </a:r>
            <a:r>
              <a:rPr lang="en-US" sz="2600" dirty="0" smtClean="0">
                <a:sym typeface="Wingdings" pitchFamily="2" charset="2"/>
              </a:rPr>
              <a:t> broader perspective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- they become global operators</a:t>
            </a:r>
            <a:endParaRPr lang="en-US" sz="2600" dirty="0" smtClean="0"/>
          </a:p>
          <a:p>
            <a:pPr>
              <a:spcBef>
                <a:spcPts val="20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International training &amp; 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4" y="1494800"/>
            <a:ext cx="8376710" cy="25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Availability of cross-cultural training in MNEs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" y="1556792"/>
            <a:ext cx="8609964" cy="2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11737</TotalTime>
  <Words>582</Words>
  <Application>Microsoft Office PowerPoint</Application>
  <PresentationFormat>On-screen Show (4:3)</PresentationFormat>
  <Paragraphs>189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INTERNATIONAL TRAINING, DEVELOPMENT, &amp; CAREERS</vt:lpstr>
      <vt:lpstr>INTERNATIONAL TRAINING, DEVELOPMENT, &amp; CAREERS</vt:lpstr>
      <vt:lpstr>Vocabulary</vt:lpstr>
      <vt:lpstr>Objectives: before &amp; during</vt:lpstr>
      <vt:lpstr>Objectives: post-assignment</vt:lpstr>
      <vt:lpstr>Introduction</vt:lpstr>
      <vt:lpstr>International assignment as a training &amp; development tool</vt:lpstr>
      <vt:lpstr>Figure 7.1</vt:lpstr>
      <vt:lpstr>Table 7.1</vt:lpstr>
      <vt:lpstr>Components of effective pre-departure training</vt:lpstr>
      <vt:lpstr>Essential components of pre-departure training</vt:lpstr>
      <vt:lpstr>Black &amp; Mendenhall’s 3 keys for  cross-cultural training</vt:lpstr>
      <vt:lpstr>Information-giving approach</vt:lpstr>
      <vt:lpstr>Affective approach</vt:lpstr>
      <vt:lpstr>Immersion approach</vt:lpstr>
      <vt:lpstr>Effectiveness of pre-departure training</vt:lpstr>
      <vt:lpstr>Table 7.2</vt:lpstr>
      <vt:lpstr>Developing staff through international assignments</vt:lpstr>
      <vt:lpstr>Outcomes of international assignments</vt:lpstr>
      <vt:lpstr>Networked MNEs can use international teams as</vt:lpstr>
      <vt:lpstr>Figure 7.2</vt:lpstr>
      <vt:lpstr>Trends in international training &amp; development</vt:lpstr>
      <vt:lpstr>Some training &amp; development trends</vt:lpstr>
      <vt:lpstr>Re-entry &amp; career issues</vt:lpstr>
      <vt:lpstr>Figure 7.3</vt:lpstr>
      <vt:lpstr>Figure 7.4</vt:lpstr>
      <vt:lpstr>Repatriation process</vt:lpstr>
      <vt:lpstr>2011 Study: causes for international assignment failure </vt:lpstr>
      <vt:lpstr>Effectiveness of ways to reduce expatriate turnover</vt:lpstr>
      <vt:lpstr>Individual reactions to re-entry</vt:lpstr>
      <vt:lpstr>Figure 7.5</vt:lpstr>
      <vt:lpstr>Table 7.3</vt:lpstr>
      <vt:lpstr>Responses by the MNE</vt:lpstr>
      <vt:lpstr>Figure 7.6</vt:lpstr>
      <vt:lpstr>Knowledge &amp; skills acquired from international assignment</vt:lpstr>
      <vt:lpstr>Designing a repatriation program</vt:lpstr>
      <vt:lpstr>Table 7.4</vt:lpstr>
      <vt:lpstr>Strategies for smooth re-entry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Grene, Jennifer</cp:lastModifiedBy>
  <cp:revision>460</cp:revision>
  <dcterms:created xsi:type="dcterms:W3CDTF">2011-07-28T14:21:34Z</dcterms:created>
  <dcterms:modified xsi:type="dcterms:W3CDTF">2013-01-16T15:37:51Z</dcterms:modified>
</cp:coreProperties>
</file>