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15"/>
  </p:notesMasterIdLst>
  <p:sldIdLst>
    <p:sldId id="256" r:id="rId2"/>
    <p:sldId id="257" r:id="rId3"/>
    <p:sldId id="259" r:id="rId4"/>
    <p:sldId id="258" r:id="rId5"/>
    <p:sldId id="266" r:id="rId6"/>
    <p:sldId id="267" r:id="rId7"/>
    <p:sldId id="261" r:id="rId8"/>
    <p:sldId id="268" r:id="rId9"/>
    <p:sldId id="262" r:id="rId10"/>
    <p:sldId id="263" r:id="rId11"/>
    <p:sldId id="264" r:id="rId12"/>
    <p:sldId id="265" r:id="rId13"/>
    <p:sldId id="260"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49619" autoAdjust="0"/>
  </p:normalViewPr>
  <p:slideViewPr>
    <p:cSldViewPr snapToGrid="0">
      <p:cViewPr varScale="1">
        <p:scale>
          <a:sx n="45" d="100"/>
          <a:sy n="45" d="100"/>
        </p:scale>
        <p:origin x="123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996870-39E0-434E-9681-889EA2106AB4}" type="datetimeFigureOut">
              <a:rPr lang="en-US" smtClean="0"/>
              <a:t>5/5/2017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39EEC3-4ED8-4716-894D-395CCC9D6FFD}" type="slidenum">
              <a:rPr lang="en-US" smtClean="0"/>
              <a:t>‹#›</a:t>
            </a:fld>
            <a:endParaRPr lang="en-US"/>
          </a:p>
        </p:txBody>
      </p:sp>
    </p:spTree>
    <p:extLst>
      <p:ext uri="{BB962C8B-B14F-4D97-AF65-F5344CB8AC3E}">
        <p14:creationId xmlns:p14="http://schemas.microsoft.com/office/powerpoint/2010/main" val="3866063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over 130 years in business, Eastman Kodak has been integrated into American culture in many ways. A paragon in the imaging and image processing industry, Kodak has withstood the test of time. Despite the many years documenting the personal lives of consumers, Eastman Kodak has faltered with the introduction of digital technology. Along with persistent problems with pollution and a shifting market demand, Kodak has filed for Chapter 11 bankruptcy and lost its tight hold on the industry. However, certain opportunities in 3D printing and retro product production has rejuvenated Kodak’s prospects. Can Kodak convert these opportunities into viable solutions to alleviate their market slump?</a:t>
            </a:r>
          </a:p>
          <a:p>
            <a:endParaRPr lang="en-US" dirty="0"/>
          </a:p>
        </p:txBody>
      </p:sp>
      <p:sp>
        <p:nvSpPr>
          <p:cNvPr id="4" name="Slide Number Placeholder 3"/>
          <p:cNvSpPr>
            <a:spLocks noGrp="1"/>
          </p:cNvSpPr>
          <p:nvPr>
            <p:ph type="sldNum" sz="quarter" idx="10"/>
          </p:nvPr>
        </p:nvSpPr>
        <p:spPr/>
        <p:txBody>
          <a:bodyPr/>
          <a:lstStyle/>
          <a:p>
            <a:fld id="{1239EEC3-4ED8-4716-894D-395CCC9D6FFD}" type="slidenum">
              <a:rPr lang="en-US" smtClean="0"/>
              <a:t>1</a:t>
            </a:fld>
            <a:endParaRPr lang="en-US"/>
          </a:p>
        </p:txBody>
      </p:sp>
    </p:spTree>
    <p:extLst>
      <p:ext uri="{BB962C8B-B14F-4D97-AF65-F5344CB8AC3E}">
        <p14:creationId xmlns:p14="http://schemas.microsoft.com/office/powerpoint/2010/main" val="1272048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1888, Eastman Kodak has strived to pursue cutting edge innovation and technology to enhance the lives of shareholders, employees and consumers. Kodak has spent the last century creating a corporate culture of modernization, accessibility, and forward thinking values. While Kodak has been forced to evolve over 100 years, they remain true to George Eastman’s vision. “With the slogan ‘you press the button, we do the rest,’ George Eastman put the first simple camera into the hands of a world of consumers in 1888. In so doing, he made a cumbersome and complicated process easy to use and accessible to nearly everyone. Just as Eastman had a goal to make photography “as convenient as the pencil.” Kodak continues to expand the ways images touch people’s daily lives” (Eastman Kodak Company, 2017).  Kodak revolutionized the image processing world making consumer products that fundamentally changed the way that personal and general history is documented.</a:t>
            </a:r>
          </a:p>
          <a:p>
            <a:endParaRPr lang="en-US" dirty="0"/>
          </a:p>
        </p:txBody>
      </p:sp>
      <p:sp>
        <p:nvSpPr>
          <p:cNvPr id="4" name="Slide Number Placeholder 3"/>
          <p:cNvSpPr>
            <a:spLocks noGrp="1"/>
          </p:cNvSpPr>
          <p:nvPr>
            <p:ph type="sldNum" sz="quarter" idx="10"/>
          </p:nvPr>
        </p:nvSpPr>
        <p:spPr/>
        <p:txBody>
          <a:bodyPr/>
          <a:lstStyle/>
          <a:p>
            <a:fld id="{1239EEC3-4ED8-4716-894D-395CCC9D6FFD}" type="slidenum">
              <a:rPr lang="en-US" smtClean="0"/>
              <a:t>3</a:t>
            </a:fld>
            <a:endParaRPr lang="en-US"/>
          </a:p>
        </p:txBody>
      </p:sp>
    </p:spTree>
    <p:extLst>
      <p:ext uri="{BB962C8B-B14F-4D97-AF65-F5344CB8AC3E}">
        <p14:creationId xmlns:p14="http://schemas.microsoft.com/office/powerpoint/2010/main" val="3700614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Kodak still strives to revolutionize modern life as stated in their mission statement and their corporate values. “At Kodak, we believe that doing well by shareholders also means doing right by customers, employees, neighbors, and suppliers. In that spirit, Kodak operates its facilities, works with its partners, and designs and markets its products and services not only to increase shareholder value but also to promote the development of the individual, the well-being of the community, and respect for the environment” (Eastman Kodak Company, 2017). Kodak’s mission and vision statement continues to focus on invested shareholders, whether they be consumers, employees, or the community at large. This focus allows them to continually provide much of the same services and products that they have offered over the years but also to delve into new technologies and innovations that will once again alter modern life. Kodak endeavors to maintain strong corporate values to remain a positive entity in society. “At Kodak, we conduct ourselves according to six corporate values. We are proud to say that our resulting personal conduct allows for an environment that is free from inappropriate pressures and diversions. These values define who we are, and how we act toward each other, our customers, our shareholders, and all of our publics” (Eastman Kodak Company, 2017). These values are: Respect for the Dignity of the Individual, Uncompromising Integrity, Trust, Credibility, Continuous Improvement and Personal Renewal, Recognition and Celebration. While there have been cause to revise these standards because of changes in policy and through government regulation, Kodak has strived to be profitable and exemplary corporate citizens. </a:t>
            </a:r>
          </a:p>
          <a:p>
            <a:endParaRPr lang="en-US" dirty="0"/>
          </a:p>
        </p:txBody>
      </p:sp>
      <p:sp>
        <p:nvSpPr>
          <p:cNvPr id="4" name="Slide Number Placeholder 3"/>
          <p:cNvSpPr>
            <a:spLocks noGrp="1"/>
          </p:cNvSpPr>
          <p:nvPr>
            <p:ph type="sldNum" sz="quarter" idx="10"/>
          </p:nvPr>
        </p:nvSpPr>
        <p:spPr/>
        <p:txBody>
          <a:bodyPr/>
          <a:lstStyle/>
          <a:p>
            <a:fld id="{1239EEC3-4ED8-4716-894D-395CCC9D6FFD}" type="slidenum">
              <a:rPr lang="en-US" smtClean="0"/>
              <a:t>4</a:t>
            </a:fld>
            <a:endParaRPr lang="en-US"/>
          </a:p>
        </p:txBody>
      </p:sp>
    </p:spTree>
    <p:extLst>
      <p:ext uri="{BB962C8B-B14F-4D97-AF65-F5344CB8AC3E}">
        <p14:creationId xmlns:p14="http://schemas.microsoft.com/office/powerpoint/2010/main" val="2066516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Over the last few decades, Kodak has been required by consumer trends and a differing economy to expand into different industries. Today, Kodak has expanded into some interesting and cutting edge industries. While they are still a leading force in the image processing industry, Kodak has branched into all aspects of imaging. Kodak is a leading innovator in professional film products including high resolution cameras, production products, and traditional and digital film. Kodak has also offered their expertise in image rendering, such as publisher plates that utilize green technology reducing water usage and less harsh chemicals. Having over 100 years of industry knowledge, Kodak has expanded into touch based innovations that have transformed everyday modern life. They are working with partners to develop smarter and quicker device response times adding convenience and efficiency. Historically, Kodak has done moderately well with traditional two dimensional printers, this division being a key component of image rendering. However, their most exciting work is in three-dimensional printing technology. With the recent developments in 3D technology, Kodak has entered research and development partnerships with other developers to make 3D printing a commonplace convenience for users. George Eastman did this with the camera and Kodak will continue his legacy with 3D printers. These areas of development represent the operational portfolio of Kodak today. </a:t>
            </a:r>
          </a:p>
          <a:p>
            <a:r>
              <a:rPr lang="en-US" sz="1200" kern="1200" dirty="0">
                <a:solidFill>
                  <a:schemeClr val="tx1"/>
                </a:solidFill>
                <a:effectLst/>
                <a:latin typeface="+mn-lt"/>
                <a:ea typeface="+mn-ea"/>
                <a:cs typeface="+mn-cs"/>
              </a:rPr>
              <a:t>Kodak’s main target market comprises multiple market segments. Despite decrease in market share over the last few years, Kodak appeals to the public sector of consumers, skewing toward older generations that still rely on non-digital media content and products. Within this segment lies a young retro inspired niche group ranging from ages 20-35 looking for vintage products and processes. Along with these end user groups, Kodak’s commercial and professional users comprise the majority of their output. Large scale industry use and professional products and processes allows Kodak to conduct research and development of additional imaging products. </a:t>
            </a:r>
          </a:p>
          <a:p>
            <a:r>
              <a:rPr lang="en-US" sz="1200" kern="1200" dirty="0">
                <a:solidFill>
                  <a:schemeClr val="tx1"/>
                </a:solidFill>
                <a:effectLst/>
                <a:latin typeface="+mn-lt"/>
                <a:ea typeface="+mn-ea"/>
                <a:cs typeface="+mn-cs"/>
              </a:rPr>
              <a:t>Despite having issues with bankruptcy and insolvency, Kodak’s basic financial position can be determined by analysis of their most recent financial statements.  In 2016, at the end of the third quarter, Kodak released its interim financial statements. Within the documents, Kodak had an annual revenue totaling 1.139 billion dollars. However, despite pulling in over a billion in revenues, Kodak had an overall loss in their comprehensive income by $134,000,000. Taken further, Kodak had a net income of $5 million (Eastman Kodak, 2016). These figures determine that, despite current stock price of $14.70 as of March 3, 2017, Kodak needs to further diversify and capitalize on current marketing and development schemes. A SWOT analysis would help determine where Kodak’s opportunities lie and where to increase overall market share. </a:t>
            </a:r>
          </a:p>
          <a:p>
            <a:endParaRPr lang="en-US" dirty="0"/>
          </a:p>
        </p:txBody>
      </p:sp>
      <p:sp>
        <p:nvSpPr>
          <p:cNvPr id="4" name="Slide Number Placeholder 3"/>
          <p:cNvSpPr>
            <a:spLocks noGrp="1"/>
          </p:cNvSpPr>
          <p:nvPr>
            <p:ph type="sldNum" sz="quarter" idx="10"/>
          </p:nvPr>
        </p:nvSpPr>
        <p:spPr/>
        <p:txBody>
          <a:bodyPr/>
          <a:lstStyle/>
          <a:p>
            <a:fld id="{1239EEC3-4ED8-4716-894D-395CCC9D6FFD}" type="slidenum">
              <a:rPr lang="en-US" smtClean="0"/>
              <a:t>6</a:t>
            </a:fld>
            <a:endParaRPr lang="en-US"/>
          </a:p>
        </p:txBody>
      </p:sp>
    </p:spTree>
    <p:extLst>
      <p:ext uri="{BB962C8B-B14F-4D97-AF65-F5344CB8AC3E}">
        <p14:creationId xmlns:p14="http://schemas.microsoft.com/office/powerpoint/2010/main" val="2927724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By investigating Kodak’s past and current state for strengths and weaknesses, Kodak can build on the unique brand that they have created. First and foremost, Kodak is an internationally known brand. With over a century in operation and exponential growth during the last century, Kodak is a highly visible brand that many equate with quality. With the years of experience, Kodak knows the industry as being one of the founding corporations to build the market from idea to fully fledged operations. Kodak has had decades to build a brand that delivers upon consumer demands. With these changes in market demand and changes in technology, Kodak has conducted research and development for decades. They have continually expanded the industry through innovation and creativity. </a:t>
            </a:r>
          </a:p>
          <a:p>
            <a:r>
              <a:rPr lang="en-US" sz="1200" kern="1200" dirty="0">
                <a:solidFill>
                  <a:schemeClr val="tx1"/>
                </a:solidFill>
                <a:effectLst/>
                <a:latin typeface="+mn-lt"/>
                <a:ea typeface="+mn-ea"/>
                <a:cs typeface="+mn-cs"/>
              </a:rPr>
              <a:t>However, Kodak has faced many weaknesses regardless of the strengths they possess. It was surprising for Kodak to declare bankruptcy in 2012. According to the New York Times’ Michael J. De La Merced “Eastman Kodak, the 131-year-old film pioneer that has been struggling for years to adapt to an increasingly digital world, filed for bankruptcy protection… The American legend has tried a number of turnaround strategies and cost-cutting efforts in recent years, but… ‘Since 2008, despite Kodak’s best efforts, restructuring costs and recessionary forces have continued to negatively impact the company’s liquidity position,’ Kodak’s chief financial officer, Antoinette P. </a:t>
            </a:r>
            <a:r>
              <a:rPr lang="en-US" sz="1200" kern="1200" dirty="0" err="1">
                <a:solidFill>
                  <a:schemeClr val="tx1"/>
                </a:solidFill>
                <a:effectLst/>
                <a:latin typeface="+mn-lt"/>
                <a:ea typeface="+mn-ea"/>
                <a:cs typeface="+mn-cs"/>
              </a:rPr>
              <a:t>McCorvey</a:t>
            </a:r>
            <a:r>
              <a:rPr lang="en-US" sz="1200" kern="1200" dirty="0">
                <a:solidFill>
                  <a:schemeClr val="tx1"/>
                </a:solidFill>
                <a:effectLst/>
                <a:latin typeface="+mn-lt"/>
                <a:ea typeface="+mn-ea"/>
                <a:cs typeface="+mn-cs"/>
              </a:rPr>
              <a:t> said in a court filing” (De La Merced, 2012). Many have concluded that this failure to adapt to the digital transitioning market crippled Kodak’s strength in the market. Kodak failed to diversify their holdings, whether vertically or horizontally, causing a decrease in market share and profit as their products were moving toward being obsolete. Unlike other competitors, Kodak was not prepared sufficiently and resulted in bankruptcy. In addition, Kodak has struggled with environmental issues due to the increase of green policies and regulations. Over the course of their existence, Kodak has used and developed chemicals to aid in processing film and images. Well before the 1980’s, Kodak has been cited for polluting water sources and other habitats through improper disposal and leaks of chemicals. However, despite these weaknesses, Kodak is seeing a slow and steady resurgence in the marketplace.</a:t>
            </a:r>
          </a:p>
          <a:p>
            <a:r>
              <a:rPr lang="en-US" sz="1200" kern="1200" dirty="0">
                <a:solidFill>
                  <a:schemeClr val="tx1"/>
                </a:solidFill>
                <a:effectLst/>
                <a:latin typeface="+mn-lt"/>
                <a:ea typeface="+mn-ea"/>
                <a:cs typeface="+mn-cs"/>
              </a:rPr>
              <a:t>Kodak has a few areas of opportunities to expand their market share. Two areas that provide the most expansion are the retro trends for vintage products and 3D printing capabilities. In recent years a hipster movement, which focuses on old time technology and disregarding the mainstream tendencies, has rejuvenated certain obsolete product lines. Kodak can offer over a 100 years’ worth of products that will satisfy this anti-establishment trend. Touch technology in development will also provide a unique opportunity for Kodak to expand into different areas of the market. Developing this technology will expand on the existing technology and push forward the implementation into future applications. 3D printing is another area of opportunity that is exploding in the market now. The race to create a cheaper faster 3D printer utilizing cutting edge technology is the modern space age. With a viable product that embodies functionality and ease, Kodak could place 3D printers in the hands of consumers, private industry, commercial industry and even into space agencies. With these opportunities comes some threats to Kodaks strategies.</a:t>
            </a:r>
          </a:p>
          <a:p>
            <a:r>
              <a:rPr lang="en-US" sz="1200" kern="1200" dirty="0">
                <a:solidFill>
                  <a:schemeClr val="tx1"/>
                </a:solidFill>
                <a:effectLst/>
                <a:latin typeface="+mn-lt"/>
                <a:ea typeface="+mn-ea"/>
                <a:cs typeface="+mn-cs"/>
              </a:rPr>
              <a:t>Kodak is facing some threats in the marketplace, from competitors to the changing market. The main threat to Kodak is the economy. With the slow economic growth from the Great Recession, the market has shied away from frivolous technology. Consumers are neglecting technology that is readily available on a smartphone. This declining use of Kodak’s key products becomes a daunting obstacle. As social opinions change, Kodak may see a shift in political issues as well. Their history in pollution by harsh chemicals could result in increased regulation that further restricts operations. These threats coupled with increased activity from competitors, such as Fujifilm, Sony, Apple and Polaroid, Kodak will have to overcome certain obstacles to achieve their market goals. </a:t>
            </a:r>
          </a:p>
          <a:p>
            <a:endParaRPr lang="en-US" dirty="0"/>
          </a:p>
        </p:txBody>
      </p:sp>
      <p:sp>
        <p:nvSpPr>
          <p:cNvPr id="4" name="Slide Number Placeholder 3"/>
          <p:cNvSpPr>
            <a:spLocks noGrp="1"/>
          </p:cNvSpPr>
          <p:nvPr>
            <p:ph type="sldNum" sz="quarter" idx="10"/>
          </p:nvPr>
        </p:nvSpPr>
        <p:spPr/>
        <p:txBody>
          <a:bodyPr/>
          <a:lstStyle/>
          <a:p>
            <a:fld id="{1239EEC3-4ED8-4716-894D-395CCC9D6FFD}" type="slidenum">
              <a:rPr lang="en-US" smtClean="0"/>
              <a:t>8</a:t>
            </a:fld>
            <a:endParaRPr lang="en-US"/>
          </a:p>
        </p:txBody>
      </p:sp>
    </p:spTree>
    <p:extLst>
      <p:ext uri="{BB962C8B-B14F-4D97-AF65-F5344CB8AC3E}">
        <p14:creationId xmlns:p14="http://schemas.microsoft.com/office/powerpoint/2010/main" val="1235010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Kodak should focus on continuing research and development. Kodak has already entered development contracts with several developers like Carbon3D.  CEO Jeff Clarke said "Kodak has an extraordinary product and service portfolio, groundbreaking scientific and engineering expertise, and a world-famous and highly trusted brand. We now have the right organizational structure for deploying those strengths to drive growth. We designed this structure to sharpen our focus on performance, predictability and accountability for business results” (</a:t>
            </a:r>
            <a:r>
              <a:rPr lang="en-US" sz="1200" kern="1200" dirty="0" err="1">
                <a:solidFill>
                  <a:schemeClr val="tx1"/>
                </a:solidFill>
                <a:effectLst/>
                <a:latin typeface="+mn-lt"/>
                <a:ea typeface="+mn-ea"/>
                <a:cs typeface="+mn-cs"/>
              </a:rPr>
              <a:t>Halterman</a:t>
            </a:r>
            <a:r>
              <a:rPr lang="en-US" sz="1200" kern="1200" dirty="0">
                <a:solidFill>
                  <a:schemeClr val="tx1"/>
                </a:solidFill>
                <a:effectLst/>
                <a:latin typeface="+mn-lt"/>
                <a:ea typeface="+mn-ea"/>
                <a:cs typeface="+mn-cs"/>
              </a:rPr>
              <a:t>, 2014). Working with Carbon3D, Kodak has developed a new way of 3D printing using CLIP technology and is an echo of Jeff Clarke’s remarks. These partnerships will provide potential patent royalties and increase possible revenue streams. With the push for space exploration, mining, and expansion, Kodak has a unique opportunity to partner with agencies such as SpaceX and NASA to develop 3D printers that can print in zero gravity. With the push towards actual space exploration, Kodak can enter the ground floor of developing technology that will assist in living in space where items can be created through a Kodak 3D printer. </a:t>
            </a:r>
          </a:p>
          <a:p>
            <a:endParaRPr lang="en-US" dirty="0"/>
          </a:p>
        </p:txBody>
      </p:sp>
      <p:sp>
        <p:nvSpPr>
          <p:cNvPr id="4" name="Slide Number Placeholder 3"/>
          <p:cNvSpPr>
            <a:spLocks noGrp="1"/>
          </p:cNvSpPr>
          <p:nvPr>
            <p:ph type="sldNum" sz="quarter" idx="10"/>
          </p:nvPr>
        </p:nvSpPr>
        <p:spPr/>
        <p:txBody>
          <a:bodyPr/>
          <a:lstStyle/>
          <a:p>
            <a:fld id="{1239EEC3-4ED8-4716-894D-395CCC9D6FFD}" type="slidenum">
              <a:rPr lang="en-US" smtClean="0"/>
              <a:t>9</a:t>
            </a:fld>
            <a:endParaRPr lang="en-US"/>
          </a:p>
        </p:txBody>
      </p:sp>
    </p:spTree>
    <p:extLst>
      <p:ext uri="{BB962C8B-B14F-4D97-AF65-F5344CB8AC3E}">
        <p14:creationId xmlns:p14="http://schemas.microsoft.com/office/powerpoint/2010/main" val="2745303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research and development activities, Kodak needs to maintain their name recognition. R&amp;D activities can help expand the consumer and public awareness of Kodak’s involvement in the marketplace. However, Kodak has an opportunity to increase name brand by entering sponsorships or endorsement deals. For instance, deals with the science teams competing the SpaceX Mars Mission or in partnership with NASA and future satellite missions much like the recent Juno mission. In addition, Kodak can increase their social media platform to inspire and encourage interest in retro products. Kodak should rerelease popular camera equipment with the associated film and accessories for limited editions. Kodak has successfully conducted several festivals to also increase visibility of rerelease products. </a:t>
            </a:r>
            <a:endParaRPr lang="en-US" dirty="0"/>
          </a:p>
        </p:txBody>
      </p:sp>
      <p:sp>
        <p:nvSpPr>
          <p:cNvPr id="4" name="Slide Number Placeholder 3"/>
          <p:cNvSpPr>
            <a:spLocks noGrp="1"/>
          </p:cNvSpPr>
          <p:nvPr>
            <p:ph type="sldNum" sz="quarter" idx="10"/>
          </p:nvPr>
        </p:nvSpPr>
        <p:spPr/>
        <p:txBody>
          <a:bodyPr/>
          <a:lstStyle/>
          <a:p>
            <a:fld id="{1239EEC3-4ED8-4716-894D-395CCC9D6FFD}" type="slidenum">
              <a:rPr lang="en-US" smtClean="0"/>
              <a:t>10</a:t>
            </a:fld>
            <a:endParaRPr lang="en-US"/>
          </a:p>
        </p:txBody>
      </p:sp>
    </p:spTree>
    <p:extLst>
      <p:ext uri="{BB962C8B-B14F-4D97-AF65-F5344CB8AC3E}">
        <p14:creationId xmlns:p14="http://schemas.microsoft.com/office/powerpoint/2010/main" val="988150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Kodak was forced to divest holdings in multiple companies during their bankruptcy causing their investment portfolio to decrease drastically. Kodak should start investing in stable and up and coming companies that will insulate them from the cycle of the market and smooth earnings. These strategies are a small portion of what Kodak can do to protect their holdings and increase their market share and profits. </a:t>
            </a:r>
          </a:p>
          <a:p>
            <a:endParaRPr lang="en-US" dirty="0"/>
          </a:p>
        </p:txBody>
      </p:sp>
      <p:sp>
        <p:nvSpPr>
          <p:cNvPr id="4" name="Slide Number Placeholder 3"/>
          <p:cNvSpPr>
            <a:spLocks noGrp="1"/>
          </p:cNvSpPr>
          <p:nvPr>
            <p:ph type="sldNum" sz="quarter" idx="10"/>
          </p:nvPr>
        </p:nvSpPr>
        <p:spPr/>
        <p:txBody>
          <a:bodyPr/>
          <a:lstStyle/>
          <a:p>
            <a:fld id="{1239EEC3-4ED8-4716-894D-395CCC9D6FFD}" type="slidenum">
              <a:rPr lang="en-US" smtClean="0"/>
              <a:t>11</a:t>
            </a:fld>
            <a:endParaRPr lang="en-US"/>
          </a:p>
        </p:txBody>
      </p:sp>
    </p:spTree>
    <p:extLst>
      <p:ext uri="{BB962C8B-B14F-4D97-AF65-F5344CB8AC3E}">
        <p14:creationId xmlns:p14="http://schemas.microsoft.com/office/powerpoint/2010/main" val="3761782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Eastman Kodak is trying to reinvent and rejuvenate their image. They have experienced some setbacks in the form of bankruptcy and shifts in the economy and market. Yet through the expansion of 3D printing technology, development contracts, retro product production, and portfolio diversification, Kodak should be able to carve out a portion of the burgeoning market. With a new outlook built on old traditions, Kodak can reassert itself as the leading organization of imagining and help revolutionize daily life in the modern age. </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239EEC3-4ED8-4716-894D-395CCC9D6FFD}" type="slidenum">
              <a:rPr lang="en-US" smtClean="0"/>
              <a:t>12</a:t>
            </a:fld>
            <a:endParaRPr lang="en-US"/>
          </a:p>
        </p:txBody>
      </p:sp>
    </p:spTree>
    <p:extLst>
      <p:ext uri="{BB962C8B-B14F-4D97-AF65-F5344CB8AC3E}">
        <p14:creationId xmlns:p14="http://schemas.microsoft.com/office/powerpoint/2010/main" val="3286609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5/5/2017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5/5/2017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5/5/2017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5/5/2017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5/5/2017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5/5/2017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5/5/2017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5/5/2017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5/5/2017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5/5/2017</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5/5/2017</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5/5/2017</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5.jp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2" Type="http://schemas.openxmlformats.org/officeDocument/2006/relationships/hyperlink" Target="https://3dprintingindustry.com/news/carbon-partners-kodak-ultra-fast-3d-printing-possibilities-73583/"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4.jp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Eastman Kodak, Inc.</a:t>
            </a:r>
          </a:p>
        </p:txBody>
      </p:sp>
      <p:sp>
        <p:nvSpPr>
          <p:cNvPr id="3" name="Subtitle 2"/>
          <p:cNvSpPr>
            <a:spLocks noGrp="1"/>
          </p:cNvSpPr>
          <p:nvPr>
            <p:ph type="subTitle" idx="1"/>
          </p:nvPr>
        </p:nvSpPr>
        <p:spPr/>
        <p:txBody>
          <a:bodyPr/>
          <a:lstStyle/>
          <a:p>
            <a:r>
              <a:rPr lang="en-US" dirty="0"/>
              <a:t>Carson Guillory</a:t>
            </a:r>
          </a:p>
          <a:p>
            <a:r>
              <a:rPr lang="en-US" dirty="0"/>
              <a:t>MGMT 489</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78814909"/>
      </p:ext>
    </p:extLst>
  </p:cSld>
  <p:clrMapOvr>
    <a:masterClrMapping/>
  </p:clrMapOvr>
  <mc:AlternateContent xmlns:mc="http://schemas.openxmlformats.org/markup-compatibility/2006" xmlns:p14="http://schemas.microsoft.com/office/powerpoint/2010/main">
    <mc:Choice Requires="p14">
      <p:transition spd="slow" p14:dur="2000" advTm="55417"/>
    </mc:Choice>
    <mc:Fallback xmlns="">
      <p:transition spd="slow" advTm="55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a:t>
            </a:r>
          </a:p>
        </p:txBody>
      </p:sp>
      <p:pic>
        <p:nvPicPr>
          <p:cNvPr id="6" name="Content Placeholder 5"/>
          <p:cNvPicPr>
            <a:picLocks noGrp="1" noChangeAspect="1"/>
          </p:cNvPicPr>
          <p:nvPr>
            <p:ph sz="half" idx="1"/>
          </p:nvPr>
        </p:nvPicPr>
        <p:blipFill>
          <a:blip r:embed="rId5"/>
          <a:stretch>
            <a:fillRect/>
          </a:stretch>
        </p:blipFill>
        <p:spPr>
          <a:xfrm>
            <a:off x="316591" y="2638044"/>
            <a:ext cx="5486400" cy="2743200"/>
          </a:xfrm>
        </p:spPr>
      </p:pic>
      <p:sp>
        <p:nvSpPr>
          <p:cNvPr id="4" name="Content Placeholder 3"/>
          <p:cNvSpPr>
            <a:spLocks noGrp="1"/>
          </p:cNvSpPr>
          <p:nvPr>
            <p:ph sz="half" idx="2"/>
          </p:nvPr>
        </p:nvSpPr>
        <p:spPr/>
        <p:txBody>
          <a:bodyPr/>
          <a:lstStyle/>
          <a:p>
            <a:pPr>
              <a:buFont typeface="Symbol" panose="05050102010706020507" pitchFamily="18" charset="2"/>
              <a:buChar char="-"/>
            </a:pPr>
            <a:r>
              <a:rPr lang="en-US" sz="2000" i="1" dirty="0"/>
              <a:t>Maintain name brand recognition</a:t>
            </a:r>
          </a:p>
          <a:p>
            <a:pPr>
              <a:buFont typeface="Symbol" panose="05050102010706020507" pitchFamily="18" charset="2"/>
              <a:buChar char="-"/>
            </a:pPr>
            <a:r>
              <a:rPr lang="en-US" sz="2000" i="1" dirty="0"/>
              <a:t>Extend into future products with endorsements and partnerships </a:t>
            </a:r>
            <a:endParaRPr lang="en-US" i="1" dirty="0"/>
          </a:p>
          <a:p>
            <a:pPr lvl="1">
              <a:buFont typeface="Symbol" panose="05050102010706020507" pitchFamily="18" charset="2"/>
              <a:buChar char="-"/>
            </a:pPr>
            <a:r>
              <a:rPr lang="en-US" sz="1800" i="1" dirty="0"/>
              <a:t>SpaceX</a:t>
            </a:r>
          </a:p>
          <a:p>
            <a:pPr lvl="1">
              <a:buFont typeface="Symbol" panose="05050102010706020507" pitchFamily="18" charset="2"/>
              <a:buChar char="-"/>
            </a:pPr>
            <a:r>
              <a:rPr lang="en-US" sz="1800" i="1" dirty="0"/>
              <a:t>NASA</a:t>
            </a:r>
          </a:p>
          <a:p>
            <a:pPr lvl="1">
              <a:buFont typeface="Symbol" panose="05050102010706020507" pitchFamily="18" charset="2"/>
              <a:buChar char="-"/>
            </a:pPr>
            <a:r>
              <a:rPr lang="en-US" sz="1800" i="1" dirty="0"/>
              <a:t>Carbon 3D</a:t>
            </a:r>
          </a:p>
          <a:p>
            <a:pPr>
              <a:buFont typeface="Symbol" panose="05050102010706020507" pitchFamily="18" charset="2"/>
              <a:buChar char="-"/>
            </a:pPr>
            <a:r>
              <a:rPr lang="en-US" sz="2000" i="1" dirty="0"/>
              <a:t> Social media retro campaign</a:t>
            </a:r>
            <a:endParaRPr lang="en-US" sz="2000" dirty="0"/>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8464640"/>
      </p:ext>
    </p:extLst>
  </p:cSld>
  <p:clrMapOvr>
    <a:masterClrMapping/>
  </p:clrMapOvr>
  <mc:AlternateContent xmlns:mc="http://schemas.openxmlformats.org/markup-compatibility/2006" xmlns:p14="http://schemas.microsoft.com/office/powerpoint/2010/main">
    <mc:Choice Requires="p14">
      <p:transition spd="slow" p14:dur="2000" advTm="63186"/>
    </mc:Choice>
    <mc:Fallback xmlns="">
      <p:transition spd="slow" advTm="63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Diversification</a:t>
            </a:r>
          </a:p>
        </p:txBody>
      </p:sp>
      <p:sp>
        <p:nvSpPr>
          <p:cNvPr id="5" name="Content Placeholder 4"/>
          <p:cNvSpPr>
            <a:spLocks noGrp="1"/>
          </p:cNvSpPr>
          <p:nvPr>
            <p:ph idx="1"/>
          </p:nvPr>
        </p:nvSpPr>
        <p:spPr>
          <a:xfrm>
            <a:off x="2231136" y="2638045"/>
            <a:ext cx="7729728" cy="1427180"/>
          </a:xfrm>
        </p:spPr>
        <p:txBody>
          <a:bodyPr/>
          <a:lstStyle/>
          <a:p>
            <a:pPr>
              <a:buFont typeface="Symbol" panose="05050102010706020507" pitchFamily="18" charset="2"/>
              <a:buChar char="-"/>
            </a:pPr>
            <a:r>
              <a:rPr lang="en-US" sz="2800" i="1" dirty="0"/>
              <a:t>Evaluate and acquire horizontal or vertical companies and competitors to diversify and expand base</a:t>
            </a:r>
            <a:endParaRPr lang="en-US" sz="2800" dirty="0"/>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71000295"/>
      </p:ext>
    </p:extLst>
  </p:cSld>
  <p:clrMapOvr>
    <a:masterClrMapping/>
  </p:clrMapOvr>
  <mc:AlternateContent xmlns:mc="http://schemas.openxmlformats.org/markup-compatibility/2006" xmlns:p14="http://schemas.microsoft.com/office/powerpoint/2010/main">
    <mc:Choice Requires="p14">
      <p:transition spd="slow" p14:dur="2000" advTm="31874"/>
    </mc:Choice>
    <mc:Fallback xmlns="">
      <p:transition spd="slow" advTm="31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7134" y="693411"/>
            <a:ext cx="8991600" cy="1645920"/>
          </a:xfrm>
        </p:spPr>
        <p:txBody>
          <a:bodyPr/>
          <a:lstStyle/>
          <a:p>
            <a:r>
              <a:rPr lang="en-US" dirty="0"/>
              <a:t>Executive Summary</a:t>
            </a:r>
          </a:p>
        </p:txBody>
      </p:sp>
      <p:sp>
        <p:nvSpPr>
          <p:cNvPr id="3" name="TextBox 2"/>
          <p:cNvSpPr txBox="1"/>
          <p:nvPr/>
        </p:nvSpPr>
        <p:spPr>
          <a:xfrm>
            <a:off x="3259667" y="2954867"/>
            <a:ext cx="5579533" cy="2862322"/>
          </a:xfrm>
          <a:prstGeom prst="rect">
            <a:avLst/>
          </a:prstGeom>
          <a:noFill/>
        </p:spPr>
        <p:txBody>
          <a:bodyPr wrap="square" rtlCol="0">
            <a:spAutoFit/>
          </a:bodyPr>
          <a:lstStyle/>
          <a:p>
            <a:pPr marL="285750" lvl="0" indent="-285750">
              <a:buFont typeface="Arial" panose="020B0604020202020204" pitchFamily="34" charset="0"/>
              <a:buChar char="•"/>
            </a:pPr>
            <a:r>
              <a:rPr lang="en-US" dirty="0"/>
              <a:t>3D printers</a:t>
            </a:r>
          </a:p>
          <a:p>
            <a:pPr marL="742950" lvl="1" indent="-285750">
              <a:buFont typeface="Arial" panose="020B0604020202020204" pitchFamily="34" charset="0"/>
              <a:buChar char="•"/>
            </a:pPr>
            <a:r>
              <a:rPr lang="en-US" i="1" dirty="0"/>
              <a:t>partner with NASA or SpaceX </a:t>
            </a:r>
            <a:endParaRPr lang="en-US" sz="2800" dirty="0"/>
          </a:p>
          <a:p>
            <a:pPr marL="742950" lvl="1" indent="-285750">
              <a:buFont typeface="Arial" panose="020B0604020202020204" pitchFamily="34" charset="0"/>
              <a:buChar char="•"/>
            </a:pPr>
            <a:r>
              <a:rPr lang="en-US" i="1" dirty="0"/>
              <a:t>make cheaper </a:t>
            </a:r>
            <a:endParaRPr lang="en-US" sz="2800" dirty="0"/>
          </a:p>
          <a:p>
            <a:pPr marL="742950" lvl="1" indent="-285750">
              <a:buFont typeface="Arial" panose="020B0604020202020204" pitchFamily="34" charset="0"/>
              <a:buChar char="•"/>
            </a:pPr>
            <a:r>
              <a:rPr lang="en-US" i="1" dirty="0"/>
              <a:t>more accessible</a:t>
            </a:r>
            <a:endParaRPr lang="en-US" sz="2800" dirty="0"/>
          </a:p>
          <a:p>
            <a:pPr marL="285750" lvl="0" indent="-285750">
              <a:buFont typeface="Arial" panose="020B0604020202020204" pitchFamily="34" charset="0"/>
              <a:buChar char="•"/>
            </a:pPr>
            <a:r>
              <a:rPr lang="en-US" dirty="0"/>
              <a:t>Retro Product Production</a:t>
            </a:r>
          </a:p>
          <a:p>
            <a:pPr marL="742950" lvl="1" indent="-285750">
              <a:buFont typeface="Arial" panose="020B0604020202020204" pitchFamily="34" charset="0"/>
              <a:buChar char="•"/>
            </a:pPr>
            <a:r>
              <a:rPr lang="en-US" i="1" dirty="0"/>
              <a:t>expand into niche markets</a:t>
            </a:r>
            <a:endParaRPr lang="en-US" sz="2800" dirty="0"/>
          </a:p>
          <a:p>
            <a:pPr marL="285750" lvl="0" indent="-285750">
              <a:buFont typeface="Arial" panose="020B0604020202020204" pitchFamily="34" charset="0"/>
              <a:buChar char="•"/>
            </a:pPr>
            <a:r>
              <a:rPr lang="en-US" dirty="0"/>
              <a:t>Diversify </a:t>
            </a:r>
          </a:p>
          <a:p>
            <a:pPr marL="742950" lvl="1" indent="-285750">
              <a:buFont typeface="Arial" panose="020B0604020202020204" pitchFamily="34" charset="0"/>
              <a:buChar char="•"/>
            </a:pPr>
            <a:r>
              <a:rPr lang="en-US" i="1" dirty="0"/>
              <a:t>Expand horizontal in 3D market</a:t>
            </a:r>
            <a:endParaRPr lang="en-US" sz="2800" dirty="0"/>
          </a:p>
          <a:p>
            <a:pPr marL="742950" lvl="1" indent="-285750">
              <a:buFont typeface="Arial" panose="020B0604020202020204" pitchFamily="34" charset="0"/>
              <a:buChar char="•"/>
            </a:pPr>
            <a:r>
              <a:rPr lang="en-US" i="1" dirty="0"/>
              <a:t>Expand vertical in publishing and touch technology</a:t>
            </a:r>
            <a:endParaRPr lang="en-US" sz="2800"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99570331"/>
      </p:ext>
    </p:extLst>
  </p:cSld>
  <p:clrMapOvr>
    <a:masterClrMapping/>
  </p:clrMapOvr>
  <mc:AlternateContent xmlns:mc="http://schemas.openxmlformats.org/markup-compatibility/2006" xmlns:p14="http://schemas.microsoft.com/office/powerpoint/2010/main">
    <mc:Choice Requires="p14">
      <p:transition spd="slow" p14:dur="2000" advTm="41655"/>
    </mc:Choice>
    <mc:Fallback xmlns="">
      <p:transition spd="slow" advTm="41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7" name="Rectangle 4"/>
          <p:cNvSpPr>
            <a:spLocks noChangeArrowheads="1"/>
          </p:cNvSpPr>
          <p:nvPr/>
        </p:nvSpPr>
        <p:spPr bwMode="auto">
          <a:xfrm>
            <a:off x="1058332" y="2741553"/>
            <a:ext cx="10490201" cy="2839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Chapter 11 Bankruptcy filing- STATEMENT OF FINANCIAL AFFAIRS FOR Eastman Kodak Company, 12-10202 (ALG) (UNITED STATES BANKRUPTCY COURT April 18, 2012).</a:t>
            </a:r>
            <a:endParaRPr kumimoji="0" lang="en-US" altLang="en-US" sz="1050" b="0" i="0" u="none" strike="noStrike" cap="none" normalizeH="0" baseline="0" dirty="0">
              <a:ln>
                <a:noFill/>
              </a:ln>
              <a:solidFill>
                <a:schemeClr val="tx1"/>
              </a:solidFill>
              <a:effectLst/>
              <a:latin typeface="+mn-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De La Merced, M. J. (2012, January 19). Eastman Kodak Files for Bankruptcy. </a:t>
            </a:r>
            <a:r>
              <a:rPr kumimoji="0" lang="en-US" altLang="en-US" sz="1050" b="0" i="1"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The New York Times</a:t>
            </a: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a:t>
            </a:r>
            <a:endParaRPr kumimoji="0" lang="en-US" altLang="en-US" sz="1050" b="0" i="0" u="none" strike="noStrike" cap="none" normalizeH="0" baseline="0" dirty="0">
              <a:ln>
                <a:noFill/>
              </a:ln>
              <a:solidFill>
                <a:schemeClr val="tx1"/>
              </a:solidFill>
              <a:effectLst/>
              <a:latin typeface="+mn-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Eastman Kodak. (2016, November 9). </a:t>
            </a:r>
            <a:r>
              <a:rPr kumimoji="0" lang="en-US" altLang="en-US" sz="1050" b="0" i="1"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Form 10-Q Quarterly Report</a:t>
            </a: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Retrieved from </a:t>
            </a:r>
            <a:r>
              <a:rPr kumimoji="0" lang="en-US" altLang="en-US" sz="1050" b="0" i="0" u="none" strike="noStrike" cap="none" normalizeH="0" baseline="0" dirty="0" err="1">
                <a:ln>
                  <a:noFill/>
                </a:ln>
                <a:solidFill>
                  <a:schemeClr val="tx1"/>
                </a:solidFill>
                <a:effectLst/>
                <a:latin typeface="+mn-lt"/>
                <a:ea typeface="Calibri" panose="020F0502020204030204" pitchFamily="34" charset="0"/>
                <a:cs typeface="Calibri" panose="020F0502020204030204" pitchFamily="34" charset="0"/>
              </a:rPr>
              <a:t>Sharholder</a:t>
            </a: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Files Web site: http://files.shareholder.com/downloads/EK/3952478832x0xS1564590-16-28636/31235/filing.pdf</a:t>
            </a:r>
            <a:endParaRPr kumimoji="0" lang="en-US" altLang="en-US" sz="1050" b="0" i="0" u="none" strike="noStrike" cap="none" normalizeH="0" baseline="0" dirty="0">
              <a:ln>
                <a:noFill/>
              </a:ln>
              <a:solidFill>
                <a:schemeClr val="tx1"/>
              </a:solidFill>
              <a:effectLst/>
              <a:latin typeface="+mn-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Eastman Kodak. (2017, March 7). </a:t>
            </a:r>
            <a:r>
              <a:rPr kumimoji="0" lang="en-US" altLang="en-US" sz="1050" b="0" i="1"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Eastman Kodak's (KODK) CEO Jeff Clarke on Q4 2016 Results - Earnings Call Transcript.</a:t>
            </a: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Retrieved from Seeking Alpha Web site: http://seekingalpha.com/article/4052986-eastman-kodaks-kodk-ceo-jeff-clarke-q4-2016-results-earnings-call-transcript?page=1</a:t>
            </a:r>
            <a:endParaRPr kumimoji="0" lang="en-US" altLang="en-US" sz="1050" b="0" i="0" u="none" strike="noStrike" cap="none" normalizeH="0" baseline="0" dirty="0">
              <a:ln>
                <a:noFill/>
              </a:ln>
              <a:solidFill>
                <a:schemeClr val="tx1"/>
              </a:solidFill>
              <a:effectLst/>
              <a:latin typeface="+mn-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Eastman Kodak Company. (2017, January 1). </a:t>
            </a:r>
            <a:r>
              <a:rPr kumimoji="0" lang="en-US" altLang="en-US" sz="1050" b="0" i="1"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Company Home</a:t>
            </a: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Retrieved February 2017, from Eastman Kodak Web site: http://www.kodak.com/US/en/corp/company/default.htm#</a:t>
            </a:r>
            <a:endParaRPr kumimoji="0" lang="en-US" altLang="en-US" sz="1050" b="0" i="0" u="none" strike="noStrike" cap="none" normalizeH="0" baseline="0" dirty="0">
              <a:ln>
                <a:noFill/>
              </a:ln>
              <a:solidFill>
                <a:schemeClr val="tx1"/>
              </a:solidFill>
              <a:effectLst/>
              <a:latin typeface="+mn-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Eastman Kodak Company. (2017, April). </a:t>
            </a:r>
            <a:r>
              <a:rPr kumimoji="0" lang="en-US" altLang="en-US" sz="1050" b="0" i="1"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The Kodak Values</a:t>
            </a: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Retrieved from Eastman Kodak </a:t>
            </a:r>
            <a:r>
              <a:rPr kumimoji="0" lang="en-US" altLang="en-US" sz="1050" b="0" i="0" u="none" strike="noStrike" cap="none" normalizeH="0" baseline="0" dirty="0" err="1">
                <a:ln>
                  <a:noFill/>
                </a:ln>
                <a:solidFill>
                  <a:schemeClr val="tx1"/>
                </a:solidFill>
                <a:effectLst/>
                <a:latin typeface="+mn-lt"/>
                <a:ea typeface="Calibri" panose="020F0502020204030204" pitchFamily="34" charset="0"/>
                <a:cs typeface="Calibri" panose="020F0502020204030204" pitchFamily="34" charset="0"/>
              </a:rPr>
              <a:t>Comany</a:t>
            </a: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Web site: http://www.kodak.com/global/en/corp/corpResponsibility/kodakvalues_en.jhtml?pq-path=2300595/12986/9555</a:t>
            </a:r>
            <a:endParaRPr kumimoji="0" lang="en-US" altLang="en-US" sz="1050" b="0" i="0" u="none" strike="noStrike" cap="none" normalizeH="0" baseline="0" dirty="0">
              <a:ln>
                <a:noFill/>
              </a:ln>
              <a:solidFill>
                <a:schemeClr val="tx1"/>
              </a:solidFill>
              <a:effectLst/>
              <a:latin typeface="+mn-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050" b="0" i="0" u="none" strike="noStrike" cap="none" normalizeH="0" baseline="0" dirty="0" err="1">
                <a:ln>
                  <a:noFill/>
                </a:ln>
                <a:solidFill>
                  <a:schemeClr val="tx1"/>
                </a:solidFill>
                <a:effectLst/>
                <a:latin typeface="+mn-lt"/>
                <a:ea typeface="Calibri" panose="020F0502020204030204" pitchFamily="34" charset="0"/>
                <a:cs typeface="Calibri" panose="020F0502020204030204" pitchFamily="34" charset="0"/>
              </a:rPr>
              <a:t>Geier</a:t>
            </a: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B. (2015, March 20). Kodak Looking at Old Patents As New Revenue Source. </a:t>
            </a:r>
            <a:r>
              <a:rPr kumimoji="0" lang="en-US" altLang="en-US" sz="1050" b="0" i="1"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Fortune</a:t>
            </a: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a:t>
            </a:r>
            <a:endParaRPr kumimoji="0" lang="en-US" altLang="en-US" sz="1050" b="0" i="0" u="none" strike="noStrike" cap="none" normalizeH="0" baseline="0" dirty="0">
              <a:ln>
                <a:noFill/>
              </a:ln>
              <a:solidFill>
                <a:schemeClr val="tx1"/>
              </a:solidFill>
              <a:effectLst/>
              <a:latin typeface="+mn-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050" b="0" i="0" u="none" strike="noStrike" cap="none" normalizeH="0" baseline="0" dirty="0" err="1">
                <a:ln>
                  <a:noFill/>
                </a:ln>
                <a:solidFill>
                  <a:schemeClr val="tx1"/>
                </a:solidFill>
                <a:effectLst/>
                <a:latin typeface="+mn-lt"/>
                <a:ea typeface="Calibri" panose="020F0502020204030204" pitchFamily="34" charset="0"/>
                <a:cs typeface="Calibri" panose="020F0502020204030204" pitchFamily="34" charset="0"/>
              </a:rPr>
              <a:t>Halterman</a:t>
            </a: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T. (2014, </a:t>
            </a:r>
            <a:r>
              <a:rPr kumimoji="0" lang="en-US" altLang="en-US" sz="1050" b="0" i="0" u="none" strike="noStrike" cap="none" normalizeH="0" baseline="0" dirty="0" err="1">
                <a:ln>
                  <a:noFill/>
                </a:ln>
                <a:solidFill>
                  <a:schemeClr val="tx1"/>
                </a:solidFill>
                <a:effectLst/>
                <a:latin typeface="+mn-lt"/>
                <a:ea typeface="Calibri" panose="020F0502020204030204" pitchFamily="34" charset="0"/>
                <a:cs typeface="Calibri" panose="020F0502020204030204" pitchFamily="34" charset="0"/>
              </a:rPr>
              <a:t>Decemeber</a:t>
            </a: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14). </a:t>
            </a:r>
            <a:r>
              <a:rPr kumimoji="0" lang="en-US" altLang="en-US" sz="1050" b="0" i="1"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Kodak Changing Gears With Micro 3D Printing Business Unit.</a:t>
            </a: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Retrieved from http://www.3dprinterworld.com/article/kodak-changing-gears-with-micro-3d-printing-business-unit</a:t>
            </a:r>
            <a:endParaRPr kumimoji="0" lang="en-US" altLang="en-US" sz="1050" b="0" i="0" u="none" strike="noStrike" cap="none" normalizeH="0" baseline="0" dirty="0">
              <a:ln>
                <a:noFill/>
              </a:ln>
              <a:solidFill>
                <a:schemeClr val="tx1"/>
              </a:solidFill>
              <a:effectLst/>
              <a:latin typeface="+mn-lt"/>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050" b="0" i="0" u="none" strike="noStrike" cap="none" normalizeH="0" baseline="0" dirty="0" err="1">
                <a:ln>
                  <a:noFill/>
                </a:ln>
                <a:solidFill>
                  <a:schemeClr val="tx1"/>
                </a:solidFill>
                <a:effectLst/>
                <a:latin typeface="+mn-lt"/>
                <a:ea typeface="Calibri" panose="020F0502020204030204" pitchFamily="34" charset="0"/>
                <a:cs typeface="Calibri" panose="020F0502020204030204" pitchFamily="34" charset="0"/>
              </a:rPr>
              <a:t>Molitch-Hou</a:t>
            </a: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M. (2016, March 11). </a:t>
            </a:r>
            <a:r>
              <a:rPr kumimoji="0" lang="en-US" altLang="en-US" sz="1050" b="0" i="1"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Carbon Partners with Kodak for Ultra-Fast 3D Printing Possibilities.</a:t>
            </a: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rPr>
              <a:t> Retrieved from 3D Printing Industry: </a:t>
            </a:r>
            <a:r>
              <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hlinkClick r:id="rId2"/>
              </a:rPr>
              <a:t>https://3dprintingindustry.com/news/carbon-partners-kodak-ultra-fast-3d-printing-possibilities-73583/</a:t>
            </a:r>
            <a:endParaRPr kumimoji="0" lang="en-US" altLang="en-US" sz="1050" b="0" i="0" u="none" strike="noStrike" cap="none" normalizeH="0" baseline="0" dirty="0">
              <a:ln>
                <a:noFill/>
              </a:ln>
              <a:solidFill>
                <a:schemeClr val="tx1"/>
              </a:solidFill>
              <a:effectLst/>
              <a:latin typeface="+mn-lt"/>
              <a:ea typeface="Calibri" panose="020F0502020204030204" pitchFamily="34" charset="0"/>
              <a:cs typeface="Calibri" panose="020F0502020204030204" pitchFamily="34" charset="0"/>
            </a:endParaRPr>
          </a:p>
          <a:p>
            <a:pPr marL="171450" indent="-171450" defTabSz="914400">
              <a:buFont typeface="Arial" panose="020B0604020202020204" pitchFamily="34" charset="0"/>
              <a:buChar char="•"/>
            </a:pPr>
            <a:r>
              <a:rPr lang="en-US" sz="1050" dirty="0">
                <a:latin typeface="+mn-lt"/>
              </a:rPr>
              <a:t>Lucas, Henry C. (2012). The Search For Survival: Lessons from Disruptive Technologies.  ABC-CLIO. p. 16. ISBN 9781440802775. Retrieved 16 March 2017</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05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endParaRPr kumimoji="0" lang="en-US" altLang="en-US" sz="105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07749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4741432"/>
      </p:ext>
    </p:extLst>
  </p:cSld>
  <p:clrMapOvr>
    <a:masterClrMapping/>
  </p:clrMapOvr>
  <mc:AlternateContent xmlns:mc="http://schemas.openxmlformats.org/markup-compatibility/2006" xmlns:p14="http://schemas.microsoft.com/office/powerpoint/2010/main">
    <mc:Choice Requires="p14">
      <p:transition spd="slow" p14:dur="2000" advTm="5702"/>
    </mc:Choice>
    <mc:Fallback xmlns="">
      <p:transition spd="slow" advTm="5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lumMod val="95000"/>
            </a:schemeClr>
          </a:solidFill>
          <a:effectLst/>
        </p:spPr>
      </p:sp>
      <p:pic>
        <p:nvPicPr>
          <p:cNvPr id="6" name="Content Placeholder 5"/>
          <p:cNvPicPr>
            <a:picLocks noGrp="1" noChangeAspect="1"/>
          </p:cNvPicPr>
          <p:nvPr>
            <p:ph sz="half" idx="2"/>
          </p:nvPr>
        </p:nvPicPr>
        <p:blipFill rotWithShape="1">
          <a:blip r:embed="rId5"/>
          <a:srcRect r="2" b="5025"/>
          <a:stretch/>
        </p:blipFill>
        <p:spPr>
          <a:xfrm>
            <a:off x="7534654" y="10"/>
            <a:ext cx="4657345" cy="6857990"/>
          </a:xfrm>
          <a:prstGeom prst="rect">
            <a:avLst/>
          </a:prstGeom>
        </p:spPr>
      </p:pic>
      <p:sp>
        <p:nvSpPr>
          <p:cNvPr id="2" name="Title 1"/>
          <p:cNvSpPr>
            <a:spLocks noGrp="1"/>
          </p:cNvSpPr>
          <p:nvPr>
            <p:ph type="title"/>
          </p:nvPr>
        </p:nvSpPr>
        <p:spPr>
          <a:xfrm>
            <a:off x="804672" y="978776"/>
            <a:ext cx="5925310" cy="1174991"/>
          </a:xfrm>
        </p:spPr>
        <p:txBody>
          <a:bodyPr vert="horz" lIns="182880" tIns="182880" rIns="182880" bIns="182880" rtlCol="0" anchor="ctr">
            <a:normAutofit/>
          </a:bodyPr>
          <a:lstStyle/>
          <a:p>
            <a:r>
              <a:rPr lang="en-US" sz="2400"/>
              <a:t>History</a:t>
            </a:r>
          </a:p>
        </p:txBody>
      </p:sp>
      <p:sp>
        <p:nvSpPr>
          <p:cNvPr id="3" name="Content Placeholder 2"/>
          <p:cNvSpPr>
            <a:spLocks noGrp="1"/>
          </p:cNvSpPr>
          <p:nvPr>
            <p:ph sz="half" idx="1"/>
          </p:nvPr>
        </p:nvSpPr>
        <p:spPr>
          <a:xfrm>
            <a:off x="804672" y="2640692"/>
            <a:ext cx="5925310" cy="3255252"/>
          </a:xfrm>
        </p:spPr>
        <p:txBody>
          <a:bodyPr vert="horz" lIns="91440" tIns="45720" rIns="91440" bIns="45720" rtlCol="0">
            <a:normAutofit/>
          </a:bodyPr>
          <a:lstStyle/>
          <a:p>
            <a:r>
              <a:rPr lang="en-US" dirty="0"/>
              <a:t>Founded by George Eastman in 1888</a:t>
            </a:r>
          </a:p>
          <a:p>
            <a:r>
              <a:rPr lang="en-US" dirty="0"/>
              <a:t>Sold inexpensive cameras and supplies to the masses</a:t>
            </a:r>
          </a:p>
          <a:p>
            <a:r>
              <a:rPr lang="en-US" dirty="0"/>
              <a:t>As late as 1976, Kodak commanded 90% of film sales and 85% of camera sales in the U.S.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27808784"/>
      </p:ext>
    </p:extLst>
  </p:cSld>
  <p:clrMapOvr>
    <a:masterClrMapping/>
  </p:clrMapOvr>
  <mc:AlternateContent xmlns:mc="http://schemas.openxmlformats.org/markup-compatibility/2006" xmlns:p14="http://schemas.microsoft.com/office/powerpoint/2010/main">
    <mc:Choice Requires="p14">
      <p:transition spd="slow" p14:dur="2000" advTm="13016"/>
    </mc:Choice>
    <mc:Fallback xmlns="">
      <p:transition spd="slow" advTm="13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20" y="804672"/>
            <a:ext cx="4486656" cy="1141497"/>
          </a:xfrm>
        </p:spPr>
        <p:txBody>
          <a:bodyPr/>
          <a:lstStyle/>
          <a:p>
            <a:r>
              <a:rPr lang="en-US" dirty="0"/>
              <a:t>Values</a:t>
            </a:r>
          </a:p>
        </p:txBody>
      </p:sp>
      <p:sp>
        <p:nvSpPr>
          <p:cNvPr id="3" name="Content Placeholder 2"/>
          <p:cNvSpPr>
            <a:spLocks noGrp="1"/>
          </p:cNvSpPr>
          <p:nvPr>
            <p:ph idx="1"/>
          </p:nvPr>
        </p:nvSpPr>
        <p:spPr/>
        <p:txBody>
          <a:bodyPr>
            <a:normAutofit lnSpcReduction="10000"/>
          </a:bodyPr>
          <a:lstStyle/>
          <a:p>
            <a:pPr marL="0" indent="0">
              <a:buNone/>
            </a:pPr>
            <a:r>
              <a:rPr lang="en-US" sz="2800" i="1" dirty="0">
                <a:latin typeface="Goudy Old Style" panose="02020502050305020303" pitchFamily="18" charset="0"/>
              </a:rPr>
              <a:t>"At Kodak, we believe that by doing well by shareholders also means doing right by customers, employees, neighbors, and suppliers. With that in mind, Kodak operates its facilities, and designs and markets its products and services , not only to increase shareholder value, but also to promote development of the individual, the well being of the community, and respect for the environment.“</a:t>
            </a:r>
          </a:p>
          <a:p>
            <a:pPr marL="0" indent="0" algn="r">
              <a:buNone/>
            </a:pPr>
            <a:r>
              <a:rPr lang="en-US" dirty="0"/>
              <a:t>-Mission Statement</a:t>
            </a:r>
          </a:p>
        </p:txBody>
      </p:sp>
      <p:sp>
        <p:nvSpPr>
          <p:cNvPr id="5" name="TextBox 4"/>
          <p:cNvSpPr txBox="1"/>
          <p:nvPr/>
        </p:nvSpPr>
        <p:spPr>
          <a:xfrm>
            <a:off x="1168401" y="2108201"/>
            <a:ext cx="3826932" cy="2616101"/>
          </a:xfrm>
          <a:prstGeom prst="rect">
            <a:avLst/>
          </a:prstGeom>
          <a:noFill/>
        </p:spPr>
        <p:txBody>
          <a:bodyPr wrap="square" rtlCol="0">
            <a:spAutoFit/>
          </a:bodyPr>
          <a:lstStyle/>
          <a:p>
            <a:r>
              <a:rPr lang="en-US" sz="2000" dirty="0">
                <a:solidFill>
                  <a:schemeClr val="bg1"/>
                </a:solidFill>
              </a:rPr>
              <a:t>Six Corporate Values</a:t>
            </a:r>
          </a:p>
          <a:p>
            <a:pPr marL="342900" indent="-342900">
              <a:buFont typeface="Symbol" panose="05050102010706020507" pitchFamily="18" charset="2"/>
              <a:buChar char=""/>
            </a:pPr>
            <a:r>
              <a:rPr lang="en-US" i="1" dirty="0">
                <a:solidFill>
                  <a:schemeClr val="bg1"/>
                </a:solidFill>
              </a:rPr>
              <a:t>Respect for the Dignity of the  Individual</a:t>
            </a:r>
          </a:p>
          <a:p>
            <a:pPr marL="342900" indent="-342900">
              <a:buFont typeface="Symbol" panose="05050102010706020507" pitchFamily="18" charset="2"/>
              <a:buChar char=""/>
            </a:pPr>
            <a:r>
              <a:rPr lang="en-US" i="1" dirty="0">
                <a:solidFill>
                  <a:schemeClr val="bg1"/>
                </a:solidFill>
              </a:rPr>
              <a:t>Uncompromising Integrity</a:t>
            </a:r>
          </a:p>
          <a:p>
            <a:pPr marL="342900" indent="-342900">
              <a:buFont typeface="Symbol" panose="05050102010706020507" pitchFamily="18" charset="2"/>
              <a:buChar char=""/>
            </a:pPr>
            <a:r>
              <a:rPr lang="en-US" i="1" dirty="0">
                <a:solidFill>
                  <a:schemeClr val="bg1"/>
                </a:solidFill>
              </a:rPr>
              <a:t>Trust </a:t>
            </a:r>
          </a:p>
          <a:p>
            <a:pPr marL="342900" indent="-342900">
              <a:buFont typeface="Symbol" panose="05050102010706020507" pitchFamily="18" charset="2"/>
              <a:buChar char=""/>
            </a:pPr>
            <a:r>
              <a:rPr lang="en-US" i="1" dirty="0">
                <a:solidFill>
                  <a:schemeClr val="bg1"/>
                </a:solidFill>
              </a:rPr>
              <a:t>Credibility</a:t>
            </a:r>
          </a:p>
          <a:p>
            <a:pPr marL="342900" indent="-342900">
              <a:buFont typeface="Symbol" panose="05050102010706020507" pitchFamily="18" charset="2"/>
              <a:buChar char=""/>
            </a:pPr>
            <a:r>
              <a:rPr lang="en-US" i="1" dirty="0">
                <a:solidFill>
                  <a:schemeClr val="bg1"/>
                </a:solidFill>
              </a:rPr>
              <a:t>Continuous Improvement and Personal Renewal</a:t>
            </a:r>
          </a:p>
          <a:p>
            <a:pPr marL="342900" indent="-342900">
              <a:buFont typeface="Symbol" panose="05050102010706020507" pitchFamily="18" charset="2"/>
              <a:buChar char=""/>
            </a:pPr>
            <a:r>
              <a:rPr lang="en-US" i="1" dirty="0">
                <a:solidFill>
                  <a:schemeClr val="bg1"/>
                </a:solidFill>
              </a:rPr>
              <a:t>Recognition and Celebration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59010453"/>
      </p:ext>
    </p:extLst>
  </p:cSld>
  <p:clrMapOvr>
    <a:masterClrMapping/>
  </p:clrMapOvr>
  <mc:AlternateContent xmlns:mc="http://schemas.openxmlformats.org/markup-compatibility/2006" xmlns:p14="http://schemas.microsoft.com/office/powerpoint/2010/main">
    <mc:Choice Requires="p14">
      <p:transition spd="slow" p14:dur="2000" advTm="133839"/>
    </mc:Choice>
    <mc:Fallback xmlns="">
      <p:transition spd="slow" advTm="133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State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64323017"/>
      </p:ext>
    </p:extLst>
  </p:cSld>
  <p:clrMapOvr>
    <a:masterClrMapping/>
  </p:clrMapOvr>
  <mc:AlternateContent xmlns:mc="http://schemas.openxmlformats.org/markup-compatibility/2006" xmlns:p14="http://schemas.microsoft.com/office/powerpoint/2010/main">
    <mc:Choice Requires="p14">
      <p:transition spd="slow" p14:dur="2000" advTm="6275"/>
    </mc:Choice>
    <mc:Fallback xmlns="">
      <p:transition spd="slow" advTm="6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4"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accent2"/>
          </a:solidFill>
          <a:effectLst/>
        </p:spPr>
      </p:sp>
      <p:sp>
        <p:nvSpPr>
          <p:cNvPr id="15"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idx="1"/>
          </p:nvPr>
        </p:nvPicPr>
        <p:blipFill rotWithShape="1">
          <a:blip r:embed="rId5"/>
          <a:srcRect t="2194" r="-3" b="-3"/>
          <a:stretch/>
        </p:blipFill>
        <p:spPr>
          <a:xfrm>
            <a:off x="20" y="10"/>
            <a:ext cx="7537684" cy="6857990"/>
          </a:xfrm>
          <a:prstGeom prst="rect">
            <a:avLst/>
          </a:prstGeom>
        </p:spPr>
      </p:pic>
      <p:sp>
        <p:nvSpPr>
          <p:cNvPr id="2" name="Title 1"/>
          <p:cNvSpPr>
            <a:spLocks noGrp="1"/>
          </p:cNvSpPr>
          <p:nvPr>
            <p:ph type="title"/>
          </p:nvPr>
        </p:nvSpPr>
        <p:spPr>
          <a:xfrm>
            <a:off x="804672" y="2844368"/>
            <a:ext cx="5928360" cy="1188720"/>
          </a:xfrm>
          <a:solidFill>
            <a:schemeClr val="bg1">
              <a:alpha val="80000"/>
            </a:schemeClr>
          </a:solidFill>
          <a:ln>
            <a:solidFill>
              <a:schemeClr val="tx1">
                <a:lumMod val="75000"/>
                <a:lumOff val="25000"/>
              </a:schemeClr>
            </a:solidFill>
          </a:ln>
        </p:spPr>
        <p:txBody>
          <a:bodyPr vert="horz" lIns="182880" tIns="182880" rIns="182880" bIns="182880" rtlCol="0" anchor="ctr">
            <a:normAutofit/>
          </a:bodyPr>
          <a:lstStyle/>
          <a:p>
            <a:r>
              <a:rPr lang="en-US" sz="2800" dirty="0">
                <a:solidFill>
                  <a:schemeClr val="tx1">
                    <a:lumMod val="85000"/>
                    <a:lumOff val="15000"/>
                  </a:schemeClr>
                </a:solidFill>
              </a:rPr>
              <a:t>Target Market &amp; Position</a:t>
            </a:r>
          </a:p>
        </p:txBody>
      </p:sp>
      <p:sp>
        <p:nvSpPr>
          <p:cNvPr id="6" name="TextBox 5"/>
          <p:cNvSpPr txBox="1"/>
          <p:nvPr/>
        </p:nvSpPr>
        <p:spPr>
          <a:xfrm>
            <a:off x="8264652" y="3699934"/>
            <a:ext cx="3200400" cy="2862322"/>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chemeClr val="bg1"/>
                </a:solidFill>
              </a:rPr>
              <a:t>Current Stock Price as of March 3, 2017</a:t>
            </a:r>
          </a:p>
          <a:p>
            <a:pPr marL="742950" lvl="1" indent="-285750">
              <a:buFont typeface="Arial" panose="020B0604020202020204" pitchFamily="34" charset="0"/>
              <a:buChar char="•"/>
            </a:pPr>
            <a:r>
              <a:rPr lang="en-US" i="1" dirty="0">
                <a:solidFill>
                  <a:schemeClr val="bg1"/>
                </a:solidFill>
              </a:rPr>
              <a:t>$14.70</a:t>
            </a:r>
            <a:endParaRPr lang="en-US" dirty="0">
              <a:solidFill>
                <a:schemeClr val="bg1"/>
              </a:solidFill>
            </a:endParaRPr>
          </a:p>
          <a:p>
            <a:pPr marL="285750" indent="-285750">
              <a:buFont typeface="Arial" panose="020B0604020202020204" pitchFamily="34" charset="0"/>
              <a:buChar char="•"/>
            </a:pPr>
            <a:r>
              <a:rPr lang="en-US" i="1" dirty="0">
                <a:solidFill>
                  <a:schemeClr val="bg1"/>
                </a:solidFill>
              </a:rPr>
              <a:t>Annual Revenue</a:t>
            </a:r>
          </a:p>
          <a:p>
            <a:pPr marL="742950" lvl="1" indent="-285750">
              <a:buFont typeface="Arial" panose="020B0604020202020204" pitchFamily="34" charset="0"/>
              <a:buChar char="•"/>
            </a:pPr>
            <a:r>
              <a:rPr lang="en-US" i="1" dirty="0">
                <a:solidFill>
                  <a:schemeClr val="bg1"/>
                </a:solidFill>
              </a:rPr>
              <a:t>$1,139,000,000</a:t>
            </a:r>
            <a:endParaRPr lang="en-US" dirty="0">
              <a:solidFill>
                <a:schemeClr val="bg1"/>
              </a:solidFill>
            </a:endParaRPr>
          </a:p>
          <a:p>
            <a:pPr marL="285750" indent="-285750">
              <a:buFont typeface="Arial" panose="020B0604020202020204" pitchFamily="34" charset="0"/>
              <a:buChar char="•"/>
            </a:pPr>
            <a:r>
              <a:rPr lang="en-US" i="1" dirty="0">
                <a:solidFill>
                  <a:schemeClr val="bg1"/>
                </a:solidFill>
              </a:rPr>
              <a:t>Comprehensive Income</a:t>
            </a:r>
          </a:p>
          <a:p>
            <a:pPr marL="742950" lvl="1" indent="-285750">
              <a:buFont typeface="Arial" panose="020B0604020202020204" pitchFamily="34" charset="0"/>
              <a:buChar char="•"/>
            </a:pPr>
            <a:r>
              <a:rPr lang="en-US" i="1" dirty="0">
                <a:solidFill>
                  <a:schemeClr val="bg1"/>
                </a:solidFill>
              </a:rPr>
              <a:t> $(134,000,000)</a:t>
            </a:r>
            <a:endParaRPr lang="en-US" dirty="0">
              <a:solidFill>
                <a:schemeClr val="bg1"/>
              </a:solidFill>
            </a:endParaRPr>
          </a:p>
          <a:p>
            <a:pPr marL="285750" indent="-285750">
              <a:buFont typeface="Arial" panose="020B0604020202020204" pitchFamily="34" charset="0"/>
              <a:buChar char="•"/>
            </a:pPr>
            <a:r>
              <a:rPr lang="en-US" i="1" dirty="0">
                <a:solidFill>
                  <a:schemeClr val="bg1"/>
                </a:solidFill>
              </a:rPr>
              <a:t>Net Income</a:t>
            </a:r>
          </a:p>
          <a:p>
            <a:pPr marL="742950" lvl="1" indent="-285750">
              <a:buFont typeface="Arial" panose="020B0604020202020204" pitchFamily="34" charset="0"/>
              <a:buChar char="•"/>
            </a:pPr>
            <a:r>
              <a:rPr lang="en-US" i="1" dirty="0">
                <a:solidFill>
                  <a:schemeClr val="bg1"/>
                </a:solidFill>
              </a:rPr>
              <a:t> $5,000,000</a:t>
            </a:r>
            <a:endParaRPr lang="en-US" dirty="0">
              <a:solidFill>
                <a:schemeClr val="bg1"/>
              </a:solidFill>
            </a:endParaRPr>
          </a:p>
          <a:p>
            <a:endParaRPr lang="en-US" dirty="0"/>
          </a:p>
        </p:txBody>
      </p:sp>
      <p:sp>
        <p:nvSpPr>
          <p:cNvPr id="11" name="TextBox 10"/>
          <p:cNvSpPr txBox="1"/>
          <p:nvPr/>
        </p:nvSpPr>
        <p:spPr>
          <a:xfrm>
            <a:off x="8264652" y="837612"/>
            <a:ext cx="3200400" cy="1754326"/>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chemeClr val="bg1"/>
                </a:solidFill>
              </a:rPr>
              <a:t>Commercial and professional users</a:t>
            </a:r>
            <a:endParaRPr lang="en-US" dirty="0">
              <a:solidFill>
                <a:schemeClr val="bg1"/>
              </a:solidFill>
            </a:endParaRPr>
          </a:p>
          <a:p>
            <a:pPr marL="285750" indent="-285750">
              <a:buFont typeface="Arial" panose="020B0604020202020204" pitchFamily="34" charset="0"/>
              <a:buChar char="•"/>
            </a:pPr>
            <a:r>
              <a:rPr lang="en-US" i="1" dirty="0">
                <a:solidFill>
                  <a:schemeClr val="bg1"/>
                </a:solidFill>
              </a:rPr>
              <a:t>Private sector manufacturing or R&amp;D developers</a:t>
            </a:r>
            <a:endParaRPr lang="en-US" dirty="0">
              <a:solidFill>
                <a:schemeClr val="bg1"/>
              </a:solidFill>
            </a:endParaRPr>
          </a:p>
          <a:p>
            <a:pPr marL="285750" indent="-285750">
              <a:buFont typeface="Arial" panose="020B0604020202020204" pitchFamily="34" charset="0"/>
              <a:buChar char="•"/>
            </a:pPr>
            <a:r>
              <a:rPr lang="en-US" i="1" dirty="0">
                <a:solidFill>
                  <a:schemeClr val="bg1"/>
                </a:solidFill>
              </a:rPr>
              <a:t>Nonprofessional users</a:t>
            </a:r>
            <a:endParaRPr lang="en-US" dirty="0">
              <a:solidFill>
                <a:schemeClr val="bg1"/>
              </a:solidFill>
            </a:endParaRPr>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48581027"/>
      </p:ext>
    </p:extLst>
  </p:cSld>
  <p:clrMapOvr>
    <a:masterClrMapping/>
  </p:clrMapOvr>
  <mc:AlternateContent xmlns:mc="http://schemas.openxmlformats.org/markup-compatibility/2006" xmlns:p14="http://schemas.microsoft.com/office/powerpoint/2010/main">
    <mc:Choice Requires="p14">
      <p:transition spd="slow" p14:dur="2000" advTm="226610"/>
    </mc:Choice>
    <mc:Fallback xmlns="">
      <p:transition spd="slow" advTm="226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32387024"/>
      </p:ext>
    </p:extLst>
  </p:cSld>
  <p:clrMapOvr>
    <a:masterClrMapping/>
  </p:clrMapOvr>
  <mc:AlternateContent xmlns:mc="http://schemas.openxmlformats.org/markup-compatibility/2006" xmlns:p14="http://schemas.microsoft.com/office/powerpoint/2010/main">
    <mc:Choice Requires="p14">
      <p:transition spd="slow" p14:dur="2000" advTm="5187"/>
    </mc:Choice>
    <mc:Fallback xmlns="">
      <p:transition spd="slow" advTm="5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Internal</a:t>
            </a:r>
          </a:p>
        </p:txBody>
      </p:sp>
      <p:sp>
        <p:nvSpPr>
          <p:cNvPr id="3" name="Content Placeholder 2"/>
          <p:cNvSpPr>
            <a:spLocks noGrp="1"/>
          </p:cNvSpPr>
          <p:nvPr>
            <p:ph sz="half" idx="2"/>
          </p:nvPr>
        </p:nvSpPr>
        <p:spPr>
          <a:xfrm>
            <a:off x="1583435" y="3143250"/>
            <a:ext cx="2286000" cy="2596776"/>
          </a:xfrm>
        </p:spPr>
        <p:txBody>
          <a:bodyPr/>
          <a:lstStyle/>
          <a:p>
            <a:pPr lvl="1"/>
            <a:r>
              <a:rPr lang="en-US" i="1" dirty="0"/>
              <a:t>Global brand recognition</a:t>
            </a:r>
            <a:endParaRPr lang="en-US" sz="2400" dirty="0"/>
          </a:p>
          <a:p>
            <a:pPr lvl="1"/>
            <a:r>
              <a:rPr lang="en-US" i="1" dirty="0"/>
              <a:t>Years of experience and innovation</a:t>
            </a:r>
            <a:endParaRPr lang="en-US" sz="2400" dirty="0"/>
          </a:p>
          <a:p>
            <a:pPr lvl="1"/>
            <a:r>
              <a:rPr lang="en-US" i="1" dirty="0"/>
              <a:t>Research and Development</a:t>
            </a:r>
            <a:endParaRPr lang="en-US" sz="2400" dirty="0"/>
          </a:p>
          <a:p>
            <a:endParaRPr lang="en-US" dirty="0"/>
          </a:p>
        </p:txBody>
      </p:sp>
      <p:sp>
        <p:nvSpPr>
          <p:cNvPr id="5" name="Text Placeholder 4"/>
          <p:cNvSpPr>
            <a:spLocks noGrp="1"/>
          </p:cNvSpPr>
          <p:nvPr>
            <p:ph type="body" sz="quarter" idx="13"/>
          </p:nvPr>
        </p:nvSpPr>
        <p:spPr/>
        <p:txBody>
          <a:bodyPr/>
          <a:lstStyle/>
          <a:p>
            <a:r>
              <a:rPr lang="en-US" dirty="0"/>
              <a:t>External</a:t>
            </a:r>
          </a:p>
        </p:txBody>
      </p:sp>
      <p:sp>
        <p:nvSpPr>
          <p:cNvPr id="6" name="Title 5"/>
          <p:cNvSpPr>
            <a:spLocks noGrp="1"/>
          </p:cNvSpPr>
          <p:nvPr>
            <p:ph type="title"/>
          </p:nvPr>
        </p:nvSpPr>
        <p:spPr/>
        <p:txBody>
          <a:bodyPr/>
          <a:lstStyle/>
          <a:p>
            <a:r>
              <a:rPr lang="en-US" dirty="0"/>
              <a:t>SWOT analysis</a:t>
            </a:r>
          </a:p>
        </p:txBody>
      </p:sp>
      <p:sp>
        <p:nvSpPr>
          <p:cNvPr id="7" name="Content Placeholder 2"/>
          <p:cNvSpPr txBox="1">
            <a:spLocks/>
          </p:cNvSpPr>
          <p:nvPr/>
        </p:nvSpPr>
        <p:spPr>
          <a:xfrm>
            <a:off x="3567684" y="3143250"/>
            <a:ext cx="2286000" cy="25967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lvl="1"/>
            <a:r>
              <a:rPr lang="en-US" i="1" dirty="0"/>
              <a:t>Declared bankruptcy in 2012</a:t>
            </a:r>
            <a:endParaRPr lang="en-US" dirty="0"/>
          </a:p>
          <a:p>
            <a:pPr lvl="1"/>
            <a:r>
              <a:rPr lang="en-US" i="1" dirty="0"/>
              <a:t>Lack of product diversity</a:t>
            </a:r>
            <a:endParaRPr lang="en-US" dirty="0"/>
          </a:p>
          <a:p>
            <a:pPr lvl="1"/>
            <a:r>
              <a:rPr lang="en-US" i="1" dirty="0"/>
              <a:t>Lack of diverse holdings</a:t>
            </a:r>
            <a:endParaRPr lang="en-US" dirty="0"/>
          </a:p>
          <a:p>
            <a:pPr lvl="1"/>
            <a:r>
              <a:rPr lang="en-US" i="1" dirty="0"/>
              <a:t>Environmental issues/ pollution</a:t>
            </a:r>
            <a:endParaRPr lang="en-US" dirty="0"/>
          </a:p>
          <a:p>
            <a:pPr marL="228600" lvl="1" indent="0">
              <a:buNone/>
            </a:pPr>
            <a:endParaRPr lang="en-US" sz="2400" dirty="0"/>
          </a:p>
          <a:p>
            <a:endParaRPr lang="en-US" dirty="0"/>
          </a:p>
        </p:txBody>
      </p:sp>
      <p:sp>
        <p:nvSpPr>
          <p:cNvPr id="8" name="Content Placeholder 2"/>
          <p:cNvSpPr txBox="1">
            <a:spLocks/>
          </p:cNvSpPr>
          <p:nvPr/>
        </p:nvSpPr>
        <p:spPr>
          <a:xfrm>
            <a:off x="5997618" y="3143250"/>
            <a:ext cx="2286000" cy="25967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lvl="1"/>
            <a:r>
              <a:rPr lang="en-US" i="1" dirty="0"/>
              <a:t>Expand on retro or vintage products</a:t>
            </a:r>
            <a:endParaRPr lang="en-US" sz="2400" dirty="0"/>
          </a:p>
          <a:p>
            <a:pPr lvl="2"/>
            <a:r>
              <a:rPr lang="en-US" i="1" dirty="0"/>
              <a:t>Super 8 or 8 mm film</a:t>
            </a:r>
            <a:endParaRPr lang="en-US" sz="2400" dirty="0"/>
          </a:p>
          <a:p>
            <a:pPr lvl="1"/>
            <a:r>
              <a:rPr lang="en-US" i="1" dirty="0"/>
              <a:t>Commercial and Industry use of 3D printers</a:t>
            </a:r>
            <a:endParaRPr lang="en-US" sz="2400" dirty="0"/>
          </a:p>
          <a:p>
            <a:pPr marL="228600" lvl="1" indent="0">
              <a:buNone/>
            </a:pPr>
            <a:endParaRPr lang="en-US" sz="2400" dirty="0"/>
          </a:p>
          <a:p>
            <a:endParaRPr lang="en-US" dirty="0"/>
          </a:p>
        </p:txBody>
      </p:sp>
      <p:sp>
        <p:nvSpPr>
          <p:cNvPr id="9" name="Content Placeholder 2"/>
          <p:cNvSpPr txBox="1">
            <a:spLocks/>
          </p:cNvSpPr>
          <p:nvPr/>
        </p:nvSpPr>
        <p:spPr>
          <a:xfrm>
            <a:off x="8207418" y="3143250"/>
            <a:ext cx="2286000" cy="25967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lvl="1"/>
            <a:r>
              <a:rPr lang="en-US" i="1" dirty="0"/>
              <a:t>Political/social obstacles</a:t>
            </a:r>
            <a:endParaRPr lang="en-US" dirty="0"/>
          </a:p>
          <a:p>
            <a:pPr lvl="1"/>
            <a:r>
              <a:rPr lang="en-US" i="1" dirty="0"/>
              <a:t>Declining use</a:t>
            </a:r>
            <a:endParaRPr lang="en-US" dirty="0"/>
          </a:p>
          <a:p>
            <a:pPr lvl="1"/>
            <a:r>
              <a:rPr lang="en-US" i="1" dirty="0"/>
              <a:t>Economic issues</a:t>
            </a:r>
            <a:endParaRPr lang="en-US" dirty="0"/>
          </a:p>
          <a:p>
            <a:pPr marL="228600" lvl="1" indent="0">
              <a:buNone/>
            </a:pPr>
            <a:endParaRPr lang="en-US" sz="2400" dirty="0"/>
          </a:p>
          <a:p>
            <a:endParaRPr lang="en-US" dirty="0"/>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58927688"/>
      </p:ext>
    </p:extLst>
  </p:cSld>
  <p:clrMapOvr>
    <a:masterClrMapping/>
  </p:clrMapOvr>
  <mc:AlternateContent xmlns:mc="http://schemas.openxmlformats.org/markup-compatibility/2006" xmlns:p14="http://schemas.microsoft.com/office/powerpoint/2010/main">
    <mc:Choice Requires="p14">
      <p:transition spd="slow" p14:dur="2000" advTm="337213"/>
    </mc:Choice>
    <mc:Fallback xmlns="">
      <p:transition spd="slow" advTm="337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lumMod val="95000"/>
            </a:schemeClr>
          </a:solidFill>
          <a:effectLst/>
        </p:spPr>
      </p:sp>
      <p:pic>
        <p:nvPicPr>
          <p:cNvPr id="9" name="Content Placeholder 8"/>
          <p:cNvPicPr>
            <a:picLocks noGrp="1" noChangeAspect="1"/>
          </p:cNvPicPr>
          <p:nvPr>
            <p:ph sz="half" idx="2"/>
          </p:nvPr>
        </p:nvPicPr>
        <p:blipFill rotWithShape="1">
          <a:blip r:embed="rId5"/>
          <a:srcRect l="23603" r="22067" b="-1"/>
          <a:stretch/>
        </p:blipFill>
        <p:spPr>
          <a:xfrm>
            <a:off x="7534654" y="10"/>
            <a:ext cx="4657345" cy="6857990"/>
          </a:xfrm>
          <a:prstGeom prst="rect">
            <a:avLst/>
          </a:prstGeom>
        </p:spPr>
      </p:pic>
      <p:sp>
        <p:nvSpPr>
          <p:cNvPr id="5" name="Title 4"/>
          <p:cNvSpPr>
            <a:spLocks noGrp="1"/>
          </p:cNvSpPr>
          <p:nvPr>
            <p:ph type="title"/>
          </p:nvPr>
        </p:nvSpPr>
        <p:spPr>
          <a:xfrm>
            <a:off x="804672" y="978776"/>
            <a:ext cx="5925310" cy="1174991"/>
          </a:xfrm>
        </p:spPr>
        <p:txBody>
          <a:bodyPr vert="horz" lIns="182880" tIns="182880" rIns="182880" bIns="182880" rtlCol="0" anchor="ctr">
            <a:normAutofit/>
          </a:bodyPr>
          <a:lstStyle/>
          <a:p>
            <a:r>
              <a:rPr lang="en-US" sz="2400"/>
              <a:t>Innovation &amp; Technology</a:t>
            </a:r>
          </a:p>
        </p:txBody>
      </p:sp>
      <p:sp>
        <p:nvSpPr>
          <p:cNvPr id="6" name="Content Placeholder 5"/>
          <p:cNvSpPr>
            <a:spLocks noGrp="1"/>
          </p:cNvSpPr>
          <p:nvPr>
            <p:ph sz="half" idx="1"/>
          </p:nvPr>
        </p:nvSpPr>
        <p:spPr>
          <a:xfrm>
            <a:off x="804672" y="2640692"/>
            <a:ext cx="5925310" cy="3255252"/>
          </a:xfrm>
        </p:spPr>
        <p:txBody>
          <a:bodyPr vert="horz" lIns="91440" tIns="45720" rIns="91440" bIns="45720" rtlCol="0">
            <a:normAutofit/>
          </a:bodyPr>
          <a:lstStyle/>
          <a:p>
            <a:pPr>
              <a:buFont typeface="Symbol" panose="05050102010706020507" pitchFamily="18" charset="2"/>
              <a:buChar char="-"/>
            </a:pPr>
            <a:r>
              <a:rPr lang="en-US" i="1" dirty="0"/>
              <a:t> </a:t>
            </a:r>
            <a:r>
              <a:rPr lang="en-US" sz="2000" i="1" dirty="0"/>
              <a:t>Continue development of products</a:t>
            </a:r>
          </a:p>
          <a:p>
            <a:pPr lvl="1">
              <a:buFont typeface="Symbol" panose="05050102010706020507" pitchFamily="18" charset="2"/>
              <a:buChar char="-"/>
            </a:pPr>
            <a:r>
              <a:rPr lang="en-US" sz="1800" i="1" dirty="0"/>
              <a:t>Commercial</a:t>
            </a:r>
          </a:p>
          <a:p>
            <a:pPr lvl="1">
              <a:buFont typeface="Symbol" panose="05050102010706020507" pitchFamily="18" charset="2"/>
              <a:buChar char="-"/>
            </a:pPr>
            <a:r>
              <a:rPr lang="en-US" sz="1800" i="1" dirty="0"/>
              <a:t>Industrial</a:t>
            </a:r>
          </a:p>
          <a:p>
            <a:pPr lvl="1">
              <a:buFont typeface="Symbol" panose="05050102010706020507" pitchFamily="18" charset="2"/>
              <a:buChar char="-"/>
            </a:pPr>
            <a:r>
              <a:rPr lang="en-US" sz="1800" i="1" dirty="0"/>
              <a:t>Consumer </a:t>
            </a:r>
          </a:p>
          <a:p>
            <a:pPr>
              <a:buFont typeface="Symbol" panose="05050102010706020507" pitchFamily="18" charset="2"/>
              <a:buChar char="-"/>
            </a:pPr>
            <a:r>
              <a:rPr lang="en-US" i="1" dirty="0"/>
              <a:t> </a:t>
            </a:r>
            <a:r>
              <a:rPr lang="en-US" sz="2000" i="1" dirty="0"/>
              <a:t>Continue R&amp;D activities </a:t>
            </a:r>
            <a:endParaRPr lang="en-US" i="1" dirty="0"/>
          </a:p>
          <a:p>
            <a:pPr lvl="1">
              <a:buFont typeface="Symbol" panose="05050102010706020507" pitchFamily="18" charset="2"/>
              <a:buChar char="-"/>
            </a:pPr>
            <a:r>
              <a:rPr lang="en-US" sz="1800" i="1" dirty="0"/>
              <a:t>3D printers with CLIP technology</a:t>
            </a:r>
          </a:p>
          <a:p>
            <a:pPr lvl="1">
              <a:buFont typeface="Symbol" panose="05050102010706020507" pitchFamily="18" charset="2"/>
              <a:buChar char="-"/>
            </a:pPr>
            <a:r>
              <a:rPr lang="en-US" sz="1800" i="1" dirty="0"/>
              <a:t>Touch screen technology</a:t>
            </a:r>
          </a:p>
          <a:p>
            <a:pPr lvl="1">
              <a:buFont typeface="Symbol" panose="05050102010706020507" pitchFamily="18" charset="2"/>
              <a:buChar char="-"/>
            </a:pPr>
            <a:r>
              <a:rPr lang="en-US" sz="1800" i="1" dirty="0"/>
              <a:t>Camera Lenses</a:t>
            </a:r>
          </a:p>
          <a:p>
            <a:pPr lvl="1"/>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39772961"/>
      </p:ext>
    </p:extLst>
  </p:cSld>
  <p:clrMapOvr>
    <a:masterClrMapping/>
  </p:clrMapOvr>
  <mc:AlternateContent xmlns:mc="http://schemas.openxmlformats.org/markup-compatibility/2006" xmlns:p14="http://schemas.microsoft.com/office/powerpoint/2010/main">
    <mc:Choice Requires="p14">
      <p:transition spd="slow" p14:dur="2000" advTm="91149"/>
    </mc:Choice>
    <mc:Fallback xmlns="">
      <p:transition spd="slow" advTm="91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139</TotalTime>
  <Words>2955</Words>
  <Application>Microsoft Office PowerPoint</Application>
  <PresentationFormat>Widescreen</PresentationFormat>
  <Paragraphs>113</Paragraphs>
  <Slides>13</Slides>
  <Notes>9</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Gill Sans MT</vt:lpstr>
      <vt:lpstr>Goudy Old Style</vt:lpstr>
      <vt:lpstr>Symbol</vt:lpstr>
      <vt:lpstr>Parcel</vt:lpstr>
      <vt:lpstr>Eastman Kodak, Inc.</vt:lpstr>
      <vt:lpstr>Background</vt:lpstr>
      <vt:lpstr>History</vt:lpstr>
      <vt:lpstr>Values</vt:lpstr>
      <vt:lpstr>Current State</vt:lpstr>
      <vt:lpstr>Target Market &amp; Position</vt:lpstr>
      <vt:lpstr>Strategies</vt:lpstr>
      <vt:lpstr>SWOT analysis</vt:lpstr>
      <vt:lpstr>Innovation &amp; Technology</vt:lpstr>
      <vt:lpstr>Marketing</vt:lpstr>
      <vt:lpstr>Diversification</vt:lpstr>
      <vt:lpstr>Executive Summary</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Eastman Kodak, Inc.</dc:title>
  <dc:creator>Carson Guillory</dc:creator>
  <cp:lastModifiedBy>Carson Guillory</cp:lastModifiedBy>
  <cp:revision>9</cp:revision>
  <dcterms:created xsi:type="dcterms:W3CDTF">2017-03-16T18:04:06Z</dcterms:created>
  <dcterms:modified xsi:type="dcterms:W3CDTF">2017-05-05T16:38:49Z</dcterms:modified>
</cp:coreProperties>
</file>