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62" r:id="rId3"/>
    <p:sldId id="263" r:id="rId4"/>
    <p:sldId id="264" r:id="rId5"/>
    <p:sldId id="257" r:id="rId6"/>
    <p:sldId id="258" r:id="rId7"/>
    <p:sldId id="259" r:id="rId8"/>
    <p:sldId id="260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2" autoAdjust="0"/>
    <p:restoredTop sz="94624" autoAdjust="0"/>
  </p:normalViewPr>
  <p:slideViewPr>
    <p:cSldViewPr>
      <p:cViewPr varScale="1">
        <p:scale>
          <a:sx n="41" d="100"/>
          <a:sy n="41" d="100"/>
        </p:scale>
        <p:origin x="-4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5876E-5836-4406-8635-D2475B209B41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F3AD87F-9D04-4EA7-8437-BA69E8160D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5876E-5836-4406-8635-D2475B209B41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D87F-9D04-4EA7-8437-BA69E816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5876E-5836-4406-8635-D2475B209B41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D87F-9D04-4EA7-8437-BA69E816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5876E-5836-4406-8635-D2475B209B41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D87F-9D04-4EA7-8437-BA69E8160D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5876E-5836-4406-8635-D2475B209B41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F3AD87F-9D04-4EA7-8437-BA69E816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5876E-5836-4406-8635-D2475B209B41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D87F-9D04-4EA7-8437-BA69E8160D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5876E-5836-4406-8635-D2475B209B41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D87F-9D04-4EA7-8437-BA69E8160D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5876E-5836-4406-8635-D2475B209B41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D87F-9D04-4EA7-8437-BA69E816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5876E-5836-4406-8635-D2475B209B41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D87F-9D04-4EA7-8437-BA69E816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5876E-5836-4406-8635-D2475B209B41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D87F-9D04-4EA7-8437-BA69E8160D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5876E-5836-4406-8635-D2475B209B41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F3AD87F-9D04-4EA7-8437-BA69E8160D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0E5876E-5836-4406-8635-D2475B209B41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F3AD87F-9D04-4EA7-8437-BA69E816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insider.com/author/dennis-green" TargetMode="External"/><Relationship Id="rId7" Type="http://schemas.openxmlformats.org/officeDocument/2006/relationships/hyperlink" Target="http://www.mensjournal.com/entertainment/articles/life-advice-from-phil-knight-w431388" TargetMode="External"/><Relationship Id="rId2" Type="http://schemas.openxmlformats.org/officeDocument/2006/relationships/hyperlink" Target="https://news.nike.com/news/bill-bowerman-nike-s-original-innovato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ashiongear.fibre2fashion.com/brand-story/nikeinc/history.asp" TargetMode="External"/><Relationship Id="rId5" Type="http://schemas.openxmlformats.org/officeDocument/2006/relationships/hyperlink" Target="http://nytimes.com/1989/07/11/business/nike-is-bounding-past-reebok.html?mcubz=1" TargetMode="External"/><Relationship Id="rId4" Type="http://schemas.openxmlformats.org/officeDocument/2006/relationships/hyperlink" Target="http://www.referenceforbusiness.com/history2/99/NIKE-Inc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insider.com/adidas-and-under-armour-are-fighting-to-be-nikes-top-us-competitor-2016-11" TargetMode="External"/><Relationship Id="rId7" Type="http://schemas.openxmlformats.org/officeDocument/2006/relationships/hyperlink" Target="https://www.youtube.com/channel/UCEgdi0XIXXZ-qJOFPf4JSKw" TargetMode="External"/><Relationship Id="rId2" Type="http://schemas.openxmlformats.org/officeDocument/2006/relationships/hyperlink" Target="https://managementstudyguide.com/swot-analysis-of-nik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channel/UCQrJnH38bokL5BKcqBAvGnA" TargetMode="External"/><Relationship Id="rId5" Type="http://schemas.openxmlformats.org/officeDocument/2006/relationships/hyperlink" Target="https://themediaedit.wordpress.com/2016/09/02/should-it-be-the-responsibility-of-the-corporate-world-to-solve-societal-problems-nike-and-corporate-social-responsibility/" TargetMode="External"/><Relationship Id="rId4" Type="http://schemas.openxmlformats.org/officeDocument/2006/relationships/hyperlink" Target="https://seekingalpha.com/article/4062826-nike-vs-adidas-vs-armou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38600"/>
            <a:ext cx="4953000" cy="2348462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b="1" dirty="0" err="1" smtClean="0">
                <a:solidFill>
                  <a:schemeClr val="tx1"/>
                </a:solidFill>
                <a:latin typeface="Calibri Light" pitchFamily="34" charset="0"/>
              </a:rPr>
              <a:t>Anyssa</a:t>
            </a:r>
            <a:r>
              <a:rPr lang="en-US" b="1" dirty="0" smtClean="0">
                <a:solidFill>
                  <a:schemeClr val="tx1"/>
                </a:solidFill>
                <a:latin typeface="Calibri Light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alibri Light" pitchFamily="34" charset="0"/>
              </a:rPr>
              <a:t>Dagnino</a:t>
            </a:r>
            <a:endParaRPr lang="en-US" b="1" dirty="0" smtClean="0">
              <a:solidFill>
                <a:schemeClr val="tx1"/>
              </a:solidFill>
              <a:latin typeface="Calibri Light" pitchFamily="34" charset="0"/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  <a:latin typeface="Calibri Light" pitchFamily="34" charset="0"/>
              </a:rPr>
              <a:t>Ana Merino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  <a:latin typeface="Calibri Light" pitchFamily="34" charset="0"/>
              </a:rPr>
              <a:t>Chantal Montano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  <a:latin typeface="Calibri Light" pitchFamily="34" charset="0"/>
              </a:rPr>
              <a:t>Yvonne </a:t>
            </a:r>
            <a:r>
              <a:rPr lang="en-US" b="1" dirty="0" err="1" smtClean="0">
                <a:solidFill>
                  <a:schemeClr val="tx1"/>
                </a:solidFill>
                <a:latin typeface="Calibri Light" pitchFamily="34" charset="0"/>
              </a:rPr>
              <a:t>Tafoya</a:t>
            </a:r>
            <a:endParaRPr lang="en-US" b="1" dirty="0" smtClean="0">
              <a:solidFill>
                <a:schemeClr val="tx1"/>
              </a:solidFill>
              <a:latin typeface="Calibri Light" pitchFamily="34" charset="0"/>
            </a:endParaRPr>
          </a:p>
          <a:p>
            <a:pPr algn="l"/>
            <a:endParaRPr lang="en-US" b="1" dirty="0" smtClean="0">
              <a:solidFill>
                <a:schemeClr val="tx1"/>
              </a:solidFill>
              <a:latin typeface="Calibri Light" pitchFamily="34" charset="0"/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  <a:latin typeface="Calibri Light" pitchFamily="34" charset="0"/>
              </a:rPr>
              <a:t>MGMT  489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  <a:latin typeface="Calibri Light" pitchFamily="34" charset="0"/>
              </a:rPr>
              <a:t>New Mexico Highlands University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  <a:latin typeface="Calibri Light" pitchFamily="34" charset="0"/>
              </a:rPr>
              <a:t>Dr. Luis Ortiz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447800"/>
            <a:ext cx="8458200" cy="1470025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>
                <a:latin typeface="Calibri Light" pitchFamily="34" charset="0"/>
              </a:rPr>
              <a:t>NIKE INC.</a:t>
            </a:r>
            <a:endParaRPr lang="en-US" sz="8000" dirty="0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:lc="http://schemas.openxmlformats.org/drawingml/2006/lockedCanvas" xmlns="" id="{87CCE2CB-CE50-4189-922A-F2D6912D6A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1" y="112487"/>
            <a:ext cx="6172199" cy="674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latin typeface="Calibri Light" pitchFamily="34" charset="0"/>
              </a:rPr>
              <a:t>Nike’s Financial Statements</a:t>
            </a:r>
            <a:endParaRPr lang="en-US" b="1" u="sng" dirty="0">
              <a:latin typeface="Calibri Light" pitchFamily="34" charset="0"/>
            </a:endParaRPr>
          </a:p>
        </p:txBody>
      </p:sp>
      <p:pic>
        <p:nvPicPr>
          <p:cNvPr id="4" name="Content Placeholder 3" descr="Image result for nike's financial statement">
            <a:extLst>
              <a:ext uri="{FF2B5EF4-FFF2-40B4-BE49-F238E27FC236}">
                <a16:creationId xmlns:a16="http://schemas.microsoft.com/office/drawing/2014/main" xmlns:lc="http://schemas.openxmlformats.org/drawingml/2006/lockedCanvas" xmlns="" id="{5731B94E-1029-44DF-A73E-F55CC41A0279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346463" y="1447800"/>
            <a:ext cx="6908274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latin typeface="Calibri Light" pitchFamily="34" charset="0"/>
              </a:rPr>
              <a:t>Nike’s Management</a:t>
            </a:r>
            <a:endParaRPr lang="en-US" b="1" u="sng" dirty="0">
              <a:latin typeface="Calibri Light" pitchFamily="34" charset="0"/>
            </a:endParaRPr>
          </a:p>
        </p:txBody>
      </p:sp>
      <p:pic>
        <p:nvPicPr>
          <p:cNvPr id="4" name="Content Placeholder 3" descr="Image result for nike management structure">
            <a:extLst>
              <a:ext uri="{FF2B5EF4-FFF2-40B4-BE49-F238E27FC236}">
                <a16:creationId xmlns:a16="http://schemas.microsoft.com/office/drawing/2014/main" xmlns:lc="http://schemas.openxmlformats.org/drawingml/2006/lockedCanvas" xmlns="" id="{C8A8BEF2-2E4B-4246-BA1D-BB525883CE3E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80178" y="1752600"/>
            <a:ext cx="8583644" cy="466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latin typeface="Calibri Light" pitchFamily="34" charset="0"/>
              </a:rPr>
              <a:t>Internal Environment</a:t>
            </a:r>
            <a:endParaRPr lang="en-US" b="1" u="sng" dirty="0">
              <a:latin typeface="Calibri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623888" indent="-514350">
              <a:buFont typeface="Wingdings" panose="05000000000000000000" pitchFamily="2" charset="2"/>
              <a:buChar char="v"/>
            </a:pPr>
            <a:r>
              <a:rPr lang="en-US" altLang="en-US" dirty="0" smtClean="0">
                <a:latin typeface="Calibri Light" pitchFamily="34" charset="0"/>
              </a:rPr>
              <a:t>Owner’s are a reflection of the company’s values</a:t>
            </a:r>
          </a:p>
          <a:p>
            <a:pPr marL="623888" indent="-514350">
              <a:buFont typeface="Wingdings" panose="05000000000000000000" pitchFamily="2" charset="2"/>
              <a:buChar char="v"/>
            </a:pPr>
            <a:r>
              <a:rPr lang="en-US" altLang="en-US" dirty="0" smtClean="0">
                <a:latin typeface="Calibri Light" pitchFamily="34" charset="0"/>
              </a:rPr>
              <a:t>Vital because they let the organization know what people are thinking, how they are feeling, and what they are doing at work</a:t>
            </a:r>
          </a:p>
          <a:p>
            <a:pPr marL="623888" indent="-514350">
              <a:buFont typeface="Wingdings" panose="05000000000000000000" pitchFamily="2" charset="2"/>
              <a:buChar char="v"/>
            </a:pPr>
            <a:r>
              <a:rPr lang="en-US" altLang="en-US" dirty="0" smtClean="0">
                <a:latin typeface="Calibri Light" pitchFamily="34" charset="0"/>
              </a:rPr>
              <a:t>Benefits and programs for employees = good environment to work in:</a:t>
            </a:r>
          </a:p>
          <a:p>
            <a:pPr marL="915988" lvl="1" indent="-514350">
              <a:buFont typeface="Wingdings" panose="05000000000000000000" pitchFamily="2" charset="2"/>
              <a:buChar char="v"/>
            </a:pPr>
            <a:r>
              <a:rPr lang="en-US" altLang="en-US" dirty="0" smtClean="0">
                <a:latin typeface="Calibri Light" pitchFamily="34" charset="0"/>
              </a:rPr>
              <a:t>Provides employees with opportunity to stay fit</a:t>
            </a:r>
          </a:p>
          <a:p>
            <a:pPr marL="915988" lvl="1" indent="-514350">
              <a:buFont typeface="Wingdings" panose="05000000000000000000" pitchFamily="2" charset="2"/>
              <a:buChar char="v"/>
            </a:pPr>
            <a:r>
              <a:rPr lang="en-US" altLang="en-US" dirty="0" smtClean="0">
                <a:latin typeface="Calibri Light" pitchFamily="34" charset="0"/>
              </a:rPr>
              <a:t>Ensure the wellness of their families</a:t>
            </a:r>
          </a:p>
          <a:p>
            <a:pPr marL="915988" lvl="1" indent="-514350">
              <a:buFont typeface="Wingdings" panose="05000000000000000000" pitchFamily="2" charset="2"/>
              <a:buChar char="v"/>
            </a:pPr>
            <a:r>
              <a:rPr lang="en-US" altLang="en-US" dirty="0" smtClean="0">
                <a:latin typeface="Calibri Light" pitchFamily="34" charset="0"/>
              </a:rPr>
              <a:t>Create a positive working environment</a:t>
            </a:r>
            <a:endParaRPr lang="en-US" altLang="en-US" sz="2000" dirty="0" smtClean="0">
              <a:latin typeface="Calibri Light" pitchFamily="34" charset="0"/>
            </a:endParaRPr>
          </a:p>
          <a:p>
            <a:pPr marL="623888" indent="-514350">
              <a:buFont typeface="Wingdings" panose="05000000000000000000" pitchFamily="2" charset="2"/>
              <a:buChar char="v"/>
            </a:pPr>
            <a:r>
              <a:rPr lang="en-US" altLang="en-US" dirty="0" smtClean="0">
                <a:latin typeface="Calibri Light" pitchFamily="34" charset="0"/>
              </a:rPr>
              <a:t>Marketing</a:t>
            </a:r>
          </a:p>
          <a:p>
            <a:pPr marL="915988" lvl="1" indent="-514350">
              <a:buFont typeface="Wingdings" panose="05000000000000000000" pitchFamily="2" charset="2"/>
              <a:buChar char="v"/>
            </a:pPr>
            <a:r>
              <a:rPr lang="en-US" altLang="en-US" dirty="0" smtClean="0">
                <a:latin typeface="Calibri Light" pitchFamily="34" charset="0"/>
              </a:rPr>
              <a:t>Targets male and females between the ages of 18-34</a:t>
            </a:r>
            <a:endParaRPr lang="en-US" altLang="en-US" dirty="0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latin typeface="Calibri Light" pitchFamily="34" charset="0"/>
              </a:rPr>
              <a:t>Internal Opportunities</a:t>
            </a:r>
            <a:endParaRPr lang="en-US" b="1" u="sng" dirty="0">
              <a:latin typeface="Calibri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624078" indent="-514350" fontAlgn="auto"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Research/development</a:t>
            </a:r>
          </a:p>
          <a:p>
            <a:pPr marL="916686" lvl="1" indent="-514350" fontAlgn="auto"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Research athletes they want to endorse</a:t>
            </a:r>
          </a:p>
          <a:p>
            <a:pPr marL="916686" lvl="1" indent="-514350" fontAlgn="auto"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Decide which products suit the athletes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best</a:t>
            </a:r>
          </a:p>
          <a:p>
            <a:pPr marL="916686" lvl="1" indent="-514350" fontAlgn="auto"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itchFamily="34" charset="0"/>
            </a:endParaRPr>
          </a:p>
          <a:p>
            <a:pPr marL="624078" indent="-514350" fontAlgn="auto"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Social responsibility </a:t>
            </a:r>
          </a:p>
          <a:p>
            <a:pPr marL="916686" lvl="1" indent="-514350" fontAlgn="auto"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Fair Labor Association</a:t>
            </a:r>
          </a:p>
          <a:p>
            <a:pPr marL="916686" lvl="1" indent="-514350" fontAlgn="auto"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Global Alliance for Workforce and Communities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libri Light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:lc="http://schemas.openxmlformats.org/drawingml/2006/lockedCanvas" xmlns="" id="{B3069E59-7D78-40AF-A575-F24F3A9E05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572000"/>
            <a:ext cx="3506788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latin typeface="Calibri Light" pitchFamily="34" charset="0"/>
              </a:rPr>
              <a:t>External Environment</a:t>
            </a:r>
            <a:endParaRPr lang="en-US" b="1" u="sng" dirty="0">
              <a:latin typeface="Calibri Light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:lc="http://schemas.openxmlformats.org/drawingml/2006/lockedCanvas" xmlns="" id="{8C492C4F-98D6-4629-BC62-D1C4A57593AF}"/>
              </a:ext>
            </a:extLst>
          </p:cNvPr>
          <p:cNvSpPr>
            <a:spLocks noGrp="1"/>
          </p:cNvSpPr>
          <p:nvPr>
            <p:ph sz="quarter" idx="1"/>
          </p:nvPr>
        </p:nvSpPr>
        <p:spPr bwMode="auto">
          <a:xfrm>
            <a:off x="914400" y="16002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90488" indent="-90488" algn="l" rtl="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indent="-91440" fontAlgn="auto">
              <a:buFont typeface="Wingdings" charset="2"/>
              <a:buChar char="v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Presented through company financial statements and SWOT analysis. </a:t>
            </a:r>
          </a:p>
          <a:p>
            <a:pPr marL="384048" lvl="1" indent="-182880" fontAlgn="auto">
              <a:buFont typeface="Wingdings" charset="2"/>
              <a:buChar char="v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libri Light" pitchFamily="34" charset="0"/>
            </a:endParaRPr>
          </a:p>
          <a:p>
            <a:pPr marL="384048" lvl="1" indent="-182880" fontAlgn="auto">
              <a:buFont typeface="Wingdings" charset="2"/>
              <a:buChar char="v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Evaluated by stakeholders and board of directors</a:t>
            </a:r>
          </a:p>
          <a:p>
            <a:pPr marL="384048" lvl="1" indent="-182880" fontAlgn="auto">
              <a:buFont typeface="Wingdings" charset="2"/>
              <a:buChar char="v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libri Light" pitchFamily="34" charset="0"/>
            </a:endParaRPr>
          </a:p>
          <a:p>
            <a:pPr marL="384048" lvl="1" indent="-182880" fontAlgn="auto">
              <a:buFont typeface="Wingdings" charset="2"/>
              <a:buChar char="v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The external analysis for any company is crucial to the overall success or failure of it because a structured planning tool is necessary for proper in-depth analysis. </a:t>
            </a:r>
          </a:p>
          <a:p>
            <a:pPr marL="384048" lvl="1" indent="-182880" fontAlgn="auto">
              <a:buFont typeface="Wingdings" charset="2"/>
              <a:buChar char="v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libri Light" pitchFamily="34" charset="0"/>
            </a:endParaRPr>
          </a:p>
          <a:p>
            <a:pPr marL="384048" lvl="1" indent="-182880" fontAlgn="auto">
              <a:buFont typeface="Wingdings" charset="2"/>
              <a:buChar char="v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Nike is a company that has evolved through time into a corporate giant in every aspect. </a:t>
            </a:r>
          </a:p>
          <a:p>
            <a:pPr marL="384048" lvl="1" indent="-182880" fontAlgn="auto">
              <a:buFont typeface="Wingdings" charset="2"/>
              <a:buChar char="v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 fontAlgn="auto">
              <a:buFont typeface="Wingdings" charset="2"/>
              <a:buChar char="v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 fontAlgn="auto">
              <a:buFont typeface="Wingdings" charset="2"/>
              <a:buChar char="v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 fontAlgn="auto">
              <a:buFont typeface="Wingdings" charset="2"/>
              <a:buChar char="v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8">
              <a:buFont typeface="Wingdings" charset="2"/>
              <a:buChar char="v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:lc="http://schemas.openxmlformats.org/drawingml/2006/lockedCanvas" xmlns="" id="{4C52ED29-B040-468B-AD9B-4ED2ED089243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 bwMode="auto">
          <a:xfrm>
            <a:off x="304800" y="31724"/>
            <a:ext cx="8534400" cy="6794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latin typeface="Calibri Light" pitchFamily="34" charset="0"/>
              </a:rPr>
              <a:t>Competition</a:t>
            </a:r>
            <a:endParaRPr lang="en-US" b="1" u="sng" dirty="0">
              <a:latin typeface="Calibri Light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:lc="http://schemas.openxmlformats.org/drawingml/2006/lockedCanvas" xmlns="" id="{25511E51-B329-43DF-9749-B803BF94E73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828800"/>
            <a:ext cx="91440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latin typeface="Calibri Light" pitchFamily="34" charset="0"/>
              </a:rPr>
              <a:t>References</a:t>
            </a:r>
            <a:endParaRPr lang="en-US" b="1" u="sng" dirty="0">
              <a:latin typeface="Calibri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524000"/>
            <a:ext cx="7772400" cy="4572000"/>
          </a:xfrm>
        </p:spPr>
        <p:txBody>
          <a:bodyPr>
            <a:normAutofit fontScale="55000" lnSpcReduction="20000"/>
          </a:bodyPr>
          <a:lstStyle/>
          <a:p>
            <a:pPr marL="91440" indent="-91440" fontAlgn="auto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Bill Bowerman: Nike’s Original Innovator. (2015, September 2). Retrieved October 01, 	2017,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from </a:t>
            </a:r>
            <a: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  <a:hlinkClick r:id="rId2"/>
              </a:rPr>
              <a:t>https://</a:t>
            </a:r>
            <a: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  <a:hlinkClick r:id="rId2"/>
              </a:rPr>
              <a:t>news.nike.com/news/bill-bowerman-nike-s-original-	innovator</a:t>
            </a:r>
            <a:endParaRPr lang="en-US" u="sng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itchFamily="34" charset="0"/>
            </a:endParaRPr>
          </a:p>
          <a:p>
            <a:pPr marL="91440" indent="-91440" fontAlgn="auto"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itchFamily="34" charset="0"/>
            </a:endParaRPr>
          </a:p>
          <a:p>
            <a:pPr marL="91440" indent="-91440" fontAlgn="auto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Business Dictionary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itchFamily="34" charset="0"/>
            </a:endParaRPr>
          </a:p>
          <a:p>
            <a:pPr marL="91440" indent="-91440" fontAlgn="auto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itchFamily="34" charset="0"/>
            </a:endParaRPr>
          </a:p>
          <a:p>
            <a:pPr marL="91440" indent="-91440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Business Insider Retail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  <a:hlinkClick r:id="rId3"/>
              </a:rPr>
              <a:t>Dennis Green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 Nov. 13, 2016 Retrieved October 1, 2017</a:t>
            </a:r>
          </a:p>
          <a:p>
            <a:pPr marL="91440" indent="-91440" fontAlgn="auto"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itchFamily="34" charset="0"/>
            </a:endParaRPr>
          </a:p>
          <a:p>
            <a:pPr marL="91440" indent="-91440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Forbes. (2012). 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What You Need To Know About Nike’s Phil Knight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. Retrieved October 1, 	2017,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from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http://www.forbes.com/sites/johnclarke/2012/09/10/what 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you-need-to-know-about-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nikes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-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phil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-knight/</a:t>
            </a:r>
          </a:p>
          <a:p>
            <a:pPr marL="91440" indent="-91440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itchFamily="34" charset="0"/>
            </a:endParaRPr>
          </a:p>
          <a:p>
            <a:pPr marL="91440" indent="-91440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Life advice from Phil Knight Men's Journal Retrieved October 1, 2017 LLC, 1290 Avenue of the 	Americas, New York, NY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10104-0298</a:t>
            </a:r>
          </a:p>
          <a:p>
            <a:pPr marL="91440" indent="-91440" fontAlgn="auto"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itchFamily="34" charset="0"/>
            </a:endParaRPr>
          </a:p>
          <a:p>
            <a:pPr marL="91440" indent="-91440" fontAlgn="auto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NIKE Inc.-Company Profile, Information, Business Description, History, Background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	Information on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	NIKE, Inc. (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n.d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.). Retrieved October 01, 2017, from 		</a:t>
            </a:r>
            <a: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  <a:hlinkClick r:id="rId4"/>
              </a:rPr>
              <a:t>http://</a:t>
            </a:r>
            <a: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  <a:hlinkClick r:id="rId4"/>
              </a:rPr>
              <a:t>www.referenceforbusiness.com/history2/99/NIKE-Inc.html</a:t>
            </a:r>
            <a:endParaRPr lang="en-US" u="sng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itchFamily="34" charset="0"/>
            </a:endParaRPr>
          </a:p>
          <a:p>
            <a:pPr marL="91440" indent="-91440" fontAlgn="auto"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itchFamily="34" charset="0"/>
            </a:endParaRPr>
          </a:p>
          <a:p>
            <a:pPr marL="91440" indent="-91440" fontAlgn="auto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 </a:t>
            </a:r>
            <a: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  <a:hlinkClick r:id="rId5"/>
              </a:rPr>
              <a:t>http://nytimes.com/1989/07/11/business/nike-is-bounding-past-reebok.html?mcubz=1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itchFamily="34" charset="0"/>
            </a:endParaRPr>
          </a:p>
          <a:p>
            <a:pPr marL="91440" indent="-91440" fontAlgn="auto">
              <a:defRPr/>
            </a:pPr>
            <a: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  <a:hlinkClick r:id="rId6"/>
              </a:rPr>
              <a:t>http://</a:t>
            </a:r>
            <a: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  <a:hlinkClick r:id="rId6"/>
              </a:rPr>
              <a:t>fashiongear.fibre2fashion.com/brand-story/nikeinc/history.asp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itchFamily="34" charset="0"/>
            </a:endParaRPr>
          </a:p>
          <a:p>
            <a:pPr marL="91440" indent="-91440" fontAlgn="auto">
              <a:defRPr/>
            </a:pPr>
            <a: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  <a:hlinkClick r:id="rId7"/>
              </a:rPr>
              <a:t>http://www.mensjournal.com/entertainment/articles/life-advice-from-phil-knight-w431388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latin typeface="Calibri Light" pitchFamily="34" charset="0"/>
              </a:rPr>
              <a:t>References Continued</a:t>
            </a:r>
            <a:endParaRPr lang="en-US" b="1" u="sng" dirty="0">
              <a:latin typeface="Calibri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 marL="91440" indent="-9144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SWOT Analysis of Nike Management Study Guide Retrieved October 1, 2017 </a:t>
            </a:r>
            <a:r>
              <a:rPr lang="en-US" sz="28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  <a:hlinkClick r:id="rId2"/>
              </a:rPr>
              <a:t>https://</a:t>
            </a:r>
            <a:r>
              <a:rPr lang="en-US" sz="28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  <a:hlinkClick r:id="rId2"/>
              </a:rPr>
              <a:t>managementstudyguide.com/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  <a:hlinkClick r:id="rId2"/>
              </a:rPr>
              <a:t>swot-analysis-of-nike</a:t>
            </a: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itchFamily="34" charset="0"/>
            </a:endParaRPr>
          </a:p>
          <a:p>
            <a:pPr marL="91440" indent="-91440" fontAlgn="b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itchFamily="34" charset="0"/>
            </a:endParaRPr>
          </a:p>
          <a:p>
            <a:pPr marL="91440" indent="-9144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  <a:hlinkClick r:id="rId3"/>
              </a:rPr>
              <a:t>http://www.businessinsider.com/adidas-and-under-armour-are-fighting-to-be-nikes-top-us-competitor-2016-11</a:t>
            </a: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itchFamily="34" charset="0"/>
            </a:endParaRPr>
          </a:p>
          <a:p>
            <a:pPr marL="91440" indent="-9144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 </a:t>
            </a:r>
            <a:r>
              <a:rPr lang="en-US" sz="28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  <a:hlinkClick r:id="rId4"/>
              </a:rPr>
              <a:t>https://seekingalpha.com/article/4062826-nike-vs-adidas-vs-armour</a:t>
            </a: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itchFamily="34" charset="0"/>
            </a:endParaRPr>
          </a:p>
          <a:p>
            <a:pPr marL="91440" indent="-9144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  <a:hlinkClick r:id="rId5"/>
              </a:rPr>
              <a:t>https://themediaedit.wordpress.com/2016/09/02/should-it-be-the-responsibility-of-the-corporate-world-to-solve-societal-problems-nike-and-corporate-social-responsibility/</a:t>
            </a:r>
            <a:endParaRPr lang="en-US" sz="2800" u="sng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itchFamily="34" charset="0"/>
            </a:endParaRPr>
          </a:p>
          <a:p>
            <a:pPr marL="91440" indent="-9144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  <a:hlinkClick r:id="rId6"/>
              </a:rPr>
              <a:t/>
            </a:r>
            <a:b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  <a:hlinkClick r:id="rId6"/>
              </a:rPr>
            </a:b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  <a:hlinkClick r:id="rId6"/>
              </a:rPr>
              <a:t>Nike Basketball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 https://youtu.be/n6S1JoCSVNU</a:t>
            </a:r>
          </a:p>
          <a:p>
            <a:pPr marL="91440" indent="-9144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Published on Oct 30, 2014</a:t>
            </a:r>
          </a:p>
          <a:p>
            <a:pPr marL="91440" indent="-9144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This time it's bigger than basketball.</a:t>
            </a:r>
          </a:p>
          <a:p>
            <a:pPr marL="91440" indent="-9144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Category</a:t>
            </a:r>
          </a:p>
          <a:p>
            <a:pPr marL="91440" indent="-9144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  <a:hlinkClick r:id="rId7"/>
              </a:rPr>
              <a:t>Sports</a:t>
            </a: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itchFamily="34" charset="0"/>
            </a:endParaRPr>
          </a:p>
          <a:p>
            <a:pPr marL="91440" indent="-9144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License</a:t>
            </a:r>
          </a:p>
          <a:p>
            <a:pPr marL="91440" indent="-9144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Standard YouTube License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latin typeface="Calibri Light" pitchFamily="34" charset="0"/>
              </a:rPr>
              <a:t>Board of Directors</a:t>
            </a:r>
            <a:endParaRPr lang="en-US" b="1" u="sng" dirty="0">
              <a:latin typeface="Calibri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72400" cy="45720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en-US" dirty="0" smtClean="0">
                <a:latin typeface="Calibri Light" pitchFamily="34" charset="0"/>
              </a:rPr>
              <a:t>Ultimate decision-making body of </a:t>
            </a:r>
            <a:r>
              <a:rPr lang="en-US" altLang="en-US" dirty="0" smtClean="0">
                <a:latin typeface="Calibri Light" pitchFamily="34" charset="0"/>
              </a:rPr>
              <a:t>Nike</a:t>
            </a:r>
          </a:p>
          <a:p>
            <a:pPr>
              <a:buNone/>
            </a:pPr>
            <a:endParaRPr lang="en-US" altLang="en-US" dirty="0" smtClean="0">
              <a:latin typeface="Calibri Light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dirty="0" smtClean="0">
                <a:latin typeface="Calibri Light" pitchFamily="34" charset="0"/>
              </a:rPr>
              <a:t>Review and establish procedures </a:t>
            </a:r>
            <a:endParaRPr lang="en-US" altLang="en-US" dirty="0" smtClean="0">
              <a:latin typeface="Calibri Light" pitchFamily="34" charset="0"/>
            </a:endParaRPr>
          </a:p>
          <a:p>
            <a:pPr>
              <a:buNone/>
            </a:pPr>
            <a:endParaRPr lang="en-US" altLang="en-US" dirty="0" smtClean="0">
              <a:latin typeface="Calibri Light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dirty="0" smtClean="0">
                <a:latin typeface="Calibri Light" pitchFamily="34" charset="0"/>
              </a:rPr>
              <a:t>Elects corporate officers </a:t>
            </a:r>
            <a:endParaRPr lang="en-US" altLang="en-US" dirty="0" smtClean="0">
              <a:latin typeface="Calibri Light" pitchFamily="34" charset="0"/>
            </a:endParaRPr>
          </a:p>
          <a:p>
            <a:pPr>
              <a:buNone/>
            </a:pPr>
            <a:endParaRPr lang="en-US" altLang="en-US" dirty="0" smtClean="0">
              <a:latin typeface="Calibri Light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dirty="0" smtClean="0">
                <a:latin typeface="Calibri Light" pitchFamily="34" charset="0"/>
              </a:rPr>
              <a:t>Ensure management team is executing their duties correctly and in a timely </a:t>
            </a:r>
            <a:r>
              <a:rPr lang="en-US" altLang="en-US" dirty="0" smtClean="0">
                <a:latin typeface="Calibri Light" pitchFamily="34" charset="0"/>
              </a:rPr>
              <a:t>manner</a:t>
            </a:r>
          </a:p>
          <a:p>
            <a:pPr>
              <a:buNone/>
            </a:pPr>
            <a:endParaRPr lang="en-US" altLang="en-US" dirty="0" smtClean="0">
              <a:latin typeface="Calibri Light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dirty="0" smtClean="0">
                <a:latin typeface="Calibri Light" pitchFamily="34" charset="0"/>
              </a:rPr>
              <a:t>Approve strategic direction for the management team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209800"/>
            <a:ext cx="7620000" cy="38100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en-US" dirty="0" smtClean="0"/>
              <a:t>T</a:t>
            </a:r>
            <a:r>
              <a:rPr lang="en-US" altLang="en-US" dirty="0" smtClean="0">
                <a:latin typeface="Calibri Light" pitchFamily="34" charset="0"/>
              </a:rPr>
              <a:t>he size of the Board should contain 10-14 members. </a:t>
            </a:r>
            <a:endParaRPr lang="en-US" altLang="en-US" dirty="0" smtClean="0">
              <a:latin typeface="Calibri Light" pitchFamily="34" charset="0"/>
            </a:endParaRPr>
          </a:p>
          <a:p>
            <a:pPr>
              <a:buNone/>
            </a:pPr>
            <a:endParaRPr lang="en-US" altLang="en-US" dirty="0" smtClean="0">
              <a:latin typeface="Calibri Light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dirty="0" smtClean="0">
                <a:latin typeface="Calibri Light" pitchFamily="34" charset="0"/>
              </a:rPr>
              <a:t>13 members currently serving </a:t>
            </a:r>
            <a:endParaRPr lang="en-US" altLang="en-US" dirty="0" smtClean="0">
              <a:latin typeface="Calibri Light" pitchFamily="34" charset="0"/>
            </a:endParaRPr>
          </a:p>
          <a:p>
            <a:pPr>
              <a:buNone/>
            </a:pPr>
            <a:endParaRPr lang="en-US" altLang="en-US" dirty="0" smtClean="0">
              <a:latin typeface="Calibri Light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dirty="0" smtClean="0">
                <a:latin typeface="Calibri Light" pitchFamily="34" charset="0"/>
              </a:rPr>
              <a:t>Should offer diversity so that decision making is not </a:t>
            </a:r>
            <a:r>
              <a:rPr lang="en-US" altLang="en-US" dirty="0" smtClean="0">
                <a:latin typeface="Calibri Light" pitchFamily="34" charset="0"/>
              </a:rPr>
              <a:t>hindered</a:t>
            </a:r>
          </a:p>
          <a:p>
            <a:pPr>
              <a:buNone/>
            </a:pPr>
            <a:endParaRPr lang="en-US" altLang="en-US" dirty="0" smtClean="0">
              <a:latin typeface="Calibri Light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dirty="0" smtClean="0">
                <a:latin typeface="Calibri Light" pitchFamily="34" charset="0"/>
              </a:rPr>
              <a:t>Selection of Chairman and CEO is done so by the Board of Directors</a:t>
            </a:r>
            <a:endParaRPr lang="en-US" altLang="en-US" dirty="0">
              <a:latin typeface="Calibri Light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:lc="http://schemas.openxmlformats.org/drawingml/2006/lockedCanvas" xmlns="" id="{504F74ED-FCEF-4ED3-B839-8358A667D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1000"/>
            <a:ext cx="2962275" cy="15430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latin typeface="Calibri Light" pitchFamily="34" charset="0"/>
              </a:rPr>
              <a:t>Nominating and Corporate Governance Committee</a:t>
            </a:r>
            <a:endParaRPr lang="en-US" b="1" u="sng" dirty="0">
              <a:latin typeface="Calibri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en-US" dirty="0" smtClean="0">
                <a:latin typeface="Calibri Light" pitchFamily="34" charset="0"/>
              </a:rPr>
              <a:t>There is no policy stating how many other companies a director can serve on </a:t>
            </a:r>
            <a:endParaRPr lang="en-US" altLang="en-US" dirty="0" smtClean="0">
              <a:latin typeface="Calibri Light" pitchFamily="34" charset="0"/>
            </a:endParaRPr>
          </a:p>
          <a:p>
            <a:pPr>
              <a:buNone/>
            </a:pPr>
            <a:endParaRPr lang="en-US" altLang="en-US" dirty="0" smtClean="0">
              <a:latin typeface="Calibri Light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dirty="0" smtClean="0">
                <a:latin typeface="Calibri Light" pitchFamily="34" charset="0"/>
              </a:rPr>
              <a:t>When the Committee is deciding on who to choose for the directors they take into consideration how many other Boards they are currently serving </a:t>
            </a:r>
            <a:r>
              <a:rPr lang="en-US" altLang="en-US" dirty="0" smtClean="0">
                <a:latin typeface="Calibri Light" pitchFamily="34" charset="0"/>
              </a:rPr>
              <a:t>on</a:t>
            </a:r>
          </a:p>
          <a:p>
            <a:pPr>
              <a:buNone/>
            </a:pPr>
            <a:endParaRPr lang="en-US" altLang="en-US" dirty="0" smtClean="0">
              <a:latin typeface="Calibri Light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dirty="0" smtClean="0">
                <a:latin typeface="Calibri Light" pitchFamily="34" charset="0"/>
              </a:rPr>
              <a:t>When a directors occupation changes often during their involvement with the Board they are asked to submit a resignation letter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1066800"/>
          </a:xfrm>
        </p:spPr>
        <p:txBody>
          <a:bodyPr/>
          <a:lstStyle/>
          <a:p>
            <a:pPr algn="ctr"/>
            <a:r>
              <a:rPr lang="en-US" b="1" u="sng" dirty="0" smtClean="0">
                <a:latin typeface="Calibri Light" pitchFamily="34" charset="0"/>
              </a:rPr>
              <a:t>HISTORY</a:t>
            </a:r>
            <a:endParaRPr lang="en-US" b="1" u="sng" dirty="0">
              <a:latin typeface="Calibri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229600" cy="5257800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>
                <a:latin typeface="Calibri Light" pitchFamily="34" charset="0"/>
              </a:rPr>
              <a:t>1950s:</a:t>
            </a:r>
          </a:p>
          <a:p>
            <a:pPr>
              <a:buNone/>
            </a:pPr>
            <a:endParaRPr lang="en-US" sz="2000" b="1" dirty="0" smtClean="0">
              <a:latin typeface="Calibri Light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latin typeface="Calibri Light" pitchFamily="34" charset="0"/>
              </a:rPr>
              <a:t>Bill Bowerman, Portland, Oregon native, becomes a track coach for the University of Oregon </a:t>
            </a:r>
          </a:p>
          <a:p>
            <a:pPr lvl="1">
              <a:buFont typeface="Wingdings" pitchFamily="2" charset="2"/>
              <a:buChar char="v"/>
            </a:pPr>
            <a:r>
              <a:rPr lang="en-US" sz="1600" dirty="0" smtClean="0">
                <a:latin typeface="Calibri Light" pitchFamily="34" charset="0"/>
              </a:rPr>
              <a:t>Led the university to 4 NCAA track titles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latin typeface="Calibri Light" pitchFamily="34" charset="0"/>
              </a:rPr>
              <a:t>Late 1950s, began obsession of creating a lighter shoe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latin typeface="Calibri Light" pitchFamily="34" charset="0"/>
              </a:rPr>
              <a:t>Suggested new ideas to shoe companies but was denied 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latin typeface="Calibri Light" pitchFamily="34" charset="0"/>
              </a:rPr>
              <a:t>Took matters into his own hands and learned how to make a basic running shoe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latin typeface="Calibri Light" pitchFamily="34" charset="0"/>
              </a:rPr>
              <a:t>Recruited Phil Knight, an athlete of Bowerman, to try the first-ever “Bowerman” original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latin typeface="Calibri Light" pitchFamily="34" charset="0"/>
              </a:rPr>
              <a:t>A teammate of Knight took a liking to Knight’s shoes and asked to barrow them</a:t>
            </a:r>
          </a:p>
          <a:p>
            <a:pPr lvl="1">
              <a:buFont typeface="Wingdings" pitchFamily="2" charset="2"/>
              <a:buChar char="v"/>
            </a:pPr>
            <a:r>
              <a:rPr lang="en-US" sz="1600" dirty="0" smtClean="0">
                <a:latin typeface="Calibri Light" pitchFamily="34" charset="0"/>
              </a:rPr>
              <a:t>Won a conference championship and a gold medal in the 400 meters a decade later at the 1960 Olympic Games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irst nike corte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533400"/>
            <a:ext cx="4419600" cy="2946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algn="ctr"/>
            <a:r>
              <a:rPr lang="en-US" b="1" u="sng" dirty="0" smtClean="0">
                <a:latin typeface="Calibri Light" pitchFamily="34" charset="0"/>
              </a:rPr>
              <a:t>HISTORY CONT. </a:t>
            </a:r>
            <a:endParaRPr lang="en-US" b="1" u="sng" dirty="0">
              <a:latin typeface="Calibri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800100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latin typeface="Calibri Light" pitchFamily="34" charset="0"/>
              </a:rPr>
              <a:t>1960s</a:t>
            </a:r>
            <a:r>
              <a:rPr lang="en-US" sz="2000" b="1" dirty="0" smtClean="0">
                <a:latin typeface="Calibri Light" pitchFamily="34" charset="0"/>
              </a:rPr>
              <a:t>:</a:t>
            </a:r>
          </a:p>
          <a:p>
            <a:pPr>
              <a:buNone/>
            </a:pPr>
            <a:endParaRPr lang="en-US" sz="2000" b="1" dirty="0" smtClean="0">
              <a:latin typeface="Calibri Light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800" dirty="0" smtClean="0">
                <a:latin typeface="Calibri Light" pitchFamily="34" charset="0"/>
              </a:rPr>
              <a:t>Phil Knight completed his bachelors degree in business at the University of Oregon</a:t>
            </a:r>
          </a:p>
          <a:p>
            <a:pPr>
              <a:buFont typeface="Wingdings" pitchFamily="2" charset="2"/>
              <a:buChar char="v"/>
            </a:pPr>
            <a:r>
              <a:rPr lang="en-US" sz="1800" dirty="0" smtClean="0">
                <a:latin typeface="Calibri Light" pitchFamily="34" charset="0"/>
              </a:rPr>
              <a:t>Traveled to Japan after school and built a relationship with a Japanese firm called Onitsuka Tiger Co.</a:t>
            </a:r>
          </a:p>
          <a:p>
            <a:pPr lvl="1">
              <a:buFont typeface="Wingdings" pitchFamily="2" charset="2"/>
              <a:buChar char="v"/>
            </a:pPr>
            <a:r>
              <a:rPr lang="en-US" sz="1400" dirty="0" smtClean="0">
                <a:latin typeface="Calibri Light" pitchFamily="34" charset="0"/>
              </a:rPr>
              <a:t>Invented “Blue Ribbon Sports”; New production of athletic shoes</a:t>
            </a:r>
          </a:p>
          <a:p>
            <a:pPr>
              <a:buFont typeface="Wingdings" pitchFamily="2" charset="2"/>
              <a:buChar char="v"/>
            </a:pPr>
            <a:r>
              <a:rPr lang="en-US" sz="1800" dirty="0" smtClean="0">
                <a:latin typeface="Calibri Light" pitchFamily="34" charset="0"/>
              </a:rPr>
              <a:t>Knight brought onboard Bowerman who invested 50-50 in the new business</a:t>
            </a:r>
          </a:p>
          <a:p>
            <a:pPr>
              <a:buFont typeface="Wingdings" pitchFamily="2" charset="2"/>
              <a:buChar char="v"/>
            </a:pPr>
            <a:r>
              <a:rPr lang="en-US" sz="1800" dirty="0" smtClean="0">
                <a:latin typeface="Calibri Light" pitchFamily="34" charset="0"/>
              </a:rPr>
              <a:t>1964 was the first year of Blue Ribbon Sports</a:t>
            </a:r>
          </a:p>
          <a:p>
            <a:pPr lvl="1">
              <a:buFont typeface="Wingdings" pitchFamily="2" charset="2"/>
              <a:buChar char="v"/>
            </a:pPr>
            <a:r>
              <a:rPr lang="en-US" sz="1400" dirty="0" smtClean="0">
                <a:latin typeface="Calibri Light" pitchFamily="34" charset="0"/>
              </a:rPr>
              <a:t>A total of 1,300 pairs had been sold to total a gross income of $8,000</a:t>
            </a:r>
          </a:p>
          <a:p>
            <a:pPr>
              <a:buFont typeface="Wingdings" pitchFamily="2" charset="2"/>
              <a:buChar char="v"/>
            </a:pPr>
            <a:r>
              <a:rPr lang="en-US" sz="1800" dirty="0" smtClean="0">
                <a:latin typeface="Calibri Light" pitchFamily="34" charset="0"/>
              </a:rPr>
              <a:t>The company purchased their first retail space in 1967 (Santa Monica, CA)</a:t>
            </a:r>
          </a:p>
          <a:p>
            <a:pPr lvl="1">
              <a:buFont typeface="Wingdings" pitchFamily="2" charset="2"/>
              <a:buChar char="v"/>
            </a:pPr>
            <a:r>
              <a:rPr lang="en-US" sz="1400" dirty="0" smtClean="0">
                <a:latin typeface="Calibri Light" pitchFamily="34" charset="0"/>
              </a:rPr>
              <a:t>Soon after expanded to the East Coast </a:t>
            </a:r>
          </a:p>
          <a:p>
            <a:pPr>
              <a:buFont typeface="Wingdings" pitchFamily="2" charset="2"/>
              <a:buChar char="v"/>
            </a:pPr>
            <a:r>
              <a:rPr lang="en-US" sz="1800" dirty="0" smtClean="0">
                <a:latin typeface="Calibri Light" pitchFamily="34" charset="0"/>
              </a:rPr>
              <a:t>Found their first big seller: a shoe called Cortez</a:t>
            </a:r>
          </a:p>
          <a:p>
            <a:pPr>
              <a:buFont typeface="Wingdings" pitchFamily="2" charset="2"/>
              <a:buChar char="v"/>
            </a:pPr>
            <a:r>
              <a:rPr lang="en-US" sz="1800" dirty="0" smtClean="0">
                <a:latin typeface="Calibri Light" pitchFamily="34" charset="0"/>
              </a:rPr>
              <a:t>Became Blue Ribbon Sports Inc. in 1968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result for first ever nike swoos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685800"/>
            <a:ext cx="2286000" cy="1603613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85800"/>
            <a:ext cx="8229600" cy="58887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latin typeface="Calibri Light" pitchFamily="34" charset="0"/>
              </a:rPr>
              <a:t>1970s:</a:t>
            </a:r>
          </a:p>
          <a:p>
            <a:pPr>
              <a:buNone/>
            </a:pPr>
            <a:endParaRPr lang="en-US" sz="2000" b="1" dirty="0" smtClean="0">
              <a:latin typeface="Calibri Light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sz="1800" dirty="0" smtClean="0">
                <a:latin typeface="Calibri Light" pitchFamily="34" charset="0"/>
              </a:rPr>
              <a:t>Faced its first obstacle: could not afford expansion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sz="1800" dirty="0" smtClean="0">
                <a:latin typeface="Calibri Light" pitchFamily="34" charset="0"/>
              </a:rPr>
              <a:t>Solution: to manufacture its own line of products overseas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sz="1600" dirty="0" smtClean="0">
                <a:latin typeface="Calibri Light" pitchFamily="34" charset="0"/>
              </a:rPr>
              <a:t>Marketed the own products in the 1972 Olympic Trials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sz="1400" dirty="0" smtClean="0">
                <a:latin typeface="Calibri Light" pitchFamily="34" charset="0"/>
              </a:rPr>
              <a:t>Prominent athletes wore the company’s shoes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sz="1800" dirty="0" smtClean="0">
                <a:latin typeface="Calibri Light" pitchFamily="34" charset="0"/>
              </a:rPr>
              <a:t>Changed from Blue Ribbon Sports to Nike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sz="1800" dirty="0" smtClean="0">
                <a:latin typeface="Calibri Light" pitchFamily="34" charset="0"/>
              </a:rPr>
              <a:t>A graphic design student created the Nike “swoosh” for $35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sz="1800" dirty="0" smtClean="0">
                <a:latin typeface="Calibri Light" pitchFamily="34" charset="0"/>
              </a:rPr>
              <a:t>First-ever “Moon” shoe was created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sz="1600" dirty="0" smtClean="0">
                <a:latin typeface="Calibri Light" pitchFamily="34" charset="0"/>
              </a:rPr>
              <a:t>Shoe made by molding rubber in a waffle iron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sz="1800" dirty="0" smtClean="0">
                <a:latin typeface="Calibri Light" pitchFamily="34" charset="0"/>
              </a:rPr>
              <a:t>In 1972 broke away from Onitsuka Tiger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sz="1800" dirty="0" smtClean="0">
                <a:latin typeface="Calibri Light" pitchFamily="34" charset="0"/>
              </a:rPr>
              <a:t>New Products brought in a gross income of $1.96 million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sz="1800" dirty="0" smtClean="0">
                <a:latin typeface="Calibri Light" pitchFamily="34" charset="0"/>
              </a:rPr>
              <a:t>Nike signed its first athlete endorsement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sz="1800" dirty="0" smtClean="0">
                <a:latin typeface="Calibri Light" pitchFamily="34" charset="0"/>
              </a:rPr>
              <a:t>Revenues tripled to $14 million then eventually to $28 million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sz="1800" dirty="0" smtClean="0">
                <a:latin typeface="Calibri Light" pitchFamily="34" charset="0"/>
              </a:rPr>
              <a:t>International sales expanded to: Asia, South America, and Europe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sz="1800" dirty="0" smtClean="0">
                <a:latin typeface="Calibri Light" pitchFamily="34" charset="0"/>
              </a:rPr>
              <a:t>Sold half the running shoes in the U.S.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sz="1800" dirty="0" smtClean="0">
                <a:latin typeface="Calibri Light" pitchFamily="34" charset="0"/>
              </a:rPr>
              <a:t>Launched a new line of sports clothing </a:t>
            </a:r>
          </a:p>
        </p:txBody>
      </p:sp>
      <p:sp>
        <p:nvSpPr>
          <p:cNvPr id="16388" name="AutoShape 4" descr="Image result for current nike swoo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AutoShape 6" descr="Image result for current nike swoo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8" descr="Image result for current nike swoo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4" name="Picture 10" descr="Image result for current nike swoo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5705856"/>
            <a:ext cx="3200400" cy="1152144"/>
          </a:xfrm>
          <a:prstGeom prst="rect">
            <a:avLst/>
          </a:prstGeom>
          <a:noFill/>
        </p:spPr>
      </p:pic>
      <p:sp>
        <p:nvSpPr>
          <p:cNvPr id="13" name="Down Arrow 12"/>
          <p:cNvSpPr/>
          <p:nvPr/>
        </p:nvSpPr>
        <p:spPr>
          <a:xfrm>
            <a:off x="7620000" y="2362200"/>
            <a:ext cx="990600" cy="3276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 result for young michael jord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7883" y="4343400"/>
            <a:ext cx="5326117" cy="25146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8229600" cy="57363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latin typeface="Calibri Light" pitchFamily="34" charset="0"/>
              </a:rPr>
              <a:t>1980s:</a:t>
            </a:r>
          </a:p>
          <a:p>
            <a:pPr>
              <a:buNone/>
            </a:pPr>
            <a:endParaRPr lang="en-US" sz="2000" b="1" dirty="0" smtClean="0">
              <a:latin typeface="Calibri Light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dirty="0" smtClean="0">
                <a:latin typeface="Calibri Light" pitchFamily="34" charset="0"/>
              </a:rPr>
              <a:t>Established factories in mainland China, Latin America, Europe, Japan, and Africa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dirty="0" smtClean="0">
                <a:latin typeface="Calibri Light" pitchFamily="34" charset="0"/>
              </a:rPr>
              <a:t>In 1982 designed its first shoe made for grass/turf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 dirty="0" smtClean="0">
                <a:latin typeface="Calibri Light" pitchFamily="34" charset="0"/>
              </a:rPr>
              <a:t>Equipped the winning team in the English and European Cup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dirty="0" smtClean="0">
                <a:latin typeface="Calibri Light" pitchFamily="34" charset="0"/>
              </a:rPr>
              <a:t>Dropped behind Germany because of a quarterly drop in earnings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dirty="0" smtClean="0">
                <a:latin typeface="Calibri Light" pitchFamily="34" charset="0"/>
              </a:rPr>
              <a:t>Invested in a national television and magazine advertising campaign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dirty="0" smtClean="0">
                <a:latin typeface="Calibri Light" pitchFamily="34" charset="0"/>
              </a:rPr>
              <a:t>Signed Michael Jordan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 dirty="0" smtClean="0">
                <a:latin typeface="Calibri Light" pitchFamily="34" charset="0"/>
              </a:rPr>
              <a:t>New face of the “Air” shoe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dirty="0" smtClean="0">
                <a:latin typeface="Calibri Light" pitchFamily="34" charset="0"/>
              </a:rPr>
              <a:t>After new strategic advertising plan, Nike led the market again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 dirty="0" smtClean="0">
                <a:latin typeface="Calibri Light" pitchFamily="34" charset="0"/>
              </a:rPr>
              <a:t>$1.7 billion in sales</a:t>
            </a:r>
          </a:p>
          <a:p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029200"/>
            <a:ext cx="7772400" cy="1143000"/>
          </a:xfrm>
        </p:spPr>
        <p:txBody>
          <a:bodyPr/>
          <a:lstStyle/>
          <a:p>
            <a:pPr algn="ctr"/>
            <a:r>
              <a:rPr lang="en-US" b="1" dirty="0" smtClean="0">
                <a:latin typeface="Calibri Light" pitchFamily="34" charset="0"/>
              </a:rPr>
              <a:t>Marketing Strategy </a:t>
            </a:r>
            <a:endParaRPr lang="en-US" b="1" dirty="0">
              <a:latin typeface="Calibri Light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:lc="http://schemas.openxmlformats.org/drawingml/2006/lockedCanvas" xmlns="" id="{6C288646-F455-4E18-9A7F-4EE5CE871D3B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t="1459" b="2983"/>
          <a:stretch>
            <a:fillRect/>
          </a:stretch>
        </p:blipFill>
        <p:spPr bwMode="auto">
          <a:xfrm>
            <a:off x="0" y="0"/>
            <a:ext cx="91440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1388</TotalTime>
  <Words>822</Words>
  <Application>Microsoft Office PowerPoint</Application>
  <PresentationFormat>On-screen Show (4:3)</PresentationFormat>
  <Paragraphs>145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Equity</vt:lpstr>
      <vt:lpstr>NIKE INC.</vt:lpstr>
      <vt:lpstr>Board of Directors</vt:lpstr>
      <vt:lpstr>Slide 3</vt:lpstr>
      <vt:lpstr>Nominating and Corporate Governance Committee</vt:lpstr>
      <vt:lpstr>HISTORY</vt:lpstr>
      <vt:lpstr>HISTORY CONT. </vt:lpstr>
      <vt:lpstr>Slide 7</vt:lpstr>
      <vt:lpstr>Slide 8</vt:lpstr>
      <vt:lpstr>Marketing Strategy </vt:lpstr>
      <vt:lpstr>Slide 10</vt:lpstr>
      <vt:lpstr>Nike’s Financial Statements</vt:lpstr>
      <vt:lpstr>Nike’s Management</vt:lpstr>
      <vt:lpstr>Internal Environment</vt:lpstr>
      <vt:lpstr>Internal Opportunities</vt:lpstr>
      <vt:lpstr>External Environment</vt:lpstr>
      <vt:lpstr>Slide 16</vt:lpstr>
      <vt:lpstr>Competition</vt:lpstr>
      <vt:lpstr>References</vt:lpstr>
      <vt:lpstr>References Continued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Eduardo cordova</dc:creator>
  <cp:lastModifiedBy>Eduardo cordova</cp:lastModifiedBy>
  <cp:revision>32</cp:revision>
  <dcterms:created xsi:type="dcterms:W3CDTF">2017-10-02T04:23:13Z</dcterms:created>
  <dcterms:modified xsi:type="dcterms:W3CDTF">2017-11-30T20:03:23Z</dcterms:modified>
</cp:coreProperties>
</file>