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96" r:id="rId1"/>
  </p:sldMasterIdLst>
  <p:notesMasterIdLst>
    <p:notesMasterId r:id="rId26"/>
  </p:notesMasterIdLst>
  <p:sldIdLst>
    <p:sldId id="256" r:id="rId2"/>
    <p:sldId id="257" r:id="rId3"/>
    <p:sldId id="265" r:id="rId4"/>
    <p:sldId id="266" r:id="rId5"/>
    <p:sldId id="258" r:id="rId6"/>
    <p:sldId id="268" r:id="rId7"/>
    <p:sldId id="269" r:id="rId8"/>
    <p:sldId id="267" r:id="rId9"/>
    <p:sldId id="263"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27"/>
    <p:restoredTop sz="94671"/>
  </p:normalViewPr>
  <p:slideViewPr>
    <p:cSldViewPr snapToGrid="0" snapToObjects="1">
      <p:cViewPr varScale="1">
        <p:scale>
          <a:sx n="77" d="100"/>
          <a:sy n="77" d="100"/>
        </p:scale>
        <p:origin x="5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B41BD3-D3F7-9B45-AA49-9CA8952ECD82}" type="datetimeFigureOut">
              <a:rPr lang="en-US" smtClean="0"/>
              <a:t>5/11/2017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502B0F-96BB-E94E-B28C-8DE4A3CA8E82}" type="slidenum">
              <a:rPr lang="en-US" smtClean="0"/>
              <a:t>‹#›</a:t>
            </a:fld>
            <a:endParaRPr lang="en-US"/>
          </a:p>
        </p:txBody>
      </p:sp>
    </p:spTree>
    <p:extLst>
      <p:ext uri="{BB962C8B-B14F-4D97-AF65-F5344CB8AC3E}">
        <p14:creationId xmlns:p14="http://schemas.microsoft.com/office/powerpoint/2010/main" val="664598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02B0F-96BB-E94E-B28C-8DE4A3CA8E82}" type="slidenum">
              <a:rPr lang="en-US" smtClean="0"/>
              <a:t>1</a:t>
            </a:fld>
            <a:endParaRPr lang="en-US"/>
          </a:p>
        </p:txBody>
      </p:sp>
    </p:spTree>
    <p:extLst>
      <p:ext uri="{BB962C8B-B14F-4D97-AF65-F5344CB8AC3E}">
        <p14:creationId xmlns:p14="http://schemas.microsoft.com/office/powerpoint/2010/main" val="159744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02B0F-96BB-E94E-B28C-8DE4A3CA8E82}" type="slidenum">
              <a:rPr lang="en-US" smtClean="0"/>
              <a:t>4</a:t>
            </a:fld>
            <a:endParaRPr lang="en-US"/>
          </a:p>
        </p:txBody>
      </p:sp>
    </p:spTree>
    <p:extLst>
      <p:ext uri="{BB962C8B-B14F-4D97-AF65-F5344CB8AC3E}">
        <p14:creationId xmlns:p14="http://schemas.microsoft.com/office/powerpoint/2010/main" val="8451969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4C383DF-8751-D847-9372-E9081D18FCDC}" type="datetimeFigureOut">
              <a:rPr lang="en-US" smtClean="0"/>
              <a:t>5/11/2017</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4FFE006-F5AC-794B-B667-C2D2876E068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158937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C383DF-8751-D847-9372-E9081D18FCDC}"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FE006-F5AC-794B-B667-C2D2876E0688}" type="slidenum">
              <a:rPr lang="en-US" smtClean="0"/>
              <a:t>‹#›</a:t>
            </a:fld>
            <a:endParaRPr lang="en-US"/>
          </a:p>
        </p:txBody>
      </p:sp>
    </p:spTree>
    <p:extLst>
      <p:ext uri="{BB962C8B-B14F-4D97-AF65-F5344CB8AC3E}">
        <p14:creationId xmlns:p14="http://schemas.microsoft.com/office/powerpoint/2010/main" val="184605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383DF-8751-D847-9372-E9081D18FCDC}"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FE006-F5AC-794B-B667-C2D2876E068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471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383DF-8751-D847-9372-E9081D18FCDC}"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FE006-F5AC-794B-B667-C2D2876E068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1355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383DF-8751-D847-9372-E9081D18FCDC}"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FE006-F5AC-794B-B667-C2D2876E0688}" type="slidenum">
              <a:rPr lang="en-US" smtClean="0"/>
              <a:t>‹#›</a:t>
            </a:fld>
            <a:endParaRPr lang="en-US"/>
          </a:p>
        </p:txBody>
      </p:sp>
    </p:spTree>
    <p:extLst>
      <p:ext uri="{BB962C8B-B14F-4D97-AF65-F5344CB8AC3E}">
        <p14:creationId xmlns:p14="http://schemas.microsoft.com/office/powerpoint/2010/main" val="142991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383DF-8751-D847-9372-E9081D18FCDC}"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FE006-F5AC-794B-B667-C2D2876E068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744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383DF-8751-D847-9372-E9081D18FCDC}"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FE006-F5AC-794B-B667-C2D2876E068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97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C383DF-8751-D847-9372-E9081D18FCDC}"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FE006-F5AC-794B-B667-C2D2876E068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4315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C383DF-8751-D847-9372-E9081D18FCDC}"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FE006-F5AC-794B-B667-C2D2876E068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904849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C383DF-8751-D847-9372-E9081D18FCDC}"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FE006-F5AC-794B-B667-C2D2876E0688}" type="slidenum">
              <a:rPr lang="en-US" smtClean="0"/>
              <a:t>‹#›</a:t>
            </a:fld>
            <a:endParaRPr lang="en-US"/>
          </a:p>
        </p:txBody>
      </p:sp>
    </p:spTree>
    <p:extLst>
      <p:ext uri="{BB962C8B-B14F-4D97-AF65-F5344CB8AC3E}">
        <p14:creationId xmlns:p14="http://schemas.microsoft.com/office/powerpoint/2010/main" val="337678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C383DF-8751-D847-9372-E9081D18FCDC}" type="datetimeFigureOut">
              <a:rPr lang="en-US" smtClean="0"/>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FE006-F5AC-794B-B667-C2D2876E068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83171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C383DF-8751-D847-9372-E9081D18FCDC}"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FE006-F5AC-794B-B667-C2D2876E0688}" type="slidenum">
              <a:rPr lang="en-US" smtClean="0"/>
              <a:t>‹#›</a:t>
            </a:fld>
            <a:endParaRPr lang="en-US"/>
          </a:p>
        </p:txBody>
      </p:sp>
    </p:spTree>
    <p:extLst>
      <p:ext uri="{BB962C8B-B14F-4D97-AF65-F5344CB8AC3E}">
        <p14:creationId xmlns:p14="http://schemas.microsoft.com/office/powerpoint/2010/main" val="19768078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C383DF-8751-D847-9372-E9081D18FCDC}" type="datetimeFigureOut">
              <a:rPr lang="en-US" smtClean="0"/>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FE006-F5AC-794B-B667-C2D2876E068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76330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C383DF-8751-D847-9372-E9081D18FCDC}" type="datetimeFigureOut">
              <a:rPr lang="en-US" smtClean="0"/>
              <a:t>5/11/2017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FE006-F5AC-794B-B667-C2D2876E068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98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383DF-8751-D847-9372-E9081D18FCDC}" type="datetimeFigureOut">
              <a:rPr lang="en-US" smtClean="0"/>
              <a:t>5/11/2017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FE006-F5AC-794B-B667-C2D2876E0688}" type="slidenum">
              <a:rPr lang="en-US" smtClean="0"/>
              <a:t>‹#›</a:t>
            </a:fld>
            <a:endParaRPr lang="en-US"/>
          </a:p>
        </p:txBody>
      </p:sp>
    </p:spTree>
    <p:extLst>
      <p:ext uri="{BB962C8B-B14F-4D97-AF65-F5344CB8AC3E}">
        <p14:creationId xmlns:p14="http://schemas.microsoft.com/office/powerpoint/2010/main" val="70273344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C383DF-8751-D847-9372-E9081D18FCDC}"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FE006-F5AC-794B-B667-C2D2876E068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838484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C383DF-8751-D847-9372-E9081D18FCDC}" type="datetimeFigureOut">
              <a:rPr lang="en-US" smtClean="0"/>
              <a:t>5/11/2017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FE006-F5AC-794B-B667-C2D2876E0688}" type="slidenum">
              <a:rPr lang="en-US" smtClean="0"/>
              <a:t>‹#›</a:t>
            </a:fld>
            <a:endParaRPr lang="en-US"/>
          </a:p>
        </p:txBody>
      </p:sp>
    </p:spTree>
    <p:extLst>
      <p:ext uri="{BB962C8B-B14F-4D97-AF65-F5344CB8AC3E}">
        <p14:creationId xmlns:p14="http://schemas.microsoft.com/office/powerpoint/2010/main" val="132051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4C383DF-8751-D847-9372-E9081D18FCDC}" type="datetimeFigureOut">
              <a:rPr lang="en-US" smtClean="0"/>
              <a:t>5/11/2017</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FFE006-F5AC-794B-B667-C2D2876E0688}" type="slidenum">
              <a:rPr lang="en-US" smtClean="0"/>
              <a:t>‹#›</a:t>
            </a:fld>
            <a:endParaRPr lang="en-US"/>
          </a:p>
        </p:txBody>
      </p:sp>
    </p:spTree>
    <p:extLst>
      <p:ext uri="{BB962C8B-B14F-4D97-AF65-F5344CB8AC3E}">
        <p14:creationId xmlns:p14="http://schemas.microsoft.com/office/powerpoint/2010/main" val="1121561585"/>
      </p:ext>
    </p:extLst>
  </p:cSld>
  <p:clrMap bg1="lt1" tx1="dk1" bg2="lt2" tx2="dk2" accent1="accent1" accent2="accent2" accent3="accent3" accent4="accent4" accent5="accent5" accent6="accent6" hlink="hlink" folHlink="folHlink"/>
  <p:sldLayoutIdLst>
    <p:sldLayoutId id="2147485097" r:id="rId1"/>
    <p:sldLayoutId id="2147485098" r:id="rId2"/>
    <p:sldLayoutId id="2147485099" r:id="rId3"/>
    <p:sldLayoutId id="2147485100" r:id="rId4"/>
    <p:sldLayoutId id="2147485101" r:id="rId5"/>
    <p:sldLayoutId id="2147485102" r:id="rId6"/>
    <p:sldLayoutId id="2147485103" r:id="rId7"/>
    <p:sldLayoutId id="2147485104" r:id="rId8"/>
    <p:sldLayoutId id="2147485105" r:id="rId9"/>
    <p:sldLayoutId id="2147485106" r:id="rId10"/>
    <p:sldLayoutId id="2147485107" r:id="rId11"/>
    <p:sldLayoutId id="2147485108" r:id="rId12"/>
    <p:sldLayoutId id="2147485109" r:id="rId13"/>
    <p:sldLayoutId id="2147485110" r:id="rId14"/>
    <p:sldLayoutId id="2147485111" r:id="rId15"/>
    <p:sldLayoutId id="2147485112" r:id="rId16"/>
    <p:sldLayoutId id="21474851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image" Target="../media/image22.jp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tif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_rels/slide4.xml.rels><?xml version="1.0" encoding="UTF-8" standalone="yes"?>
<Relationships xmlns="http://schemas.openxmlformats.org/package/2006/relationships"><Relationship Id="rId8" Type="http://schemas.openxmlformats.org/officeDocument/2006/relationships/image" Target="../media/image15.tiff"/><Relationship Id="rId3" Type="http://schemas.openxmlformats.org/officeDocument/2006/relationships/image" Target="../media/image3.png"/><Relationship Id="rId7" Type="http://schemas.openxmlformats.org/officeDocument/2006/relationships/image" Target="../media/image14.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tiff"/><Relationship Id="rId5" Type="http://schemas.openxmlformats.org/officeDocument/2006/relationships/image" Target="../media/image12.tif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7.tiff"/><Relationship Id="rId4" Type="http://schemas.openxmlformats.org/officeDocument/2006/relationships/image" Target="../media/image16.tiff"/></Relationships>
</file>

<file path=ppt/slides/_rels/slide6.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image" Target="../media/image18.tiff"/><Relationship Id="rId1" Type="http://schemas.openxmlformats.org/officeDocument/2006/relationships/slideLayout" Target="../slideLayouts/slideLayout2.xml"/><Relationship Id="rId4" Type="http://schemas.openxmlformats.org/officeDocument/2006/relationships/image" Target="../media/image20.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4106" y="1403797"/>
            <a:ext cx="7559899" cy="2112135"/>
          </a:xfrm>
        </p:spPr>
        <p:txBody>
          <a:bodyPr>
            <a:normAutofit/>
          </a:bodyPr>
          <a:lstStyle/>
          <a:p>
            <a:endParaRPr lang="en-US" dirty="0"/>
          </a:p>
        </p:txBody>
      </p:sp>
      <p:sp>
        <p:nvSpPr>
          <p:cNvPr id="3" name="Subtitle 2"/>
          <p:cNvSpPr>
            <a:spLocks noGrp="1"/>
          </p:cNvSpPr>
          <p:nvPr>
            <p:ph type="subTitle" idx="1"/>
          </p:nvPr>
        </p:nvSpPr>
        <p:spPr>
          <a:xfrm flipV="1">
            <a:off x="7552815" y="6857999"/>
            <a:ext cx="4639185" cy="45719"/>
          </a:xfrm>
        </p:spPr>
        <p:txBody>
          <a:bodyPr>
            <a:noAutofit/>
          </a:bodyPr>
          <a:lstStyle/>
          <a:p>
            <a:endParaRPr lang="en-US" sz="800" dirty="0"/>
          </a:p>
        </p:txBody>
      </p:sp>
      <p:pic>
        <p:nvPicPr>
          <p:cNvPr id="5" name="Picture 4"/>
          <p:cNvPicPr>
            <a:picLocks noChangeAspect="1"/>
          </p:cNvPicPr>
          <p:nvPr/>
        </p:nvPicPr>
        <p:blipFill>
          <a:blip r:embed="rId3"/>
          <a:stretch>
            <a:fillRect/>
          </a:stretch>
        </p:blipFill>
        <p:spPr>
          <a:xfrm>
            <a:off x="2550017" y="1798213"/>
            <a:ext cx="7083380" cy="3523802"/>
          </a:xfrm>
          <a:prstGeom prst="rect">
            <a:avLst/>
          </a:prstGeom>
        </p:spPr>
      </p:pic>
    </p:spTree>
    <p:extLst>
      <p:ext uri="{BB962C8B-B14F-4D97-AF65-F5344CB8AC3E}">
        <p14:creationId xmlns:p14="http://schemas.microsoft.com/office/powerpoint/2010/main" val="4724179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a:t>
            </a:r>
            <a:endParaRPr lang="en-US" dirty="0"/>
          </a:p>
        </p:txBody>
      </p:sp>
      <p:sp>
        <p:nvSpPr>
          <p:cNvPr id="3" name="Content Placeholder 2"/>
          <p:cNvSpPr>
            <a:spLocks noGrp="1"/>
          </p:cNvSpPr>
          <p:nvPr>
            <p:ph idx="1"/>
          </p:nvPr>
        </p:nvSpPr>
        <p:spPr/>
        <p:txBody>
          <a:bodyPr/>
          <a:lstStyle/>
          <a:p>
            <a:r>
              <a:rPr lang="en-US" dirty="0" smtClean="0"/>
              <a:t>Expansion Strategy</a:t>
            </a:r>
          </a:p>
          <a:p>
            <a:r>
              <a:rPr lang="en-US" dirty="0" smtClean="0"/>
              <a:t>Marketing Strategy</a:t>
            </a:r>
          </a:p>
          <a:p>
            <a:r>
              <a:rPr lang="en-US" dirty="0" smtClean="0"/>
              <a:t>Advertising Strategy</a:t>
            </a:r>
          </a:p>
          <a:p>
            <a:r>
              <a:rPr lang="en-US" dirty="0" smtClean="0"/>
              <a:t>Brand Strategy</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26940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Expansion Strategy</a:t>
            </a:r>
            <a:endParaRPr lang="en-US" dirty="0"/>
          </a:p>
        </p:txBody>
      </p:sp>
      <p:sp>
        <p:nvSpPr>
          <p:cNvPr id="3" name="Content Placeholder 2"/>
          <p:cNvSpPr>
            <a:spLocks noGrp="1"/>
          </p:cNvSpPr>
          <p:nvPr>
            <p:ph idx="1"/>
          </p:nvPr>
        </p:nvSpPr>
        <p:spPr/>
        <p:txBody>
          <a:bodyPr/>
          <a:lstStyle/>
          <a:p>
            <a:r>
              <a:rPr lang="en-US" dirty="0" smtClean="0"/>
              <a:t>Panera Bread opportunities to grow keeps expanding each year.</a:t>
            </a:r>
          </a:p>
          <a:p>
            <a:pPr lvl="1"/>
            <a:r>
              <a:rPr lang="en-US" dirty="0" smtClean="0"/>
              <a:t>Expanding Panera at Home</a:t>
            </a:r>
          </a:p>
          <a:p>
            <a:pPr lvl="1"/>
            <a:r>
              <a:rPr lang="en-US" dirty="0" smtClean="0"/>
              <a:t>Expanding their delivery services to all franchises.</a:t>
            </a:r>
          </a:p>
          <a:p>
            <a:pPr lvl="1"/>
            <a:r>
              <a:rPr lang="en-US" dirty="0" smtClean="0"/>
              <a:t>Focus on reaching more consumers by promoting their unique and superior value in their products.</a:t>
            </a:r>
          </a:p>
          <a:p>
            <a:pPr lvl="1"/>
            <a:r>
              <a:rPr lang="en-US" dirty="0" smtClean="0"/>
              <a:t>Continue to grow the catering service while searching for options to make catering services separate from Panera Bread dinning locations.</a:t>
            </a:r>
          </a:p>
          <a:p>
            <a:pPr marL="457200" lvl="1" indent="0">
              <a:buNone/>
            </a:pPr>
            <a:endParaRPr lang="en-US" dirty="0"/>
          </a:p>
        </p:txBody>
      </p:sp>
    </p:spTree>
    <p:extLst>
      <p:ext uri="{BB962C8B-B14F-4D97-AF65-F5344CB8AC3E}">
        <p14:creationId xmlns:p14="http://schemas.microsoft.com/office/powerpoint/2010/main" val="1887719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Panera Bread at Home</a:t>
            </a:r>
            <a:endParaRPr lang="en-US" dirty="0"/>
          </a:p>
        </p:txBody>
      </p:sp>
      <p:sp>
        <p:nvSpPr>
          <p:cNvPr id="3" name="Content Placeholder 2"/>
          <p:cNvSpPr>
            <a:spLocks noGrp="1"/>
          </p:cNvSpPr>
          <p:nvPr>
            <p:ph idx="1"/>
          </p:nvPr>
        </p:nvSpPr>
        <p:spPr/>
        <p:txBody>
          <a:bodyPr/>
          <a:lstStyle/>
          <a:p>
            <a:r>
              <a:rPr lang="en-US" dirty="0" smtClean="0"/>
              <a:t>Expansion of product line sold at grocery stores including refrigerated Panera Bread dough, coffee, soup, dressings, frozen cookie dough, and all natural Panera Bread chips. It will increase the number of consumers reached and expand name recognition into new areas. </a:t>
            </a:r>
            <a:endParaRPr lang="en-US" dirty="0"/>
          </a:p>
        </p:txBody>
      </p:sp>
    </p:spTree>
    <p:extLst>
      <p:ext uri="{BB962C8B-B14F-4D97-AF65-F5344CB8AC3E}">
        <p14:creationId xmlns:p14="http://schemas.microsoft.com/office/powerpoint/2010/main" val="9397305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5016" y="1511514"/>
            <a:ext cx="4056620" cy="2590929"/>
          </a:xfrm>
          <a:prstGeom prst="rect">
            <a:avLst/>
          </a:prstGeom>
        </p:spPr>
      </p:pic>
      <p:sp>
        <p:nvSpPr>
          <p:cNvPr id="3" name="AutoShape 2" descr=" "/>
          <p:cNvSpPr>
            <a:spLocks noChangeAspect="1" noChangeArrowheads="1"/>
          </p:cNvSpPr>
          <p:nvPr/>
        </p:nvSpPr>
        <p:spPr bwMode="auto">
          <a:xfrm>
            <a:off x="1340365" y="4769708"/>
            <a:ext cx="196215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 "/>
          <p:cNvSpPr>
            <a:spLocks noChangeAspect="1" noChangeArrowheads="1"/>
          </p:cNvSpPr>
          <p:nvPr/>
        </p:nvSpPr>
        <p:spPr bwMode="auto">
          <a:xfrm>
            <a:off x="63500" y="-914400"/>
            <a:ext cx="1962150" cy="1914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4076958" y="3668992"/>
            <a:ext cx="808080" cy="511389"/>
          </a:xfrm>
          <a:prstGeom prst="rect">
            <a:avLst/>
          </a:prstGeom>
        </p:spPr>
      </p:pic>
      <p:pic>
        <p:nvPicPr>
          <p:cNvPr id="6" name="Picture 5"/>
          <p:cNvPicPr>
            <a:picLocks noChangeAspect="1"/>
          </p:cNvPicPr>
          <p:nvPr/>
        </p:nvPicPr>
        <p:blipFill>
          <a:blip r:embed="rId4"/>
          <a:stretch>
            <a:fillRect/>
          </a:stretch>
        </p:blipFill>
        <p:spPr>
          <a:xfrm>
            <a:off x="1131738" y="3680698"/>
            <a:ext cx="1704975" cy="556135"/>
          </a:xfrm>
          <a:prstGeom prst="rect">
            <a:avLst/>
          </a:prstGeom>
        </p:spPr>
      </p:pic>
      <p:pic>
        <p:nvPicPr>
          <p:cNvPr id="7" name="Picture 6"/>
          <p:cNvPicPr>
            <a:picLocks noChangeAspect="1"/>
          </p:cNvPicPr>
          <p:nvPr/>
        </p:nvPicPr>
        <p:blipFill>
          <a:blip r:embed="rId5"/>
          <a:stretch>
            <a:fillRect/>
          </a:stretch>
        </p:blipFill>
        <p:spPr>
          <a:xfrm>
            <a:off x="4352924" y="4267200"/>
            <a:ext cx="1743075" cy="1676400"/>
          </a:xfrm>
          <a:prstGeom prst="rect">
            <a:avLst/>
          </a:prstGeom>
        </p:spPr>
      </p:pic>
      <p:pic>
        <p:nvPicPr>
          <p:cNvPr id="8" name="Picture 7"/>
          <p:cNvPicPr>
            <a:picLocks noChangeAspect="1"/>
          </p:cNvPicPr>
          <p:nvPr/>
        </p:nvPicPr>
        <p:blipFill>
          <a:blip r:embed="rId6"/>
          <a:stretch>
            <a:fillRect/>
          </a:stretch>
        </p:blipFill>
        <p:spPr>
          <a:xfrm>
            <a:off x="5760677" y="4062412"/>
            <a:ext cx="1316366" cy="1924050"/>
          </a:xfrm>
          <a:prstGeom prst="rect">
            <a:avLst/>
          </a:prstGeom>
        </p:spPr>
      </p:pic>
      <p:pic>
        <p:nvPicPr>
          <p:cNvPr id="9" name="Picture 8"/>
          <p:cNvPicPr>
            <a:picLocks noChangeAspect="1"/>
          </p:cNvPicPr>
          <p:nvPr/>
        </p:nvPicPr>
        <p:blipFill>
          <a:blip r:embed="rId7"/>
          <a:stretch>
            <a:fillRect/>
          </a:stretch>
        </p:blipFill>
        <p:spPr>
          <a:xfrm>
            <a:off x="1340365" y="4369658"/>
            <a:ext cx="2105025" cy="1562100"/>
          </a:xfrm>
          <a:prstGeom prst="rect">
            <a:avLst/>
          </a:prstGeom>
        </p:spPr>
      </p:pic>
      <p:pic>
        <p:nvPicPr>
          <p:cNvPr id="11" name="Picture 10"/>
          <p:cNvPicPr>
            <a:picLocks noChangeAspect="1"/>
          </p:cNvPicPr>
          <p:nvPr/>
        </p:nvPicPr>
        <p:blipFill>
          <a:blip r:embed="rId8"/>
          <a:stretch>
            <a:fillRect/>
          </a:stretch>
        </p:blipFill>
        <p:spPr>
          <a:xfrm>
            <a:off x="5061636" y="713335"/>
            <a:ext cx="1952625" cy="1743075"/>
          </a:xfrm>
          <a:prstGeom prst="rect">
            <a:avLst/>
          </a:prstGeom>
        </p:spPr>
      </p:pic>
      <p:pic>
        <p:nvPicPr>
          <p:cNvPr id="12" name="Picture 11"/>
          <p:cNvPicPr>
            <a:picLocks noChangeAspect="1"/>
          </p:cNvPicPr>
          <p:nvPr/>
        </p:nvPicPr>
        <p:blipFill>
          <a:blip r:embed="rId9"/>
          <a:stretch>
            <a:fillRect/>
          </a:stretch>
        </p:blipFill>
        <p:spPr>
          <a:xfrm>
            <a:off x="6868949" y="3749157"/>
            <a:ext cx="4585763" cy="2237948"/>
          </a:xfrm>
          <a:prstGeom prst="rect">
            <a:avLst/>
          </a:prstGeom>
        </p:spPr>
      </p:pic>
      <p:pic>
        <p:nvPicPr>
          <p:cNvPr id="13" name="Picture 12"/>
          <p:cNvPicPr>
            <a:picLocks noChangeAspect="1"/>
          </p:cNvPicPr>
          <p:nvPr/>
        </p:nvPicPr>
        <p:blipFill>
          <a:blip r:embed="rId10"/>
          <a:stretch>
            <a:fillRect/>
          </a:stretch>
        </p:blipFill>
        <p:spPr>
          <a:xfrm>
            <a:off x="3497294" y="4424362"/>
            <a:ext cx="1238250" cy="1562100"/>
          </a:xfrm>
          <a:prstGeom prst="rect">
            <a:avLst/>
          </a:prstGeom>
        </p:spPr>
      </p:pic>
      <p:pic>
        <p:nvPicPr>
          <p:cNvPr id="14" name="Picture 13"/>
          <p:cNvPicPr>
            <a:picLocks noChangeAspect="1"/>
          </p:cNvPicPr>
          <p:nvPr/>
        </p:nvPicPr>
        <p:blipFill>
          <a:blip r:embed="rId11"/>
          <a:stretch>
            <a:fillRect/>
          </a:stretch>
        </p:blipFill>
        <p:spPr>
          <a:xfrm>
            <a:off x="2999769" y="3668992"/>
            <a:ext cx="953594" cy="755370"/>
          </a:xfrm>
          <a:prstGeom prst="rect">
            <a:avLst/>
          </a:prstGeom>
        </p:spPr>
      </p:pic>
      <p:pic>
        <p:nvPicPr>
          <p:cNvPr id="15" name="Picture 14"/>
          <p:cNvPicPr>
            <a:picLocks noChangeAspect="1"/>
          </p:cNvPicPr>
          <p:nvPr/>
        </p:nvPicPr>
        <p:blipFill>
          <a:blip r:embed="rId12"/>
          <a:stretch>
            <a:fillRect/>
          </a:stretch>
        </p:blipFill>
        <p:spPr>
          <a:xfrm>
            <a:off x="5061636" y="1896047"/>
            <a:ext cx="2219663" cy="1363363"/>
          </a:xfrm>
          <a:prstGeom prst="rect">
            <a:avLst/>
          </a:prstGeom>
        </p:spPr>
      </p:pic>
      <p:pic>
        <p:nvPicPr>
          <p:cNvPr id="10" name="Picture 9"/>
          <p:cNvPicPr>
            <a:picLocks noChangeAspect="1"/>
          </p:cNvPicPr>
          <p:nvPr/>
        </p:nvPicPr>
        <p:blipFill>
          <a:blip r:embed="rId13"/>
          <a:stretch>
            <a:fillRect/>
          </a:stretch>
        </p:blipFill>
        <p:spPr>
          <a:xfrm>
            <a:off x="7281298" y="1215653"/>
            <a:ext cx="4173415" cy="2453339"/>
          </a:xfrm>
          <a:prstGeom prst="rect">
            <a:avLst/>
          </a:prstGeom>
        </p:spPr>
      </p:pic>
    </p:spTree>
    <p:extLst>
      <p:ext uri="{BB962C8B-B14F-4D97-AF65-F5344CB8AC3E}">
        <p14:creationId xmlns:p14="http://schemas.microsoft.com/office/powerpoint/2010/main" val="4158210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America</a:t>
            </a:r>
            <a:endParaRPr lang="en-US" dirty="0"/>
          </a:p>
        </p:txBody>
      </p:sp>
      <p:sp>
        <p:nvSpPr>
          <p:cNvPr id="3" name="Content Placeholder 2"/>
          <p:cNvSpPr>
            <a:spLocks noGrp="1"/>
          </p:cNvSpPr>
          <p:nvPr>
            <p:ph idx="1"/>
          </p:nvPr>
        </p:nvSpPr>
        <p:spPr/>
        <p:txBody>
          <a:bodyPr/>
          <a:lstStyle/>
          <a:p>
            <a:r>
              <a:rPr lang="en-US" dirty="0" smtClean="0"/>
              <a:t>What other opportunities can Panera Bread explore:</a:t>
            </a:r>
          </a:p>
          <a:p>
            <a:pPr lvl="1"/>
            <a:r>
              <a:rPr lang="en-US" dirty="0" smtClean="0"/>
              <a:t>Testing a Panera Bread Food Truck to reach customers at concerts, sporting events from High School to Professional sporting events.</a:t>
            </a:r>
          </a:p>
          <a:p>
            <a:pPr lvl="1"/>
            <a:r>
              <a:rPr lang="en-US" dirty="0" smtClean="0"/>
              <a:t>Food Trucks can access a wide range of consumers in different venues and expand locations. </a:t>
            </a:r>
          </a:p>
          <a:p>
            <a:pPr lvl="1"/>
            <a:r>
              <a:rPr lang="en-US" dirty="0" smtClean="0"/>
              <a:t>Develop in highly populated areas such as universities, large downtown areas, and corporate districts.</a:t>
            </a:r>
          </a:p>
        </p:txBody>
      </p:sp>
    </p:spTree>
    <p:extLst>
      <p:ext uri="{BB962C8B-B14F-4D97-AF65-F5344CB8AC3E}">
        <p14:creationId xmlns:p14="http://schemas.microsoft.com/office/powerpoint/2010/main" val="942761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532237" y="1112107"/>
            <a:ext cx="7965989" cy="3995351"/>
          </a:xfrm>
          <a:prstGeom prst="rect">
            <a:avLst/>
          </a:prstGeom>
        </p:spPr>
      </p:pic>
      <p:pic>
        <p:nvPicPr>
          <p:cNvPr id="10" name="Picture 9"/>
          <p:cNvPicPr>
            <a:picLocks noChangeAspect="1"/>
          </p:cNvPicPr>
          <p:nvPr/>
        </p:nvPicPr>
        <p:blipFill>
          <a:blip r:embed="rId3"/>
          <a:stretch>
            <a:fillRect/>
          </a:stretch>
        </p:blipFill>
        <p:spPr>
          <a:xfrm>
            <a:off x="3005855" y="2316325"/>
            <a:ext cx="1861752" cy="1586913"/>
          </a:xfrm>
          <a:prstGeom prst="rect">
            <a:avLst/>
          </a:prstGeom>
        </p:spPr>
      </p:pic>
    </p:spTree>
    <p:extLst>
      <p:ext uri="{BB962C8B-B14F-4D97-AF65-F5344CB8AC3E}">
        <p14:creationId xmlns:p14="http://schemas.microsoft.com/office/powerpoint/2010/main" val="4120389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Marketing Strategy</a:t>
            </a:r>
            <a:endParaRPr lang="en-US" dirty="0"/>
          </a:p>
        </p:txBody>
      </p:sp>
      <p:sp>
        <p:nvSpPr>
          <p:cNvPr id="3" name="Content Placeholder 2"/>
          <p:cNvSpPr>
            <a:spLocks noGrp="1"/>
          </p:cNvSpPr>
          <p:nvPr>
            <p:ph idx="1"/>
          </p:nvPr>
        </p:nvSpPr>
        <p:spPr/>
        <p:txBody>
          <a:bodyPr>
            <a:normAutofit fontScale="92500"/>
          </a:bodyPr>
          <a:lstStyle/>
          <a:p>
            <a:r>
              <a:rPr lang="en-US" dirty="0" smtClean="0"/>
              <a:t>Panera Bread compromise to the promise of delivering “Food as it should be”.</a:t>
            </a:r>
          </a:p>
          <a:p>
            <a:r>
              <a:rPr lang="en-US" dirty="0" smtClean="0"/>
              <a:t>Panera maintains promise of loyalty to customers by serving them premium and healthy food.</a:t>
            </a:r>
          </a:p>
          <a:p>
            <a:r>
              <a:rPr lang="en-US" dirty="0" smtClean="0"/>
              <a:t>Also, an idea is to have Panera bread promote new price deals including discounts for students, seniors, and military personnel. </a:t>
            </a:r>
          </a:p>
          <a:p>
            <a:r>
              <a:rPr lang="en-US" dirty="0" smtClean="0"/>
              <a:t>Implement incentives for customers to participate in social media promoting their best times with Panera Bread and reward winner of competition with products from stores. </a:t>
            </a:r>
            <a:endParaRPr lang="en-US" dirty="0"/>
          </a:p>
        </p:txBody>
      </p:sp>
    </p:spTree>
    <p:extLst>
      <p:ext uri="{BB962C8B-B14F-4D97-AF65-F5344CB8AC3E}">
        <p14:creationId xmlns:p14="http://schemas.microsoft.com/office/powerpoint/2010/main" val="2904811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Panera Bread Promise</a:t>
            </a:r>
            <a:endParaRPr lang="en-US" dirty="0"/>
          </a:p>
        </p:txBody>
      </p:sp>
      <p:sp>
        <p:nvSpPr>
          <p:cNvPr id="3" name="Content Placeholder 2"/>
          <p:cNvSpPr>
            <a:spLocks noGrp="1"/>
          </p:cNvSpPr>
          <p:nvPr>
            <p:ph idx="1"/>
          </p:nvPr>
        </p:nvSpPr>
        <p:spPr>
          <a:xfrm>
            <a:off x="1295402" y="2416629"/>
            <a:ext cx="9601196" cy="3665764"/>
          </a:xfrm>
        </p:spPr>
        <p:txBody>
          <a:bodyPr numCol="2">
            <a:normAutofit fontScale="92500" lnSpcReduction="10000"/>
          </a:bodyPr>
          <a:lstStyle/>
          <a:p>
            <a:r>
              <a:rPr lang="en-US" b="1" dirty="0" smtClean="0"/>
              <a:t>Clean</a:t>
            </a:r>
          </a:p>
          <a:p>
            <a:pPr lvl="1">
              <a:spcBef>
                <a:spcPts val="0"/>
              </a:spcBef>
            </a:pPr>
            <a:r>
              <a:rPr lang="en-US" sz="1900" dirty="0" smtClean="0"/>
              <a:t>No </a:t>
            </a:r>
            <a:r>
              <a:rPr lang="en-US" sz="1900" dirty="0"/>
              <a:t>artificial preservatives, sweeteners, flavors or colors from </a:t>
            </a:r>
            <a:r>
              <a:rPr lang="en-US" sz="1900" dirty="0" smtClean="0"/>
              <a:t>artificial </a:t>
            </a:r>
            <a:r>
              <a:rPr lang="en-US" sz="1900" dirty="0"/>
              <a:t>sources</a:t>
            </a:r>
            <a:r>
              <a:rPr lang="en-US" sz="1800" dirty="0"/>
              <a:t>.</a:t>
            </a:r>
          </a:p>
          <a:p>
            <a:r>
              <a:rPr lang="en-US" b="1" dirty="0"/>
              <a:t>Savored &amp; </a:t>
            </a:r>
            <a:r>
              <a:rPr lang="en-US" b="1" dirty="0" smtClean="0"/>
              <a:t>Enjoyed</a:t>
            </a:r>
          </a:p>
          <a:p>
            <a:pPr lvl="1"/>
            <a:r>
              <a:rPr lang="en-US" sz="1900" dirty="0" smtClean="0"/>
              <a:t>At </a:t>
            </a:r>
            <a:r>
              <a:rPr lang="en-US" sz="1900" dirty="0"/>
              <a:t>a table. Alone or together with family and friends.</a:t>
            </a:r>
          </a:p>
          <a:p>
            <a:r>
              <a:rPr lang="en-US" b="1" dirty="0" smtClean="0"/>
              <a:t>Nutrient-Rich</a:t>
            </a:r>
          </a:p>
          <a:p>
            <a:pPr lvl="1"/>
            <a:r>
              <a:rPr lang="en-US" sz="1900" dirty="0" smtClean="0"/>
              <a:t>With </a:t>
            </a:r>
            <a:r>
              <a:rPr lang="en-US" sz="1900" dirty="0"/>
              <a:t>wholesome ingredients like fruits and vegetables</a:t>
            </a:r>
            <a:r>
              <a:rPr lang="en-US" sz="1900" dirty="0" smtClean="0"/>
              <a:t>.</a:t>
            </a:r>
          </a:p>
          <a:p>
            <a:endParaRPr lang="en-US" b="1" dirty="0" smtClean="0"/>
          </a:p>
          <a:p>
            <a:r>
              <a:rPr lang="en-US" b="1" dirty="0" smtClean="0"/>
              <a:t>Raised Responsibly</a:t>
            </a:r>
          </a:p>
          <a:p>
            <a:pPr lvl="1"/>
            <a:r>
              <a:rPr lang="en-US" sz="1900" dirty="0" smtClean="0"/>
              <a:t>Sourced </a:t>
            </a:r>
            <a:r>
              <a:rPr lang="en-US" sz="1900" dirty="0"/>
              <a:t>from farms that respect the food they produce</a:t>
            </a:r>
            <a:r>
              <a:rPr lang="en-US" sz="1900" dirty="0" smtClean="0"/>
              <a:t>.</a:t>
            </a:r>
            <a:endParaRPr lang="en-US" sz="1900" dirty="0"/>
          </a:p>
          <a:p>
            <a:r>
              <a:rPr lang="en-US" b="1" dirty="0" smtClean="0"/>
              <a:t>Personalized</a:t>
            </a:r>
          </a:p>
          <a:p>
            <a:pPr lvl="1"/>
            <a:r>
              <a:rPr lang="en-US" sz="1900" dirty="0" smtClean="0"/>
              <a:t>Curated </a:t>
            </a:r>
            <a:r>
              <a:rPr lang="en-US" sz="1900" dirty="0"/>
              <a:t>and customizable menu so you can eat the way you </a:t>
            </a:r>
            <a:r>
              <a:rPr lang="en-US" sz="1900" dirty="0" smtClean="0"/>
              <a:t>want.</a:t>
            </a:r>
          </a:p>
          <a:p>
            <a:r>
              <a:rPr lang="en-US" b="1" dirty="0" smtClean="0"/>
              <a:t>Transparent</a:t>
            </a:r>
          </a:p>
          <a:p>
            <a:pPr lvl="1"/>
            <a:r>
              <a:rPr lang="en-US" dirty="0" smtClean="0"/>
              <a:t>A </a:t>
            </a:r>
            <a:r>
              <a:rPr lang="en-US" dirty="0"/>
              <a:t>menu that doesn’t hide from the people it feeds.</a:t>
            </a:r>
          </a:p>
          <a:p>
            <a:pPr lvl="1"/>
            <a:endParaRPr lang="en-US" sz="1900" dirty="0"/>
          </a:p>
        </p:txBody>
      </p:sp>
    </p:spTree>
    <p:extLst>
      <p:ext uri="{BB962C8B-B14F-4D97-AF65-F5344CB8AC3E}">
        <p14:creationId xmlns:p14="http://schemas.microsoft.com/office/powerpoint/2010/main" val="1606535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Advertising Strategy</a:t>
            </a:r>
            <a:endParaRPr lang="en-US" dirty="0"/>
          </a:p>
        </p:txBody>
      </p:sp>
      <p:sp>
        <p:nvSpPr>
          <p:cNvPr id="3" name="Content Placeholder 2"/>
          <p:cNvSpPr>
            <a:spLocks noGrp="1"/>
          </p:cNvSpPr>
          <p:nvPr>
            <p:ph idx="1"/>
          </p:nvPr>
        </p:nvSpPr>
        <p:spPr/>
        <p:txBody>
          <a:bodyPr>
            <a:normAutofit lnSpcReduction="10000"/>
          </a:bodyPr>
          <a:lstStyle/>
          <a:p>
            <a:r>
              <a:rPr lang="en-US" dirty="0" smtClean="0"/>
              <a:t>Increasing air time for commercials in new networks such as Sports channels, mainstream channels and radio.</a:t>
            </a:r>
          </a:p>
          <a:p>
            <a:r>
              <a:rPr lang="en-US" dirty="0" smtClean="0"/>
              <a:t>Panera Bread advertising of new products on Sunday and Monday by giving test samples to customers willing to try upcoming products.</a:t>
            </a:r>
          </a:p>
          <a:p>
            <a:r>
              <a:rPr lang="en-US" dirty="0" smtClean="0"/>
              <a:t>Target schools from High Schools to Universities for advertising space.</a:t>
            </a:r>
          </a:p>
          <a:p>
            <a:r>
              <a:rPr lang="en-US" dirty="0" smtClean="0"/>
              <a:t>Also, to increase commitment for Kids Promise promoting Panera Bread healthy food choices will offer discounts when teams choose to participate in ordering from PB for team meals.</a:t>
            </a:r>
          </a:p>
          <a:p>
            <a:endParaRPr lang="en-US" dirty="0"/>
          </a:p>
        </p:txBody>
      </p:sp>
    </p:spTree>
    <p:extLst>
      <p:ext uri="{BB962C8B-B14F-4D97-AF65-F5344CB8AC3E}">
        <p14:creationId xmlns:p14="http://schemas.microsoft.com/office/powerpoint/2010/main" val="33599711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Strategy</a:t>
            </a:r>
            <a:endParaRPr lang="en-US" dirty="0"/>
          </a:p>
        </p:txBody>
      </p:sp>
      <p:sp>
        <p:nvSpPr>
          <p:cNvPr id="3" name="Content Placeholder 2"/>
          <p:cNvSpPr>
            <a:spLocks noGrp="1"/>
          </p:cNvSpPr>
          <p:nvPr>
            <p:ph idx="1"/>
          </p:nvPr>
        </p:nvSpPr>
        <p:spPr/>
        <p:txBody>
          <a:bodyPr numCol="1">
            <a:noAutofit/>
          </a:bodyPr>
          <a:lstStyle/>
          <a:p>
            <a:r>
              <a:rPr lang="en-US" sz="1400" dirty="0" smtClean="0"/>
              <a:t>Panera Bread has positioned its brand as a place with</a:t>
            </a:r>
          </a:p>
          <a:p>
            <a:pPr lvl="1"/>
            <a:r>
              <a:rPr lang="en-US" sz="1400" dirty="0" smtClean="0"/>
              <a:t>quality healthy food</a:t>
            </a:r>
          </a:p>
          <a:p>
            <a:pPr lvl="1"/>
            <a:r>
              <a:rPr lang="en-US" sz="1400" dirty="0"/>
              <a:t>c</a:t>
            </a:r>
            <a:r>
              <a:rPr lang="en-US" sz="1400" dirty="0" smtClean="0"/>
              <a:t>lean and transparent</a:t>
            </a:r>
          </a:p>
          <a:p>
            <a:pPr lvl="1"/>
            <a:r>
              <a:rPr lang="en-US" sz="1400" dirty="0"/>
              <a:t>c</a:t>
            </a:r>
            <a:r>
              <a:rPr lang="en-US" sz="1400" dirty="0" smtClean="0"/>
              <a:t>ustomer loyalty </a:t>
            </a:r>
          </a:p>
          <a:p>
            <a:r>
              <a:rPr lang="en-US" sz="1400" dirty="0" smtClean="0"/>
              <a:t>Participates with community with major programs such:</a:t>
            </a:r>
            <a:endParaRPr lang="en-US" sz="1400" b="1" dirty="0" smtClean="0">
              <a:solidFill>
                <a:srgbClr val="FF0000"/>
              </a:solidFill>
            </a:endParaRPr>
          </a:p>
          <a:p>
            <a:r>
              <a:rPr lang="en-US" sz="1400" b="1" dirty="0" smtClean="0">
                <a:solidFill>
                  <a:srgbClr val="FF0000"/>
                </a:solidFill>
              </a:rPr>
              <a:t>Panera Cares Community Breadbox: </a:t>
            </a:r>
            <a:r>
              <a:rPr lang="en-US" sz="1400" b="1" dirty="0"/>
              <a:t>We put the cash donations you make in our bakery-cafes to work supporting local non-profit organizations in your </a:t>
            </a:r>
            <a:r>
              <a:rPr lang="en-US" sz="1400" b="1" dirty="0" smtClean="0"/>
              <a:t>communities.</a:t>
            </a:r>
            <a:endParaRPr lang="en-US" sz="1400" b="1" dirty="0" smtClean="0">
              <a:solidFill>
                <a:srgbClr val="FF0000"/>
              </a:solidFill>
            </a:endParaRPr>
          </a:p>
          <a:p>
            <a:r>
              <a:rPr lang="en-US" sz="1400" b="1" dirty="0" smtClean="0">
                <a:solidFill>
                  <a:srgbClr val="FF0000"/>
                </a:solidFill>
              </a:rPr>
              <a:t>Panera Cares Community Cafes: </a:t>
            </a:r>
            <a:r>
              <a:rPr lang="en-US" sz="1400" b="1" dirty="0"/>
              <a:t>The Panera Bread Foundation’s non-profit bakery-cafes work with customers to help feed those in </a:t>
            </a:r>
            <a:r>
              <a:rPr lang="en-US" sz="1400" b="1" dirty="0" smtClean="0"/>
              <a:t>need. Panera </a:t>
            </a:r>
            <a:r>
              <a:rPr lang="en-US" sz="1400" b="1" dirty="0"/>
              <a:t>Cares community cafes are about working together, shoulder to shoulder with our customers, to confront a serious problem plaguing communities across this country. </a:t>
            </a:r>
            <a:r>
              <a:rPr lang="en-US" sz="1400" b="1" dirty="0" smtClean="0"/>
              <a:t>Hunger</a:t>
            </a:r>
          </a:p>
          <a:p>
            <a:r>
              <a:rPr lang="en-US" sz="1400" b="1" dirty="0" smtClean="0">
                <a:solidFill>
                  <a:srgbClr val="FF0000"/>
                </a:solidFill>
              </a:rPr>
              <a:t>Bakers-In-Training: </a:t>
            </a:r>
            <a:r>
              <a:rPr lang="en-US" sz="1400" b="1" dirty="0" smtClean="0"/>
              <a:t>Bakers-In-Training </a:t>
            </a:r>
            <a:r>
              <a:rPr lang="en-US" sz="1400" b="1" dirty="0"/>
              <a:t>program is a great way to introduce children to kitchen essentials, and the fundamentals of baking</a:t>
            </a:r>
            <a:r>
              <a:rPr lang="en-US" sz="1400" b="1" dirty="0" smtClean="0"/>
              <a:t>.</a:t>
            </a:r>
            <a:endParaRPr lang="en-US" sz="1400" b="1" dirty="0" smtClean="0">
              <a:solidFill>
                <a:srgbClr val="FF0000"/>
              </a:solidFill>
            </a:endParaRPr>
          </a:p>
        </p:txBody>
      </p:sp>
    </p:spTree>
    <p:extLst>
      <p:ext uri="{BB962C8B-B14F-4D97-AF65-F5344CB8AC3E}">
        <p14:creationId xmlns:p14="http://schemas.microsoft.com/office/powerpoint/2010/main" val="908954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439096"/>
          </a:xfrm>
        </p:spPr>
        <p:txBody>
          <a:bodyPr>
            <a:normAutofit fontScale="90000"/>
          </a:bodyPr>
          <a:lstStyle/>
          <a:p>
            <a:r>
              <a:rPr lang="en-US" sz="2800" dirty="0" smtClean="0"/>
              <a:t>	      </a:t>
            </a:r>
            <a:br>
              <a:rPr lang="en-US" sz="2800" dirty="0" smtClean="0"/>
            </a:br>
            <a:r>
              <a:rPr lang="en-US" sz="2800" b="1" dirty="0"/>
              <a:t> </a:t>
            </a:r>
            <a:r>
              <a:rPr lang="en-US" sz="2800" b="1" dirty="0" smtClean="0"/>
              <a:t>              </a:t>
            </a:r>
            <a:r>
              <a:rPr lang="en-US" sz="4000" b="1" dirty="0" smtClean="0"/>
              <a:t>COMPANY OVERVIEW</a:t>
            </a:r>
            <a:r>
              <a:rPr lang="en-US" sz="2800" dirty="0" smtClean="0"/>
              <a:t/>
            </a:r>
            <a:br>
              <a:rPr lang="en-US" sz="2800" dirty="0" smtClean="0"/>
            </a:br>
            <a:r>
              <a:rPr lang="en-US" sz="2800" dirty="0" smtClean="0"/>
              <a:t>              HISTORY</a:t>
            </a:r>
            <a:endParaRPr lang="en-US" sz="2800" dirty="0"/>
          </a:p>
        </p:txBody>
      </p:sp>
      <p:sp>
        <p:nvSpPr>
          <p:cNvPr id="3" name="Content Placeholder 2"/>
          <p:cNvSpPr>
            <a:spLocks noGrp="1"/>
          </p:cNvSpPr>
          <p:nvPr>
            <p:ph idx="1"/>
          </p:nvPr>
        </p:nvSpPr>
        <p:spPr>
          <a:xfrm>
            <a:off x="1295402" y="2421228"/>
            <a:ext cx="9601196" cy="2012749"/>
          </a:xfrm>
        </p:spPr>
        <p:txBody>
          <a:bodyPr>
            <a:normAutofit/>
          </a:bodyPr>
          <a:lstStyle/>
          <a:p>
            <a:pPr marL="285750" lvl="2"/>
            <a:endParaRPr lang="en-US" sz="2000" dirty="0" smtClean="0"/>
          </a:p>
          <a:p>
            <a:pPr marL="285750" lvl="2"/>
            <a:r>
              <a:rPr lang="en-US" sz="2000" dirty="0" smtClean="0"/>
              <a:t>Au bon pain Co., Inc., stablished </a:t>
            </a:r>
            <a:r>
              <a:rPr lang="en-US" sz="2000" dirty="0"/>
              <a:t>in 1981 </a:t>
            </a:r>
            <a:endParaRPr lang="en-US" sz="2000" dirty="0" smtClean="0"/>
          </a:p>
          <a:p>
            <a:pPr marL="285750" lvl="2"/>
            <a:r>
              <a:rPr lang="en-US" sz="2000" dirty="0" smtClean="0"/>
              <a:t>1997 was renamed.</a:t>
            </a:r>
          </a:p>
          <a:p>
            <a:pPr marL="285750" lvl="2"/>
            <a:r>
              <a:rPr lang="en-US" sz="2000" dirty="0" smtClean="0"/>
              <a:t>2007 </a:t>
            </a:r>
            <a:r>
              <a:rPr lang="mr-IN" sz="2000" dirty="0" smtClean="0"/>
              <a:t>–</a:t>
            </a:r>
            <a:r>
              <a:rPr lang="en-US" sz="2000" dirty="0" smtClean="0"/>
              <a:t> 2016.</a:t>
            </a:r>
            <a:endParaRPr lang="en-US" sz="2000" b="1" dirty="0" smtClean="0"/>
          </a:p>
        </p:txBody>
      </p:sp>
    </p:spTree>
    <p:extLst>
      <p:ext uri="{BB962C8B-B14F-4D97-AF65-F5344CB8AC3E}">
        <p14:creationId xmlns:p14="http://schemas.microsoft.com/office/powerpoint/2010/main" val="170354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Panera </a:t>
            </a:r>
            <a:r>
              <a:rPr lang="en-US" dirty="0"/>
              <a:t>G</a:t>
            </a:r>
            <a:r>
              <a:rPr lang="en-US" dirty="0" smtClean="0"/>
              <a:t>ives </a:t>
            </a:r>
            <a:r>
              <a:rPr lang="en-US" dirty="0"/>
              <a:t>B</a:t>
            </a:r>
            <a:r>
              <a:rPr lang="en-US" dirty="0" smtClean="0"/>
              <a:t>ack</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solidFill>
                  <a:srgbClr val="FF0000"/>
                </a:solidFill>
              </a:rPr>
              <a:t>Fundraising Nights: </a:t>
            </a:r>
            <a:r>
              <a:rPr lang="en-US" b="1" dirty="0"/>
              <a:t>Looking for a way to raise money for your organization? We'd love to help and it's a great way to combine great taste and great fun - for a great cause. Schedule a night to host an event at your local bakery-cafe, invite your friends and family, and we'll donate a portion of sales directly back to your organization.</a:t>
            </a:r>
            <a:endParaRPr lang="en-US" b="1" dirty="0">
              <a:solidFill>
                <a:srgbClr val="FF0000"/>
              </a:solidFill>
            </a:endParaRPr>
          </a:p>
          <a:p>
            <a:r>
              <a:rPr lang="en-US" b="1" dirty="0">
                <a:solidFill>
                  <a:srgbClr val="FF0000"/>
                </a:solidFill>
              </a:rPr>
              <a:t>Scrip Fundraising: </a:t>
            </a:r>
            <a:r>
              <a:rPr lang="en-US" b="1" dirty="0"/>
              <a:t>We proudly participate in the Scrip fundraising program, helping nonprofit organizations raise money.</a:t>
            </a:r>
            <a:endParaRPr lang="en-US" b="1" dirty="0">
              <a:solidFill>
                <a:srgbClr val="FF0000"/>
              </a:solidFill>
            </a:endParaRPr>
          </a:p>
          <a:p>
            <a:r>
              <a:rPr lang="en-US" b="1" dirty="0">
                <a:solidFill>
                  <a:srgbClr val="FF0000"/>
                </a:solidFill>
              </a:rPr>
              <a:t>Day End Dough-Nation: </a:t>
            </a:r>
            <a:r>
              <a:rPr lang="en-US" b="1" dirty="0">
                <a:solidFill>
                  <a:schemeClr val="tx1"/>
                </a:solidFill>
              </a:rPr>
              <a:t>At the end of each day, our bakery-cafes package unsold bread and baked goods to donate to local hunger relief and charitable organizations</a:t>
            </a:r>
          </a:p>
          <a:p>
            <a:r>
              <a:rPr lang="en-US" b="1" dirty="0">
                <a:solidFill>
                  <a:srgbClr val="FF0000"/>
                </a:solidFill>
              </a:rPr>
              <a:t>Panera Gives: </a:t>
            </a:r>
            <a:r>
              <a:rPr lang="en-US" b="1" dirty="0"/>
              <a:t>We support events held by non-profit organizations serving those in need by donating a certificate or fresh bakery products.</a:t>
            </a:r>
            <a:endParaRPr lang="en-US" b="1" dirty="0">
              <a:solidFill>
                <a:srgbClr val="FF0000"/>
              </a:solidFill>
            </a:endParaRPr>
          </a:p>
          <a:p>
            <a:endParaRPr lang="en-US" dirty="0"/>
          </a:p>
        </p:txBody>
      </p:sp>
    </p:spTree>
    <p:extLst>
      <p:ext uri="{BB962C8B-B14F-4D97-AF65-F5344CB8AC3E}">
        <p14:creationId xmlns:p14="http://schemas.microsoft.com/office/powerpoint/2010/main" val="4105038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Awards &amp; Recognitions </a:t>
            </a:r>
            <a:endParaRPr lang="en-US" dirty="0"/>
          </a:p>
        </p:txBody>
      </p:sp>
      <p:sp>
        <p:nvSpPr>
          <p:cNvPr id="3" name="Content Placeholder 2"/>
          <p:cNvSpPr>
            <a:spLocks noGrp="1"/>
          </p:cNvSpPr>
          <p:nvPr>
            <p:ph idx="1"/>
          </p:nvPr>
        </p:nvSpPr>
        <p:spPr/>
        <p:txBody>
          <a:bodyPr numCol="2">
            <a:normAutofit fontScale="32500" lnSpcReduction="20000"/>
          </a:bodyPr>
          <a:lstStyle/>
          <a:p>
            <a:pPr marL="0" indent="0">
              <a:buNone/>
            </a:pPr>
            <a:r>
              <a:rPr lang="en-US" sz="4400" b="1" u="sng" dirty="0" smtClean="0"/>
              <a:t>2017</a:t>
            </a:r>
          </a:p>
          <a:p>
            <a:r>
              <a:rPr lang="en-US" sz="4400" b="1" dirty="0" smtClean="0"/>
              <a:t>Hospitality </a:t>
            </a:r>
            <a:r>
              <a:rPr lang="en-US" sz="4400" b="1" dirty="0"/>
              <a:t>Technology</a:t>
            </a:r>
          </a:p>
          <a:p>
            <a:pPr lvl="1"/>
            <a:r>
              <a:rPr lang="en-US" sz="4000" b="1" dirty="0"/>
              <a:t>2017 Top Women in Foodservice Technology </a:t>
            </a:r>
            <a:br>
              <a:rPr lang="en-US" sz="4000" b="1" dirty="0"/>
            </a:br>
            <a:r>
              <a:rPr lang="en-US" sz="4000" b="1" dirty="0"/>
              <a:t>Innovator - Anita </a:t>
            </a:r>
            <a:r>
              <a:rPr lang="en-US" sz="4000" b="1" dirty="0" smtClean="0"/>
              <a:t>Klopfenstein</a:t>
            </a:r>
          </a:p>
          <a:p>
            <a:pPr marL="0" indent="0">
              <a:buNone/>
            </a:pPr>
            <a:r>
              <a:rPr lang="en-US" sz="4300" b="1" u="sng" dirty="0" smtClean="0"/>
              <a:t>2016 </a:t>
            </a:r>
            <a:endParaRPr lang="en-US" sz="4300" b="1" u="sng" dirty="0"/>
          </a:p>
          <a:p>
            <a:r>
              <a:rPr lang="en-US" sz="4400" b="1" dirty="0" smtClean="0"/>
              <a:t>Fast </a:t>
            </a:r>
            <a:r>
              <a:rPr lang="en-US" sz="4400" b="1" dirty="0"/>
              <a:t>Casual</a:t>
            </a:r>
          </a:p>
          <a:p>
            <a:pPr lvl="1"/>
            <a:r>
              <a:rPr lang="en-US" sz="4000" b="1" dirty="0"/>
              <a:t>Ranked #4 in Fast Casual's Top 100 </a:t>
            </a:r>
          </a:p>
          <a:p>
            <a:pPr marL="0" indent="0">
              <a:buNone/>
            </a:pPr>
            <a:r>
              <a:rPr lang="en-US" sz="4400" b="1" u="sng" dirty="0"/>
              <a:t>2015 </a:t>
            </a:r>
          </a:p>
          <a:p>
            <a:r>
              <a:rPr lang="en-US" sz="4400" b="1" dirty="0"/>
              <a:t>Fast Company</a:t>
            </a:r>
          </a:p>
          <a:p>
            <a:pPr lvl="1"/>
            <a:r>
              <a:rPr lang="en-US" sz="4000" b="1" dirty="0"/>
              <a:t>#1 Most Innovative Company in Food</a:t>
            </a:r>
            <a:br>
              <a:rPr lang="en-US" sz="4000" b="1" dirty="0"/>
            </a:br>
            <a:r>
              <a:rPr lang="en-US" sz="4000" b="1" dirty="0"/>
              <a:t>#27 Most Innovative </a:t>
            </a:r>
            <a:r>
              <a:rPr lang="en-US" sz="4000" b="1" dirty="0" smtClean="0"/>
              <a:t>Company</a:t>
            </a:r>
          </a:p>
          <a:p>
            <a:pPr lvl="1"/>
            <a:endParaRPr lang="en-US" sz="4000" b="1" dirty="0"/>
          </a:p>
          <a:p>
            <a:r>
              <a:rPr lang="en-US" sz="4400" b="1" dirty="0"/>
              <a:t>TDn2K (Transforming Data into Knowledge)</a:t>
            </a:r>
          </a:p>
          <a:p>
            <a:pPr lvl="1"/>
            <a:r>
              <a:rPr lang="en-US" sz="4000" b="1" dirty="0" smtClean="0"/>
              <a:t>Heart </a:t>
            </a:r>
            <a:r>
              <a:rPr lang="en-US" sz="4000" b="1" dirty="0"/>
              <a:t>of the Workplace Award </a:t>
            </a:r>
            <a:endParaRPr lang="en-US" sz="4000" b="1" dirty="0" smtClean="0"/>
          </a:p>
          <a:p>
            <a:pPr marL="0" indent="0">
              <a:buNone/>
            </a:pPr>
            <a:r>
              <a:rPr lang="en-US" sz="4400" b="1" u="sng" dirty="0" smtClean="0"/>
              <a:t>2015 </a:t>
            </a:r>
            <a:r>
              <a:rPr lang="en-US" sz="4400" b="1" u="sng" dirty="0"/>
              <a:t>Continue</a:t>
            </a:r>
          </a:p>
          <a:p>
            <a:r>
              <a:rPr lang="en-US" sz="4400" b="1" dirty="0" smtClean="0"/>
              <a:t>Fast </a:t>
            </a:r>
            <a:r>
              <a:rPr lang="en-US" sz="4400" b="1" dirty="0"/>
              <a:t>Casual</a:t>
            </a:r>
          </a:p>
          <a:p>
            <a:pPr lvl="1"/>
            <a:r>
              <a:rPr lang="en-US" sz="4000" b="1" dirty="0"/>
              <a:t>Award of Excellence</a:t>
            </a:r>
          </a:p>
          <a:p>
            <a:r>
              <a:rPr lang="en-US" sz="4400" b="1" dirty="0"/>
              <a:t>Reputation Institute</a:t>
            </a:r>
          </a:p>
          <a:p>
            <a:pPr lvl="1"/>
            <a:r>
              <a:rPr lang="en-US" sz="4000" b="1" dirty="0"/>
              <a:t>Ranked #1 in Hospitality Industry</a:t>
            </a:r>
          </a:p>
          <a:p>
            <a:r>
              <a:rPr lang="en-US" sz="4400" b="1" dirty="0"/>
              <a:t>FARE Foodservice Awards</a:t>
            </a:r>
          </a:p>
          <a:p>
            <a:pPr lvl="1"/>
            <a:r>
              <a:rPr lang="en-US" sz="4000" b="1" dirty="0"/>
              <a:t>Honored as 2015 Leader in Foodservice</a:t>
            </a:r>
          </a:p>
          <a:p>
            <a:r>
              <a:rPr lang="en-US" sz="4400" b="1" dirty="0"/>
              <a:t>Restaurant Business Magazine</a:t>
            </a:r>
          </a:p>
          <a:p>
            <a:pPr lvl="1"/>
            <a:r>
              <a:rPr lang="en-US" sz="4000" b="1" dirty="0"/>
              <a:t>Tech Accelerator of the Year </a:t>
            </a:r>
          </a:p>
          <a:p>
            <a:endParaRPr lang="en-US" dirty="0"/>
          </a:p>
        </p:txBody>
      </p:sp>
    </p:spTree>
    <p:extLst>
      <p:ext uri="{BB962C8B-B14F-4D97-AF65-F5344CB8AC3E}">
        <p14:creationId xmlns:p14="http://schemas.microsoft.com/office/powerpoint/2010/main" val="25284206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Consumer Response</a:t>
            </a:r>
            <a:endParaRPr lang="en-US" dirty="0"/>
          </a:p>
        </p:txBody>
      </p:sp>
      <p:sp>
        <p:nvSpPr>
          <p:cNvPr id="3" name="Content Placeholder 2"/>
          <p:cNvSpPr>
            <a:spLocks noGrp="1"/>
          </p:cNvSpPr>
          <p:nvPr>
            <p:ph idx="1"/>
          </p:nvPr>
        </p:nvSpPr>
        <p:spPr/>
        <p:txBody>
          <a:bodyPr>
            <a:normAutofit/>
          </a:bodyPr>
          <a:lstStyle/>
          <a:p>
            <a:r>
              <a:rPr lang="en-US" sz="2200" dirty="0" smtClean="0"/>
              <a:t>Through the introduction of the artisan menu and healthy alternative options to a broader healthy conscious consumers, profit and competitive advantage will continue to thrive.</a:t>
            </a:r>
          </a:p>
          <a:p>
            <a:r>
              <a:rPr lang="en-US" sz="2200" dirty="0" smtClean="0"/>
              <a:t>Panera 2.0 allows customers to have a healthier “fast food” selection without taking too much time off their busy schedules.</a:t>
            </a:r>
          </a:p>
          <a:p>
            <a:endParaRPr lang="en-US" sz="2200" dirty="0"/>
          </a:p>
        </p:txBody>
      </p:sp>
    </p:spTree>
    <p:extLst>
      <p:ext uri="{BB962C8B-B14F-4D97-AF65-F5344CB8AC3E}">
        <p14:creationId xmlns:p14="http://schemas.microsoft.com/office/powerpoint/2010/main" val="1325868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Expected Response</a:t>
            </a:r>
            <a:endParaRPr lang="en-US" dirty="0"/>
          </a:p>
        </p:txBody>
      </p:sp>
      <p:sp>
        <p:nvSpPr>
          <p:cNvPr id="3" name="Content Placeholder 2"/>
          <p:cNvSpPr>
            <a:spLocks noGrp="1"/>
          </p:cNvSpPr>
          <p:nvPr>
            <p:ph idx="1"/>
          </p:nvPr>
        </p:nvSpPr>
        <p:spPr/>
        <p:txBody>
          <a:bodyPr/>
          <a:lstStyle/>
          <a:p>
            <a:r>
              <a:rPr lang="en-US" dirty="0" smtClean="0"/>
              <a:t>Panera Bread will continue to enjoy the fresh and healthy food options offered by PB and will try and test out the Panera Bread Food Truck to be more convenient when customers can have the option of a healthy option if sandwiches while enjoying concerts or sporting events.</a:t>
            </a:r>
            <a:endParaRPr lang="en-US" dirty="0"/>
          </a:p>
        </p:txBody>
      </p:sp>
    </p:spTree>
    <p:extLst>
      <p:ext uri="{BB962C8B-B14F-4D97-AF65-F5344CB8AC3E}">
        <p14:creationId xmlns:p14="http://schemas.microsoft.com/office/powerpoint/2010/main" val="1595484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Resources</a:t>
            </a:r>
          </a:p>
          <a:p>
            <a:pPr lvl="1"/>
            <a:r>
              <a:rPr lang="en-US" dirty="0" smtClean="0"/>
              <a:t>Panera Bread official website</a:t>
            </a:r>
          </a:p>
          <a:p>
            <a:pPr lvl="1"/>
            <a:r>
              <a:rPr lang="en-US" dirty="0" smtClean="0"/>
              <a:t>Panera Bread: Case 13</a:t>
            </a:r>
          </a:p>
          <a:p>
            <a:pPr marL="457200" lvl="1" indent="0">
              <a:buNone/>
            </a:pPr>
            <a:endParaRPr lang="en-US" dirty="0"/>
          </a:p>
        </p:txBody>
      </p:sp>
    </p:spTree>
    <p:extLst>
      <p:ext uri="{BB962C8B-B14F-4D97-AF65-F5344CB8AC3E}">
        <p14:creationId xmlns:p14="http://schemas.microsoft.com/office/powerpoint/2010/main" val="9541889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16" name="Picture 15"/>
            <p:cNvPicPr>
              <a:picLocks noChangeAspect="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p:cNvPicPr>
              <a:picLocks noChangeAspect="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p:cNvPicPr>
              <a:picLocks noChangeAspect="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1" name="Straight Connector 20"/>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93951" y="2400639"/>
            <a:ext cx="4389120" cy="0"/>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3" y="1092200"/>
            <a:ext cx="4976495" cy="4641088"/>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l="31631" r="1635" b="2"/>
          <a:stretch/>
        </p:blipFill>
        <p:spPr>
          <a:xfrm>
            <a:off x="1247209" y="1254050"/>
            <a:ext cx="2508652" cy="2509223"/>
          </a:xfrm>
          <a:prstGeom prst="rect">
            <a:avLst/>
          </a:prstGeom>
        </p:spPr>
      </p:pic>
      <p:pic>
        <p:nvPicPr>
          <p:cNvPr id="8" name="Picture 7"/>
          <p:cNvPicPr>
            <a:picLocks noChangeAspect="1"/>
          </p:cNvPicPr>
          <p:nvPr/>
        </p:nvPicPr>
        <p:blipFill rotWithShape="1">
          <a:blip r:embed="rId5"/>
          <a:srcRect l="12420" r="13422" b="2"/>
          <a:stretch/>
        </p:blipFill>
        <p:spPr>
          <a:xfrm>
            <a:off x="3893147" y="2925604"/>
            <a:ext cx="1996622" cy="2658685"/>
          </a:xfrm>
          <a:prstGeom prst="rect">
            <a:avLst/>
          </a:prstGeom>
        </p:spPr>
      </p:pic>
      <p:sp>
        <p:nvSpPr>
          <p:cNvPr id="25" name="Rectangle 24"/>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93147" y="1254050"/>
            <a:ext cx="2021427" cy="1511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47209" y="3922106"/>
            <a:ext cx="2494212" cy="1655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6"/>
          <a:srcRect t="9952" r="-1" b="33951"/>
          <a:stretch/>
        </p:blipFill>
        <p:spPr>
          <a:xfrm>
            <a:off x="3867873" y="1251769"/>
            <a:ext cx="2021427" cy="1511938"/>
          </a:xfrm>
          <a:prstGeom prst="rect">
            <a:avLst/>
          </a:prstGeom>
        </p:spPr>
      </p:pic>
      <p:pic>
        <p:nvPicPr>
          <p:cNvPr id="6" name="Picture 5"/>
          <p:cNvPicPr>
            <a:picLocks noChangeAspect="1"/>
          </p:cNvPicPr>
          <p:nvPr/>
        </p:nvPicPr>
        <p:blipFill rotWithShape="1">
          <a:blip r:embed="rId7"/>
          <a:srcRect l="382" r="14884" b="2"/>
          <a:stretch/>
        </p:blipFill>
        <p:spPr>
          <a:xfrm>
            <a:off x="1323409" y="3795106"/>
            <a:ext cx="2494212" cy="1655734"/>
          </a:xfrm>
          <a:prstGeom prst="rect">
            <a:avLst/>
          </a:prstGeom>
        </p:spPr>
      </p:pic>
      <p:sp>
        <p:nvSpPr>
          <p:cNvPr id="2" name="Title 1"/>
          <p:cNvSpPr>
            <a:spLocks noGrp="1"/>
          </p:cNvSpPr>
          <p:nvPr>
            <p:ph type="title"/>
          </p:nvPr>
        </p:nvSpPr>
        <p:spPr>
          <a:xfrm>
            <a:off x="6412198" y="607814"/>
            <a:ext cx="4752626" cy="1678185"/>
          </a:xfrm>
        </p:spPr>
        <p:txBody>
          <a:bodyPr>
            <a:normAutofit fontScale="90000"/>
          </a:bodyPr>
          <a:lstStyle/>
          <a:p>
            <a:pPr>
              <a:lnSpc>
                <a:spcPct val="80000"/>
              </a:lnSpc>
            </a:pPr>
            <a:r>
              <a:rPr lang="en-US" sz="3100" dirty="0"/>
              <a:t/>
            </a:r>
            <a:br>
              <a:rPr lang="en-US" sz="3100" dirty="0"/>
            </a:br>
            <a:r>
              <a:rPr lang="en-US" sz="3100" dirty="0"/>
              <a:t/>
            </a:r>
            <a:br>
              <a:rPr lang="en-US" sz="3100" dirty="0"/>
            </a:br>
            <a:r>
              <a:rPr lang="en-US" sz="4000" b="1" dirty="0"/>
              <a:t>COMPANY OVERVIEW</a:t>
            </a:r>
          </a:p>
        </p:txBody>
      </p:sp>
      <p:sp>
        <p:nvSpPr>
          <p:cNvPr id="3" name="Content Placeholder 2"/>
          <p:cNvSpPr>
            <a:spLocks noGrp="1"/>
          </p:cNvSpPr>
          <p:nvPr>
            <p:ph idx="1"/>
          </p:nvPr>
        </p:nvSpPr>
        <p:spPr>
          <a:xfrm>
            <a:off x="6488398" y="2429932"/>
            <a:ext cx="4752626" cy="3318936"/>
          </a:xfrm>
        </p:spPr>
        <p:txBody>
          <a:bodyPr>
            <a:normAutofit/>
          </a:bodyPr>
          <a:lstStyle/>
          <a:p>
            <a:pPr marL="0" lvl="2" indent="0" algn="ctr">
              <a:buNone/>
            </a:pPr>
            <a:r>
              <a:rPr lang="en-US" u="sng" dirty="0"/>
              <a:t>BOARD OF </a:t>
            </a:r>
            <a:r>
              <a:rPr lang="en-US" u="sng" dirty="0" smtClean="0"/>
              <a:t>DIRECTORS</a:t>
            </a:r>
            <a:endParaRPr lang="en-US" b="1" dirty="0"/>
          </a:p>
          <a:p>
            <a:pPr marL="285750" lvl="2"/>
            <a:r>
              <a:rPr lang="en-US" b="1" dirty="0"/>
              <a:t>Ronald M. </a:t>
            </a:r>
            <a:r>
              <a:rPr lang="en-US" b="1" dirty="0" err="1"/>
              <a:t>Shaich</a:t>
            </a:r>
            <a:r>
              <a:rPr lang="en-US" dirty="0"/>
              <a:t>; Founder, Chairman &amp; CEO of Panera Bread. </a:t>
            </a:r>
          </a:p>
          <a:p>
            <a:pPr marL="285750" lvl="2"/>
            <a:r>
              <a:rPr lang="en-US" b="1" dirty="0"/>
              <a:t>William W. Moreton</a:t>
            </a:r>
            <a:r>
              <a:rPr lang="en-US" dirty="0"/>
              <a:t>; Executive vice chairman. </a:t>
            </a:r>
          </a:p>
          <a:p>
            <a:pPr marL="285750" lvl="2"/>
            <a:r>
              <a:rPr lang="en-US" b="1" dirty="0"/>
              <a:t>Domenic </a:t>
            </a:r>
            <a:r>
              <a:rPr lang="en-US" b="1" dirty="0" err="1"/>
              <a:t>Colasacco</a:t>
            </a:r>
            <a:r>
              <a:rPr lang="en-US" dirty="0"/>
              <a:t>; Lead Independent Director since March 2007, </a:t>
            </a:r>
          </a:p>
          <a:p>
            <a:pPr marL="57150" lvl="2" indent="0">
              <a:buNone/>
            </a:pPr>
            <a:r>
              <a:rPr lang="en-US" dirty="0"/>
              <a:t>    Director since March 2000. </a:t>
            </a:r>
          </a:p>
          <a:p>
            <a:pPr marL="342900" lvl="2" indent="-285750"/>
            <a:r>
              <a:rPr lang="en-US" b="1" dirty="0"/>
              <a:t>Diane </a:t>
            </a:r>
            <a:r>
              <a:rPr lang="en-US" b="1" dirty="0" err="1"/>
              <a:t>Hessan</a:t>
            </a:r>
            <a:r>
              <a:rPr lang="en-US" dirty="0"/>
              <a:t>; Director since November 2012. </a:t>
            </a:r>
          </a:p>
          <a:p>
            <a:pPr marL="342900" lvl="2" indent="-285750"/>
            <a:endParaRPr lang="en-US" dirty="0"/>
          </a:p>
        </p:txBody>
      </p:sp>
    </p:spTree>
    <p:extLst>
      <p:ext uri="{BB962C8B-B14F-4D97-AF65-F5344CB8AC3E}">
        <p14:creationId xmlns:p14="http://schemas.microsoft.com/office/powerpoint/2010/main" val="859553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dissolv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dissolve">
                                      <p:cBhvr>
                                        <p:cTn id="34" dur="500"/>
                                        <p:tgtEl>
                                          <p:spTgt spid="3">
                                            <p:txEl>
                                              <p:pRg st="3" end="3"/>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dissolv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p:tgtEl>
                                          <p:spTgt spid="8"/>
                                        </p:tgtEl>
                                        <p:attrNameLst>
                                          <p:attrName>ppt_y</p:attrName>
                                        </p:attrNameLst>
                                      </p:cBhvr>
                                      <p:tavLst>
                                        <p:tav tm="0">
                                          <p:val>
                                            <p:strVal val="#ppt_y+#ppt_h*1.125000"/>
                                          </p:val>
                                        </p:tav>
                                        <p:tav tm="100000">
                                          <p:val>
                                            <p:strVal val="#ppt_y"/>
                                          </p:val>
                                        </p:tav>
                                      </p:tavLst>
                                    </p:anim>
                                    <p:animEffect transition="in" filter="wipe(up)">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 calcmode="lin" valueType="num">
                                      <p:cBhvr additive="base">
                                        <p:cTn id="48"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6" name="Rectangle 3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39" name="Picture 38"/>
            <p:cNvPicPr>
              <a:picLocks noChangeAspect="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0" name="Rectangle 39"/>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1" name="Picture 40"/>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2" name="Picture 41"/>
            <p:cNvPicPr>
              <a:picLocks noChangeAspect="1"/>
            </p:cNvPicPr>
            <p:nvPr>
              <p:extLst>
                <p:ext uri="{386F3935-93C4-4BCD-93E2-E3B085C9AB24}">
                  <p16:designElem xmlns=""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4" name="Straight Connector 43"/>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6593951" y="2400639"/>
            <a:ext cx="4389120" cy="0"/>
          </a:xfrm>
          <a:prstGeom prst="line">
            <a:avLst/>
          </a:prstGeom>
        </p:spPr>
        <p:style>
          <a:lnRef idx="2">
            <a:schemeClr val="accent1"/>
          </a:lnRef>
          <a:fillRef idx="0">
            <a:schemeClr val="accent1"/>
          </a:fillRef>
          <a:effectRef idx="1">
            <a:schemeClr val="accent1"/>
          </a:effectRef>
          <a:fontRef idx="minor">
            <a:schemeClr val="tx1"/>
          </a:fontRef>
        </p:style>
      </p:cxnSp>
      <p:sp>
        <p:nvSpPr>
          <p:cNvPr id="46" name="Rectangle 45"/>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092643" y="1092200"/>
            <a:ext cx="4976495" cy="4641088"/>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a:srcRect r="22" b="-1"/>
          <a:stretch/>
        </p:blipFill>
        <p:spPr>
          <a:xfrm>
            <a:off x="1247209" y="1254050"/>
            <a:ext cx="2508652" cy="2509223"/>
          </a:xfrm>
          <a:prstGeom prst="rect">
            <a:avLst/>
          </a:prstGeom>
        </p:spPr>
      </p:pic>
      <p:pic>
        <p:nvPicPr>
          <p:cNvPr id="5" name="Picture 4"/>
          <p:cNvPicPr>
            <a:picLocks noChangeAspect="1"/>
          </p:cNvPicPr>
          <p:nvPr/>
        </p:nvPicPr>
        <p:blipFill rotWithShape="1">
          <a:blip r:embed="rId6"/>
          <a:srcRect r="-1" b="11448"/>
          <a:stretch/>
        </p:blipFill>
        <p:spPr>
          <a:xfrm>
            <a:off x="3910152" y="2919155"/>
            <a:ext cx="1996622" cy="2658685"/>
          </a:xfrm>
          <a:prstGeom prst="rect">
            <a:avLst/>
          </a:prstGeom>
        </p:spPr>
      </p:pic>
      <p:sp>
        <p:nvSpPr>
          <p:cNvPr id="48" name="Rectangle 47"/>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893147" y="1254050"/>
            <a:ext cx="2021427" cy="1511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247209" y="3922106"/>
            <a:ext cx="2494212" cy="165573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7"/>
          <a:srcRect t="16537" r="5" b="33166"/>
          <a:stretch/>
        </p:blipFill>
        <p:spPr>
          <a:xfrm>
            <a:off x="3893147" y="1254050"/>
            <a:ext cx="2021427" cy="1511938"/>
          </a:xfrm>
          <a:prstGeom prst="rect">
            <a:avLst/>
          </a:prstGeom>
        </p:spPr>
      </p:pic>
      <p:pic>
        <p:nvPicPr>
          <p:cNvPr id="12" name="Picture 11"/>
          <p:cNvPicPr>
            <a:picLocks noChangeAspect="1"/>
          </p:cNvPicPr>
          <p:nvPr/>
        </p:nvPicPr>
        <p:blipFill rotWithShape="1">
          <a:blip r:embed="rId8"/>
          <a:srcRect r="8" b="4147"/>
          <a:stretch/>
        </p:blipFill>
        <p:spPr>
          <a:xfrm>
            <a:off x="1247209" y="3922106"/>
            <a:ext cx="2494212" cy="1655734"/>
          </a:xfrm>
          <a:prstGeom prst="rect">
            <a:avLst/>
          </a:prstGeom>
        </p:spPr>
      </p:pic>
      <p:sp>
        <p:nvSpPr>
          <p:cNvPr id="2" name="Title 1"/>
          <p:cNvSpPr>
            <a:spLocks noGrp="1"/>
          </p:cNvSpPr>
          <p:nvPr>
            <p:ph type="title"/>
          </p:nvPr>
        </p:nvSpPr>
        <p:spPr>
          <a:xfrm>
            <a:off x="6412198" y="607814"/>
            <a:ext cx="4752626" cy="1678185"/>
          </a:xfrm>
        </p:spPr>
        <p:txBody>
          <a:bodyPr>
            <a:normAutofit fontScale="90000"/>
          </a:bodyPr>
          <a:lstStyle/>
          <a:p>
            <a:pPr>
              <a:lnSpc>
                <a:spcPct val="80000"/>
              </a:lnSpc>
            </a:pPr>
            <a:r>
              <a:rPr lang="en-US" sz="3100" dirty="0"/>
              <a:t/>
            </a:r>
            <a:br>
              <a:rPr lang="en-US" sz="3100" dirty="0"/>
            </a:br>
            <a:r>
              <a:rPr lang="en-US" sz="3100" dirty="0"/>
              <a:t/>
            </a:r>
            <a:br>
              <a:rPr lang="en-US" sz="3100" dirty="0"/>
            </a:br>
            <a:r>
              <a:rPr lang="en-US" sz="4000" b="1" dirty="0"/>
              <a:t>COMPANY OVERVIEW</a:t>
            </a:r>
          </a:p>
        </p:txBody>
      </p:sp>
      <p:sp>
        <p:nvSpPr>
          <p:cNvPr id="3" name="Content Placeholder 2"/>
          <p:cNvSpPr>
            <a:spLocks noGrp="1"/>
          </p:cNvSpPr>
          <p:nvPr>
            <p:ph idx="1"/>
          </p:nvPr>
        </p:nvSpPr>
        <p:spPr>
          <a:xfrm>
            <a:off x="6412198" y="2556932"/>
            <a:ext cx="4752626" cy="3318936"/>
          </a:xfrm>
        </p:spPr>
        <p:txBody>
          <a:bodyPr>
            <a:normAutofit fontScale="92500" lnSpcReduction="10000"/>
          </a:bodyPr>
          <a:lstStyle/>
          <a:p>
            <a:pPr marL="0" indent="0">
              <a:buNone/>
            </a:pPr>
            <a:r>
              <a:rPr lang="en-US" u="sng" dirty="0"/>
              <a:t>BOARD OF DIRECTORS</a:t>
            </a:r>
          </a:p>
          <a:p>
            <a:pPr marL="285750" lvl="2"/>
            <a:r>
              <a:rPr lang="en-US" sz="2200" b="1" dirty="0"/>
              <a:t>Fred Foulkes</a:t>
            </a:r>
            <a:r>
              <a:rPr lang="en-US" sz="2200" dirty="0"/>
              <a:t>; Director since June 2003. </a:t>
            </a:r>
          </a:p>
          <a:p>
            <a:pPr marL="285750" lvl="2"/>
            <a:r>
              <a:rPr lang="en-US" sz="2200" b="1" dirty="0"/>
              <a:t>Larry Franklin</a:t>
            </a:r>
            <a:r>
              <a:rPr lang="en-US" sz="2200" dirty="0"/>
              <a:t>; </a:t>
            </a:r>
            <a:r>
              <a:rPr lang="en-US" sz="2200" dirty="0" smtClean="0"/>
              <a:t>Director </a:t>
            </a:r>
            <a:r>
              <a:rPr lang="en-US" sz="2200" dirty="0"/>
              <a:t>since June 2001. </a:t>
            </a:r>
          </a:p>
          <a:p>
            <a:pPr marL="285750" lvl="2"/>
            <a:r>
              <a:rPr lang="en-US" sz="2200" b="1" dirty="0"/>
              <a:t>Thomas E. Lynch</a:t>
            </a:r>
            <a:r>
              <a:rPr lang="en-US" sz="2200" dirty="0"/>
              <a:t>; Director since March 2010.                                                             </a:t>
            </a:r>
          </a:p>
          <a:p>
            <a:pPr marL="285750" lvl="2"/>
            <a:r>
              <a:rPr lang="en-US" sz="2200" b="1" dirty="0"/>
              <a:t>Mark </a:t>
            </a:r>
            <a:r>
              <a:rPr lang="en-US" sz="2200" b="1" dirty="0" err="1"/>
              <a:t>Stoever</a:t>
            </a:r>
            <a:r>
              <a:rPr lang="en-US" sz="2200" dirty="0"/>
              <a:t>; Director since January 2016</a:t>
            </a:r>
            <a:r>
              <a:rPr lang="en-US" sz="2200" b="1" dirty="0"/>
              <a:t>. </a:t>
            </a:r>
          </a:p>
          <a:p>
            <a:pPr marL="285750" lvl="2"/>
            <a:r>
              <a:rPr lang="en-US" sz="2200" b="1" dirty="0"/>
              <a:t>James White</a:t>
            </a:r>
            <a:r>
              <a:rPr lang="en-US" sz="2200" dirty="0"/>
              <a:t>; Director since January 2016 </a:t>
            </a:r>
          </a:p>
          <a:p>
            <a:endParaRPr lang="en-US" sz="2200" dirty="0"/>
          </a:p>
          <a:p>
            <a:pPr marL="0" indent="0">
              <a:buNone/>
            </a:pPr>
            <a:endParaRPr lang="en-US" b="1" dirty="0"/>
          </a:p>
        </p:txBody>
      </p:sp>
    </p:spTree>
    <p:extLst>
      <p:ext uri="{BB962C8B-B14F-4D97-AF65-F5344CB8AC3E}">
        <p14:creationId xmlns:p14="http://schemas.microsoft.com/office/powerpoint/2010/main" val="33263661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p:cTn id="22"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3"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
                                        <p:tgtEl>
                                          <p:spTgt spid="6"/>
                                        </p:tgtEl>
                                      </p:cBhvr>
                                    </p:animEffect>
                                    <p:anim calcmode="lin" valueType="num">
                                      <p:cBhvr>
                                        <p:cTn id="31" dur="400" fill="hold"/>
                                        <p:tgtEl>
                                          <p:spTgt spid="6"/>
                                        </p:tgtEl>
                                        <p:attrNameLst>
                                          <p:attrName>ppt_x</p:attrName>
                                        </p:attrNameLst>
                                      </p:cBhvr>
                                      <p:tavLst>
                                        <p:tav tm="0">
                                          <p:val>
                                            <p:strVal val="#ppt_x"/>
                                          </p:val>
                                        </p:tav>
                                        <p:tav tm="100000">
                                          <p:val>
                                            <p:strVal val="#ppt_x"/>
                                          </p:val>
                                        </p:tav>
                                      </p:tavLst>
                                    </p:anim>
                                    <p:anim calcmode="lin" valueType="num">
                                      <p:cBhvr>
                                        <p:cTn id="32" dur="400" fill="hold"/>
                                        <p:tgtEl>
                                          <p:spTgt spid="6"/>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wipe(down)">
                                      <p:cBhvr>
                                        <p:cTn id="39" dur="580">
                                          <p:stCondLst>
                                            <p:cond delay="0"/>
                                          </p:stCondLst>
                                        </p:cTn>
                                        <p:tgtEl>
                                          <p:spTgt spid="3">
                                            <p:txEl>
                                              <p:pRg st="3" end="3"/>
                                            </p:txEl>
                                          </p:spTgt>
                                        </p:tgtEl>
                                      </p:cBhvr>
                                    </p:animEffect>
                                    <p:anim calcmode="lin" valueType="num">
                                      <p:cBhvr>
                                        <p:cTn id="4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3">
                                            <p:txEl>
                                              <p:pRg st="3" end="3"/>
                                            </p:txEl>
                                          </p:spTgt>
                                        </p:tgtEl>
                                      </p:cBhvr>
                                      <p:to x="100000" y="60000"/>
                                    </p:animScale>
                                    <p:animScale>
                                      <p:cBhvr>
                                        <p:cTn id="46" dur="166" decel="50000">
                                          <p:stCondLst>
                                            <p:cond delay="676"/>
                                          </p:stCondLst>
                                        </p:cTn>
                                        <p:tgtEl>
                                          <p:spTgt spid="3">
                                            <p:txEl>
                                              <p:pRg st="3" end="3"/>
                                            </p:txEl>
                                          </p:spTgt>
                                        </p:tgtEl>
                                      </p:cBhvr>
                                      <p:to x="100000" y="100000"/>
                                    </p:animScale>
                                    <p:animScale>
                                      <p:cBhvr>
                                        <p:cTn id="47" dur="26">
                                          <p:stCondLst>
                                            <p:cond delay="1312"/>
                                          </p:stCondLst>
                                        </p:cTn>
                                        <p:tgtEl>
                                          <p:spTgt spid="3">
                                            <p:txEl>
                                              <p:pRg st="3" end="3"/>
                                            </p:txEl>
                                          </p:spTgt>
                                        </p:tgtEl>
                                      </p:cBhvr>
                                      <p:to x="100000" y="80000"/>
                                    </p:animScale>
                                    <p:animScale>
                                      <p:cBhvr>
                                        <p:cTn id="48" dur="166" decel="50000">
                                          <p:stCondLst>
                                            <p:cond delay="1338"/>
                                          </p:stCondLst>
                                        </p:cTn>
                                        <p:tgtEl>
                                          <p:spTgt spid="3">
                                            <p:txEl>
                                              <p:pRg st="3" end="3"/>
                                            </p:txEl>
                                          </p:spTgt>
                                        </p:tgtEl>
                                      </p:cBhvr>
                                      <p:to x="100000" y="100000"/>
                                    </p:animScale>
                                    <p:animScale>
                                      <p:cBhvr>
                                        <p:cTn id="49" dur="26">
                                          <p:stCondLst>
                                            <p:cond delay="1642"/>
                                          </p:stCondLst>
                                        </p:cTn>
                                        <p:tgtEl>
                                          <p:spTgt spid="3">
                                            <p:txEl>
                                              <p:pRg st="3" end="3"/>
                                            </p:txEl>
                                          </p:spTgt>
                                        </p:tgtEl>
                                      </p:cBhvr>
                                      <p:to x="100000" y="90000"/>
                                    </p:animScale>
                                    <p:animScale>
                                      <p:cBhvr>
                                        <p:cTn id="50" dur="166" decel="50000">
                                          <p:stCondLst>
                                            <p:cond delay="1668"/>
                                          </p:stCondLst>
                                        </p:cTn>
                                        <p:tgtEl>
                                          <p:spTgt spid="3">
                                            <p:txEl>
                                              <p:pRg st="3" end="3"/>
                                            </p:txEl>
                                          </p:spTgt>
                                        </p:tgtEl>
                                      </p:cBhvr>
                                      <p:to x="100000" y="100000"/>
                                    </p:animScale>
                                    <p:animScale>
                                      <p:cBhvr>
                                        <p:cTn id="51" dur="26">
                                          <p:stCondLst>
                                            <p:cond delay="1808"/>
                                          </p:stCondLst>
                                        </p:cTn>
                                        <p:tgtEl>
                                          <p:spTgt spid="3">
                                            <p:txEl>
                                              <p:pRg st="3" end="3"/>
                                            </p:txEl>
                                          </p:spTgt>
                                        </p:tgtEl>
                                      </p:cBhvr>
                                      <p:to x="100000" y="95000"/>
                                    </p:animScale>
                                    <p:animScale>
                                      <p:cBhvr>
                                        <p:cTn id="52" dur="166" decel="50000">
                                          <p:stCondLst>
                                            <p:cond delay="1834"/>
                                          </p:stCondLst>
                                        </p:cTn>
                                        <p:tgtEl>
                                          <p:spTgt spid="3">
                                            <p:txEl>
                                              <p:pRg st="3" end="3"/>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1" fill="hold">
                      <p:stCondLst>
                        <p:cond delay="indefinite"/>
                      </p:stCondLst>
                      <p:childTnLst>
                        <p:par>
                          <p:cTn id="62" fill="hold">
                            <p:stCondLst>
                              <p:cond delay="0"/>
                            </p:stCondLst>
                            <p:childTnLst>
                              <p:par>
                                <p:cTn id="63" presetID="15" presetClass="entr" presetSubtype="0" fill="hold"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 calcmode="lin" valueType="num">
                                      <p:cBhvr>
                                        <p:cTn id="6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6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67"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68"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par>
                                <p:cTn id="69" presetID="15" presetClass="entr" presetSubtype="0" fill="hold" nodeType="withEffect">
                                  <p:stCondLst>
                                    <p:cond delay="0"/>
                                  </p:stCondLst>
                                  <p:childTnLst>
                                    <p:set>
                                      <p:cBhvr>
                                        <p:cTn id="70" dur="1" fill="hold">
                                          <p:stCondLst>
                                            <p:cond delay="0"/>
                                          </p:stCondLst>
                                        </p:cTn>
                                        <p:tgtEl>
                                          <p:spTgt spid="3">
                                            <p:txEl>
                                              <p:pRg st="5" end="5"/>
                                            </p:txEl>
                                          </p:spTgt>
                                        </p:tgtEl>
                                        <p:attrNameLst>
                                          <p:attrName>style.visibility</p:attrName>
                                        </p:attrNameLst>
                                      </p:cBhvr>
                                      <p:to>
                                        <p:strVal val="visible"/>
                                      </p:to>
                                    </p:set>
                                    <p:anim calcmode="lin" valueType="num">
                                      <p:cBhvr>
                                        <p:cTn id="7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0" name="Rectangle 3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a:grpSpLocks noGrp="1" noUngrp="1" noRot="1" noChangeAspect="1" noMove="1" noResize="1"/>
          </p:cNvGrpSpPr>
          <p:nvPr>
            <p:extLst>
              <p:ext uri="{386F3935-93C4-4BCD-93E2-E3B085C9AB24}">
                <p16:designElem xmlns="" xmlns:p16="http://schemas.microsoft.com/office/powerpoint/2015/main" val="1"/>
              </p:ext>
            </p:extLst>
          </p:nvPr>
        </p:nvGrpSpPr>
        <p:grpSpPr>
          <a:xfrm>
            <a:off x="-15736" y="0"/>
            <a:ext cx="12229962" cy="6856214"/>
            <a:chOff x="-15736" y="0"/>
            <a:chExt cx="12229962" cy="6856214"/>
          </a:xfrm>
        </p:grpSpPr>
        <p:pic>
          <p:nvPicPr>
            <p:cNvPr id="43" name="Picture 42"/>
            <p:cNvPicPr>
              <a:picLocks noChangeAspect="1"/>
            </p:cNvPicPr>
            <p:nvPr>
              <p:extLst>
                <p:ext uri="{386F3935-93C4-4BCD-93E2-E3B085C9AB24}">
                  <p16:designElem xmlns=""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4" name="Rectangle 43"/>
            <p:cNvSpPr/>
            <p:nvPr>
              <p:extLst>
                <p:ext uri="{386F3935-93C4-4BCD-93E2-E3B085C9AB24}">
                  <p16:designElem xmlns=""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5" name="Picture 44"/>
            <p:cNvPicPr>
              <a:picLocks noChangeAspect="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46" name="Picture 45"/>
            <p:cNvPicPr>
              <a:picLocks noChangeAspect="1"/>
            </p:cNvPicPr>
            <p:nvPr>
              <p:extLst>
                <p:ext uri="{386F3935-93C4-4BCD-93E2-E3B085C9AB24}">
                  <p16:designElem xmlns=""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48" name="Straight Connector 47"/>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439418" y="2400639"/>
            <a:ext cx="4023360" cy="0"/>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855486" y="821175"/>
            <a:ext cx="2510350"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4"/>
          <a:stretch>
            <a:fillRect/>
          </a:stretch>
        </p:blipFill>
        <p:spPr>
          <a:xfrm>
            <a:off x="8818634" y="3453833"/>
            <a:ext cx="2584054" cy="2494531"/>
          </a:xfrm>
          <a:prstGeom prst="rect">
            <a:avLst/>
          </a:prstGeom>
        </p:spPr>
      </p:pic>
      <p:pic>
        <p:nvPicPr>
          <p:cNvPr id="4" name="Picture 3"/>
          <p:cNvPicPr>
            <a:picLocks noChangeAspect="1"/>
          </p:cNvPicPr>
          <p:nvPr/>
        </p:nvPicPr>
        <p:blipFill rotWithShape="1">
          <a:blip r:embed="rId5"/>
          <a:srcRect/>
          <a:stretch/>
        </p:blipFill>
        <p:spPr>
          <a:xfrm>
            <a:off x="6140693" y="921985"/>
            <a:ext cx="2499817" cy="2478837"/>
          </a:xfrm>
          <a:prstGeom prst="rect">
            <a:avLst/>
          </a:prstGeom>
        </p:spPr>
      </p:pic>
      <p:sp>
        <p:nvSpPr>
          <p:cNvPr id="52" name="Rectangle 51"/>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090267" y="3453833"/>
            <a:ext cx="2582183" cy="24945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1504" y="1041400"/>
            <a:ext cx="5308039" cy="1357453"/>
          </a:xfrm>
        </p:spPr>
        <p:txBody>
          <a:bodyPr>
            <a:noAutofit/>
          </a:bodyPr>
          <a:lstStyle/>
          <a:p>
            <a:pPr>
              <a:lnSpc>
                <a:spcPct val="80000"/>
              </a:lnSpc>
            </a:pPr>
            <a:r>
              <a:rPr lang="en-US" sz="3200" b="1" dirty="0"/>
              <a:t>MISSION STATEMENT </a:t>
            </a:r>
            <a:br>
              <a:rPr lang="en-US" sz="3200" b="1" dirty="0"/>
            </a:br>
            <a:r>
              <a:rPr lang="en-US" sz="3200" b="1" dirty="0"/>
              <a:t>&amp; </a:t>
            </a:r>
            <a:br>
              <a:rPr lang="en-US" sz="3200" b="1" dirty="0"/>
            </a:br>
            <a:r>
              <a:rPr lang="en-US" sz="3200" b="1" dirty="0"/>
              <a:t>VISION STATEMENT </a:t>
            </a:r>
          </a:p>
        </p:txBody>
      </p:sp>
      <p:sp>
        <p:nvSpPr>
          <p:cNvPr id="3" name="Content Placeholder 2"/>
          <p:cNvSpPr>
            <a:spLocks noGrp="1"/>
          </p:cNvSpPr>
          <p:nvPr>
            <p:ph idx="1"/>
          </p:nvPr>
        </p:nvSpPr>
        <p:spPr>
          <a:xfrm>
            <a:off x="1167385" y="2556932"/>
            <a:ext cx="4567427" cy="3318936"/>
          </a:xfrm>
        </p:spPr>
        <p:txBody>
          <a:bodyPr>
            <a:normAutofit/>
          </a:bodyPr>
          <a:lstStyle/>
          <a:p>
            <a:pPr marL="0" lvl="0" indent="0">
              <a:buNone/>
            </a:pPr>
            <a:endParaRPr lang="en-US" sz="1800" u="sng" dirty="0"/>
          </a:p>
          <a:p>
            <a:pPr marL="0" lvl="0" indent="0">
              <a:buNone/>
            </a:pPr>
            <a:r>
              <a:rPr lang="en-US" sz="2000" u="sng" dirty="0"/>
              <a:t>MISSION STATEMENT</a:t>
            </a:r>
          </a:p>
          <a:p>
            <a:r>
              <a:rPr lang="en-US" sz="2000" dirty="0"/>
              <a:t>	“A loaf of bread in every arm” </a:t>
            </a:r>
          </a:p>
          <a:p>
            <a:pPr marL="0" indent="0">
              <a:buNone/>
            </a:pPr>
            <a:endParaRPr lang="en-US" sz="2000" u="sng" dirty="0"/>
          </a:p>
          <a:p>
            <a:pPr marL="0" indent="0">
              <a:buNone/>
            </a:pPr>
            <a:r>
              <a:rPr lang="en-US" sz="2000" u="sng" dirty="0"/>
              <a:t>VISION STATEMENT</a:t>
            </a:r>
          </a:p>
          <a:p>
            <a:r>
              <a:rPr lang="en-US" sz="2000" dirty="0"/>
              <a:t>	Be excellent at everything we do.</a:t>
            </a:r>
          </a:p>
          <a:p>
            <a:pPr marL="0" indent="0">
              <a:buNone/>
            </a:pPr>
            <a:endParaRPr lang="en-US" sz="1800" b="1" dirty="0"/>
          </a:p>
          <a:p>
            <a:pPr marL="0" indent="0">
              <a:buNone/>
            </a:pPr>
            <a:endParaRPr lang="en-US" sz="1800" b="1" dirty="0"/>
          </a:p>
          <a:p>
            <a:endParaRPr lang="en-US" sz="1800" b="1" dirty="0"/>
          </a:p>
        </p:txBody>
      </p:sp>
    </p:spTree>
    <p:extLst>
      <p:ext uri="{BB962C8B-B14F-4D97-AF65-F5344CB8AC3E}">
        <p14:creationId xmlns:p14="http://schemas.microsoft.com/office/powerpoint/2010/main" val="40503422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EXECUTIVE SUMMARY</a:t>
            </a:r>
            <a:br>
              <a:rPr lang="en-US" b="1" dirty="0"/>
            </a:br>
            <a:r>
              <a:rPr lang="en-US" sz="3100" dirty="0"/>
              <a:t>TARGET MARKET</a:t>
            </a:r>
          </a:p>
        </p:txBody>
      </p:sp>
      <p:sp>
        <p:nvSpPr>
          <p:cNvPr id="3" name="Content Placeholder 2"/>
          <p:cNvSpPr>
            <a:spLocks noGrp="1"/>
          </p:cNvSpPr>
          <p:nvPr>
            <p:ph idx="1"/>
          </p:nvPr>
        </p:nvSpPr>
        <p:spPr/>
        <p:txBody>
          <a:bodyPr>
            <a:normAutofit/>
          </a:bodyPr>
          <a:lstStyle/>
          <a:p>
            <a:r>
              <a:rPr lang="en-US" sz="1800" b="1" dirty="0" smtClean="0"/>
              <a:t>32.6 %</a:t>
            </a:r>
          </a:p>
          <a:p>
            <a:endParaRPr lang="en-US" sz="1800" b="1" dirty="0"/>
          </a:p>
          <a:p>
            <a:endParaRPr lang="en-US" sz="1800" b="1" dirty="0" smtClean="0"/>
          </a:p>
          <a:p>
            <a:pPr lvl="4"/>
            <a:endParaRPr lang="en-US" sz="1800" b="1" dirty="0"/>
          </a:p>
          <a:p>
            <a:pPr lvl="4"/>
            <a:endParaRPr lang="en-US" sz="1800" b="1" dirty="0"/>
          </a:p>
          <a:p>
            <a:pPr lvl="4"/>
            <a:r>
              <a:rPr lang="en-US" sz="1800" b="1" dirty="0" smtClean="0"/>
              <a:t>67.4%</a:t>
            </a:r>
            <a:endParaRPr lang="en-US" sz="1800" b="1" dirty="0"/>
          </a:p>
        </p:txBody>
      </p:sp>
      <p:pic>
        <p:nvPicPr>
          <p:cNvPr id="5" name="Picture 4"/>
          <p:cNvPicPr>
            <a:picLocks noChangeAspect="1"/>
          </p:cNvPicPr>
          <p:nvPr/>
        </p:nvPicPr>
        <p:blipFill>
          <a:blip r:embed="rId2">
            <a:alphaModFix amt="70000"/>
          </a:blip>
          <a:stretch>
            <a:fillRect/>
          </a:stretch>
        </p:blipFill>
        <p:spPr>
          <a:xfrm>
            <a:off x="2938543" y="2610618"/>
            <a:ext cx="1236642" cy="1875117"/>
          </a:xfrm>
          <a:prstGeom prst="rect">
            <a:avLst/>
          </a:prstGeom>
        </p:spPr>
      </p:pic>
      <p:pic>
        <p:nvPicPr>
          <p:cNvPr id="6" name="Picture 5"/>
          <p:cNvPicPr>
            <a:picLocks noChangeAspect="1"/>
          </p:cNvPicPr>
          <p:nvPr/>
        </p:nvPicPr>
        <p:blipFill>
          <a:blip r:embed="rId3">
            <a:alphaModFix amt="70000"/>
          </a:blip>
          <a:stretch>
            <a:fillRect/>
          </a:stretch>
        </p:blipFill>
        <p:spPr>
          <a:xfrm>
            <a:off x="1494432" y="3104721"/>
            <a:ext cx="1382048" cy="2467943"/>
          </a:xfrm>
          <a:prstGeom prst="rect">
            <a:avLst/>
          </a:prstGeom>
        </p:spPr>
      </p:pic>
      <p:pic>
        <p:nvPicPr>
          <p:cNvPr id="7" name="Content Placeholder 3"/>
          <p:cNvPicPr>
            <a:picLocks noChangeAspect="1"/>
          </p:cNvPicPr>
          <p:nvPr/>
        </p:nvPicPr>
        <p:blipFill>
          <a:blip r:embed="rId4"/>
          <a:stretch>
            <a:fillRect/>
          </a:stretch>
        </p:blipFill>
        <p:spPr>
          <a:xfrm>
            <a:off x="4298676" y="2518914"/>
            <a:ext cx="6597921" cy="3606085"/>
          </a:xfrm>
          <a:prstGeom prst="rect">
            <a:avLst/>
          </a:prstGeom>
        </p:spPr>
      </p:pic>
    </p:spTree>
    <p:extLst>
      <p:ext uri="{BB962C8B-B14F-4D97-AF65-F5344CB8AC3E}">
        <p14:creationId xmlns:p14="http://schemas.microsoft.com/office/powerpoint/2010/main" val="426704795"/>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EXECUTIVE</a:t>
            </a:r>
            <a:r>
              <a:rPr lang="en-US" b="1" dirty="0"/>
              <a:t> SUMMARY</a:t>
            </a:r>
            <a:br>
              <a:rPr lang="en-US" b="1" dirty="0"/>
            </a:br>
            <a:r>
              <a:rPr lang="en-US" sz="2400" dirty="0"/>
              <a:t>EXPANSION PLAN</a:t>
            </a:r>
          </a:p>
        </p:txBody>
      </p:sp>
      <p:sp>
        <p:nvSpPr>
          <p:cNvPr id="3" name="Content Placeholder 2"/>
          <p:cNvSpPr>
            <a:spLocks noGrp="1"/>
          </p:cNvSpPr>
          <p:nvPr>
            <p:ph idx="1"/>
          </p:nvPr>
        </p:nvSpPr>
        <p:spPr/>
        <p:txBody>
          <a:bodyPr>
            <a:normAutofit fontScale="55000" lnSpcReduction="20000"/>
          </a:bodyPr>
          <a:lstStyle/>
          <a:p>
            <a:r>
              <a:rPr lang="en-US" sz="2900" dirty="0" smtClean="0"/>
              <a:t>5 Year vision plan</a:t>
            </a:r>
            <a:endParaRPr lang="en-US" sz="2900" dirty="0"/>
          </a:p>
          <a:p>
            <a:pPr lvl="1"/>
            <a:r>
              <a:rPr lang="en-US" sz="2900" dirty="0"/>
              <a:t>Panera 2.0</a:t>
            </a:r>
          </a:p>
          <a:p>
            <a:pPr lvl="1"/>
            <a:r>
              <a:rPr lang="en-US" sz="2900" dirty="0"/>
              <a:t>Operations</a:t>
            </a:r>
          </a:p>
          <a:p>
            <a:pPr lvl="1"/>
            <a:r>
              <a:rPr lang="en-US" sz="2900" dirty="0"/>
              <a:t>Food</a:t>
            </a:r>
          </a:p>
          <a:p>
            <a:pPr lvl="1"/>
            <a:r>
              <a:rPr lang="en-US" sz="2900" dirty="0" smtClean="0"/>
              <a:t>Marketing “ Food as it should be”</a:t>
            </a:r>
            <a:endParaRPr lang="en-US" sz="2900" dirty="0"/>
          </a:p>
          <a:p>
            <a:pPr lvl="1"/>
            <a:r>
              <a:rPr lang="en-US" sz="2900" dirty="0"/>
              <a:t>Delivery</a:t>
            </a:r>
          </a:p>
          <a:p>
            <a:pPr lvl="1"/>
            <a:r>
              <a:rPr lang="en-US" sz="2900" dirty="0"/>
              <a:t>Catering</a:t>
            </a:r>
          </a:p>
          <a:p>
            <a:pPr lvl="1"/>
            <a:r>
              <a:rPr lang="en-US" sz="2900" dirty="0"/>
              <a:t>Panera at home</a:t>
            </a:r>
          </a:p>
          <a:p>
            <a:pPr lvl="1"/>
            <a:r>
              <a:rPr lang="en-US" sz="2900" dirty="0"/>
              <a:t>High-ROI unit </a:t>
            </a:r>
            <a:r>
              <a:rPr lang="en-US" sz="2900" dirty="0" smtClean="0"/>
              <a:t>growth</a:t>
            </a:r>
            <a:endParaRPr lang="en-US" sz="2900" dirty="0"/>
          </a:p>
          <a:p>
            <a:pPr lvl="1"/>
            <a:r>
              <a:rPr lang="en-US" sz="2900" dirty="0" smtClean="0"/>
              <a:t>E-commerce</a:t>
            </a:r>
            <a:endParaRPr lang="en-US" sz="2900" dirty="0"/>
          </a:p>
          <a:p>
            <a:endParaRPr lang="en-US" dirty="0"/>
          </a:p>
        </p:txBody>
      </p:sp>
    </p:spTree>
    <p:extLst>
      <p:ext uri="{BB962C8B-B14F-4D97-AF65-F5344CB8AC3E}">
        <p14:creationId xmlns:p14="http://schemas.microsoft.com/office/powerpoint/2010/main" val="1166914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4" dur="10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Scale>
                                      <p:cBhvr>
                                        <p:cTn id="25"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4" end="4"/>
                                            </p:txEl>
                                          </p:spTgt>
                                        </p:tgtEl>
                                        <p:attrNameLst>
                                          <p:attrName>ppt_x</p:attrName>
                                          <p:attrName>ppt_y</p:attrName>
                                        </p:attrNameLst>
                                      </p:cBhvr>
                                    </p:animMotion>
                                    <p:animEffect transition="in" filter="fade">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800" decel="100000"/>
                                        <p:tgtEl>
                                          <p:spTgt spid="3">
                                            <p:txEl>
                                              <p:pRg st="5" end="5"/>
                                            </p:txEl>
                                          </p:spTgt>
                                        </p:tgtEl>
                                      </p:cBhvr>
                                    </p:animEffect>
                                    <p:anim calcmode="lin" valueType="num">
                                      <p:cBhvr>
                                        <p:cTn id="33"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34"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35"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36"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37"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6" presetClass="entr" presetSubtype="0" fill="hold" nodeType="clickEffect">
                                  <p:stCondLst>
                                    <p:cond delay="0"/>
                                  </p:stCondLst>
                                  <p:iterate type="lt">
                                    <p:tmPct val="10000"/>
                                  </p:iterate>
                                  <p:childTnLst>
                                    <p:set>
                                      <p:cBhvr>
                                        <p:cTn id="41" dur="1" fill="hold">
                                          <p:stCondLst>
                                            <p:cond delay="0"/>
                                          </p:stCondLst>
                                        </p:cTn>
                                        <p:tgtEl>
                                          <p:spTgt spid="3">
                                            <p:txEl>
                                              <p:pRg st="6" end="6"/>
                                            </p:txEl>
                                          </p:spTgt>
                                        </p:tgtEl>
                                        <p:attrNameLst>
                                          <p:attrName>style.visibility</p:attrName>
                                        </p:attrNameLst>
                                      </p:cBhvr>
                                      <p:to>
                                        <p:strVal val="visible"/>
                                      </p:to>
                                    </p:set>
                                    <p:anim by="(-#ppt_w*2)" calcmode="lin" valueType="num">
                                      <p:cBhvr rctx="PPT">
                                        <p:cTn id="42" dur="500" autoRev="1" fill="hold">
                                          <p:stCondLst>
                                            <p:cond delay="0"/>
                                          </p:stCondLst>
                                        </p:cTn>
                                        <p:tgtEl>
                                          <p:spTgt spid="3">
                                            <p:txEl>
                                              <p:pRg st="6" end="6"/>
                                            </p:txEl>
                                          </p:spTgt>
                                        </p:tgtEl>
                                        <p:attrNameLst>
                                          <p:attrName>ppt_w</p:attrName>
                                        </p:attrNameLst>
                                      </p:cBhvr>
                                    </p:anim>
                                    <p:anim by="(#ppt_w*0.50)" calcmode="lin" valueType="num">
                                      <p:cBhvr>
                                        <p:cTn id="43" dur="500" decel="50000" autoRev="1" fill="hold">
                                          <p:stCondLst>
                                            <p:cond delay="0"/>
                                          </p:stCondLst>
                                        </p:cTn>
                                        <p:tgtEl>
                                          <p:spTgt spid="3">
                                            <p:txEl>
                                              <p:pRg st="6" end="6"/>
                                            </p:txEl>
                                          </p:spTgt>
                                        </p:tgtEl>
                                        <p:attrNameLst>
                                          <p:attrName>ppt_x</p:attrName>
                                        </p:attrNameLst>
                                      </p:cBhvr>
                                    </p:anim>
                                    <p:anim from="(-#ppt_h/2)" to="(#ppt_y)" calcmode="lin" valueType="num">
                                      <p:cBhvr>
                                        <p:cTn id="44" dur="1000" fill="hold">
                                          <p:stCondLst>
                                            <p:cond delay="0"/>
                                          </p:stCondLst>
                                        </p:cTn>
                                        <p:tgtEl>
                                          <p:spTgt spid="3">
                                            <p:txEl>
                                              <p:pRg st="6" end="6"/>
                                            </p:txEl>
                                          </p:spTgt>
                                        </p:tgtEl>
                                        <p:attrNameLst>
                                          <p:attrName>ppt_y</p:attrName>
                                        </p:attrNameLst>
                                      </p:cBhvr>
                                    </p:anim>
                                    <p:animRot by="21600000">
                                      <p:cBhvr>
                                        <p:cTn id="45" dur="1000" fill="hold">
                                          <p:stCondLst>
                                            <p:cond delay="0"/>
                                          </p:stCondLst>
                                        </p:cTn>
                                        <p:tgtEl>
                                          <p:spTgt spid="3">
                                            <p:txEl>
                                              <p:pRg st="6" end="6"/>
                                            </p:txEl>
                                          </p:spTgt>
                                        </p:tgtEl>
                                        <p:attrNameLst>
                                          <p:attrName>r</p:attrName>
                                        </p:attrNameLst>
                                      </p:cBhvr>
                                    </p:animRo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decel="50000" fill="hold">
                                          <p:stCondLst>
                                            <p:cond delay="0"/>
                                          </p:stCondLst>
                                        </p:cTn>
                                        <p:tgtEl>
                                          <p:spTgt spid="3">
                                            <p:txEl>
                                              <p:pRg st="7" end="7"/>
                                            </p:txEl>
                                          </p:spTgt>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3">
                                            <p:txEl>
                                              <p:pRg st="7" end="7"/>
                                            </p:txEl>
                                          </p:spTgt>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3">
                                            <p:txEl>
                                              <p:pRg st="7" end="7"/>
                                            </p:txEl>
                                          </p:spTgt>
                                        </p:tgtEl>
                                        <p:attrNameLst>
                                          <p:attrName>ppt_w</p:attrName>
                                        </p:attrNameLst>
                                      </p:cBhvr>
                                      <p:tavLst>
                                        <p:tav tm="0">
                                          <p:val>
                                            <p:strVal val="#ppt_w*.05"/>
                                          </p:val>
                                        </p:tav>
                                        <p:tav tm="100000">
                                          <p:val>
                                            <p:strVal val="#ppt_w"/>
                                          </p:val>
                                        </p:tav>
                                      </p:tavLst>
                                    </p:anim>
                                    <p:anim calcmode="lin" valueType="num">
                                      <p:cBhvr>
                                        <p:cTn id="53" dur="1000" fill="hold"/>
                                        <p:tgtEl>
                                          <p:spTgt spid="3">
                                            <p:txEl>
                                              <p:pRg st="7" end="7"/>
                                            </p:txEl>
                                          </p:spTgt>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3">
                                            <p:txEl>
                                              <p:pRg st="7" end="7"/>
                                            </p:txEl>
                                          </p:spTgt>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3">
                                            <p:txEl>
                                              <p:pRg st="7" end="7"/>
                                            </p:txEl>
                                          </p:spTgt>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3">
                                            <p:txEl>
                                              <p:pRg st="7" end="7"/>
                                            </p:txEl>
                                          </p:spTgt>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3">
                                            <p:txEl>
                                              <p:pRg st="7" end="7"/>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1" presetClass="entr" presetSubtype="0" fill="hold" nodeType="clickEffect">
                                  <p:stCondLst>
                                    <p:cond delay="0"/>
                                  </p:stCondLst>
                                  <p:iterate type="lt">
                                    <p:tmPct val="10000"/>
                                  </p:iterate>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p:cTn id="62"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63"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64"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5"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6" dur="500" tmFilter="0,0; .5, 1; 1, 1"/>
                                        <p:tgtEl>
                                          <p:spTgt spid="3">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5" presetClass="entr" presetSubtype="10" fill="hold" nodeType="click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Effect transition="in" filter="checkerboard(across)">
                                      <p:cBhvr>
                                        <p:cTn id="7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824247"/>
            <a:ext cx="9601195" cy="1304813"/>
          </a:xfrm>
        </p:spPr>
        <p:txBody>
          <a:bodyPr>
            <a:normAutofit fontScale="90000"/>
          </a:bodyPr>
          <a:lstStyle/>
          <a:p>
            <a:r>
              <a:rPr lang="en-US" sz="2500" dirty="0" smtClean="0"/>
              <a:t/>
            </a:r>
            <a:br>
              <a:rPr lang="en-US" sz="2500" dirty="0" smtClean="0"/>
            </a:br>
            <a:r>
              <a:rPr lang="en-US" sz="2500" b="1" dirty="0"/>
              <a:t/>
            </a:r>
            <a:br>
              <a:rPr lang="en-US" sz="2500" b="1" dirty="0"/>
            </a:br>
            <a:r>
              <a:rPr lang="en-US" sz="4000" b="1" dirty="0" smtClean="0"/>
              <a:t>FINANCIAL RATIOS</a:t>
            </a:r>
            <a:br>
              <a:rPr lang="en-US" sz="4000" b="1" dirty="0" smtClean="0"/>
            </a:br>
            <a:r>
              <a:rPr lang="en-US" sz="2400" dirty="0" smtClean="0"/>
              <a:t>2008-2016</a:t>
            </a:r>
            <a:endParaRPr lang="en-US" sz="4000" b="1" dirty="0"/>
          </a:p>
        </p:txBody>
      </p:sp>
      <p:sp>
        <p:nvSpPr>
          <p:cNvPr id="5" name="Rectangle 1"/>
          <p:cNvSpPr>
            <a:spLocks noChangeArrowheads="1"/>
          </p:cNvSpPr>
          <p:nvPr/>
        </p:nvSpPr>
        <p:spPr bwMode="auto">
          <a:xfrm>
            <a:off x="-8360409" y="-323165"/>
            <a:ext cx="258856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charset="0"/>
              </a:rPr>
              <a:t/>
            </a:r>
            <a:br>
              <a:rPr kumimoji="0" lang="en-US" altLang="en-US" sz="1800" b="0" i="0" u="none" strike="noStrike" cap="none" normalizeH="0" baseline="0">
                <a:ln>
                  <a:noFill/>
                </a:ln>
                <a:solidFill>
                  <a:schemeClr val="tx1"/>
                </a:solidFill>
                <a:effectLst/>
                <a:latin typeface="Arial" charset="0"/>
              </a:rPr>
            </a:br>
            <a:endParaRPr kumimoji="0" lang="en-US" altLang="en-US" sz="1800" b="0" i="0" u="none" strike="noStrike" cap="none" normalizeH="0" baseline="0">
              <a:ln>
                <a:noFill/>
              </a:ln>
              <a:solidFill>
                <a:schemeClr val="tx1"/>
              </a:solidFill>
              <a:effectLst/>
              <a:latin typeface="Arial" charset="0"/>
            </a:endParaRPr>
          </a:p>
        </p:txBody>
      </p:sp>
      <p:pic>
        <p:nvPicPr>
          <p:cNvPr id="10" name="Content Placeholder 9"/>
          <p:cNvPicPr>
            <a:picLocks noGrp="1" noChangeAspect="1"/>
          </p:cNvPicPr>
          <p:nvPr>
            <p:ph idx="1"/>
          </p:nvPr>
        </p:nvPicPr>
        <p:blipFill>
          <a:blip r:embed="rId2"/>
          <a:stretch>
            <a:fillRect/>
          </a:stretch>
        </p:blipFill>
        <p:spPr>
          <a:xfrm>
            <a:off x="2617952" y="2557463"/>
            <a:ext cx="7224548" cy="3317875"/>
          </a:xfrm>
          <a:prstGeom prst="rect">
            <a:avLst/>
          </a:prstGeom>
        </p:spPr>
      </p:pic>
    </p:spTree>
    <p:extLst>
      <p:ext uri="{BB962C8B-B14F-4D97-AF65-F5344CB8AC3E}">
        <p14:creationId xmlns:p14="http://schemas.microsoft.com/office/powerpoint/2010/main" val="1351395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8039" y="927279"/>
            <a:ext cx="9646275" cy="1201782"/>
          </a:xfrm>
        </p:spPr>
        <p:txBody>
          <a:bodyPr>
            <a:normAutofit fontScale="90000"/>
          </a:bodyPr>
          <a:lstStyle/>
          <a:p>
            <a:r>
              <a:rPr lang="en-US" dirty="0" smtClean="0"/>
              <a:t/>
            </a:r>
            <a:br>
              <a:rPr lang="en-US" dirty="0" smtClean="0"/>
            </a:br>
            <a:r>
              <a:rPr lang="en-US" b="1" dirty="0" smtClean="0"/>
              <a:t>SWOT ANALYSIS</a:t>
            </a:r>
            <a:endParaRPr lang="en-US" b="1" dirty="0"/>
          </a:p>
        </p:txBody>
      </p:sp>
      <p:sp>
        <p:nvSpPr>
          <p:cNvPr id="3" name="Content Placeholder 2"/>
          <p:cNvSpPr>
            <a:spLocks noGrp="1"/>
          </p:cNvSpPr>
          <p:nvPr>
            <p:ph idx="1"/>
          </p:nvPr>
        </p:nvSpPr>
        <p:spPr>
          <a:xfrm>
            <a:off x="9728200" y="6857998"/>
            <a:ext cx="1976070" cy="45719"/>
          </a:xfrm>
        </p:spPr>
        <p:txBody>
          <a:bodyPr>
            <a:normAutofit fontScale="25000" lnSpcReduction="20000"/>
          </a:bodyPr>
          <a:lstStyle/>
          <a:p>
            <a:endParaRPr lang="en-US" sz="800" dirty="0" smtClean="0"/>
          </a:p>
        </p:txBody>
      </p:sp>
      <p:sp>
        <p:nvSpPr>
          <p:cNvPr id="4" name="TextBox 6"/>
          <p:cNvSpPr txBox="1"/>
          <p:nvPr/>
        </p:nvSpPr>
        <p:spPr>
          <a:xfrm>
            <a:off x="2705101" y="2343451"/>
            <a:ext cx="3629780" cy="129266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chemeClr val="tx1">
                    <a:lumMod val="85000"/>
                    <a:lumOff val="15000"/>
                  </a:schemeClr>
                </a:solidFill>
                <a:uFillTx/>
                <a:cs typeface="Times New Roman" pitchFamily="18"/>
              </a:rPr>
              <a:t>S</a:t>
            </a:r>
            <a:r>
              <a:rPr lang="en-US" sz="2400" b="0" i="0" u="none" strike="noStrike" kern="1200" cap="none" spc="0" baseline="0" dirty="0">
                <a:solidFill>
                  <a:schemeClr val="tx1">
                    <a:lumMod val="85000"/>
                    <a:lumOff val="15000"/>
                  </a:schemeClr>
                </a:solidFill>
                <a:uFillTx/>
                <a:cs typeface="Times New Roman" pitchFamily="18"/>
              </a:rPr>
              <a:t>trengths</a:t>
            </a:r>
          </a:p>
          <a:p>
            <a:pPr marL="285750" marR="0" lvl="0" indent="-28575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dirty="0">
                <a:solidFill>
                  <a:schemeClr val="tx1">
                    <a:lumMod val="85000"/>
                    <a:lumOff val="15000"/>
                  </a:schemeClr>
                </a:solidFill>
                <a:uFillTx/>
                <a:cs typeface="Times New Roman" pitchFamily="18"/>
              </a:rPr>
              <a:t>Catering </a:t>
            </a:r>
          </a:p>
          <a:p>
            <a:pPr marL="285750" marR="0" lvl="0" indent="-28575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dirty="0">
                <a:solidFill>
                  <a:schemeClr val="tx1">
                    <a:lumMod val="85000"/>
                    <a:lumOff val="15000"/>
                  </a:schemeClr>
                </a:solidFill>
                <a:uFillTx/>
                <a:cs typeface="Times New Roman" pitchFamily="18"/>
              </a:rPr>
              <a:t>Supply </a:t>
            </a:r>
            <a:r>
              <a:rPr lang="en-US" sz="1800" b="0" i="0" u="none" strike="noStrike" kern="1200" cap="none" spc="0" baseline="0" dirty="0" smtClean="0">
                <a:solidFill>
                  <a:schemeClr val="tx1">
                    <a:lumMod val="85000"/>
                    <a:lumOff val="15000"/>
                  </a:schemeClr>
                </a:solidFill>
                <a:uFillTx/>
                <a:cs typeface="Times New Roman" pitchFamily="18"/>
              </a:rPr>
              <a:t>Chain</a:t>
            </a:r>
            <a:endParaRPr lang="en-US" sz="1800" b="0" i="0" u="none" strike="noStrike" kern="1200" cap="none" spc="0" baseline="0" dirty="0">
              <a:solidFill>
                <a:schemeClr val="tx1">
                  <a:lumMod val="85000"/>
                  <a:lumOff val="15000"/>
                </a:schemeClr>
              </a:solidFill>
              <a:uFillTx/>
              <a:cs typeface="Times New Roman" pitchFamily="18"/>
            </a:endParaRPr>
          </a:p>
          <a:p>
            <a:pPr marL="285750" marR="0" lvl="0" indent="-28575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dirty="0">
                <a:solidFill>
                  <a:schemeClr val="tx1">
                    <a:lumMod val="85000"/>
                    <a:lumOff val="15000"/>
                  </a:schemeClr>
                </a:solidFill>
                <a:uFillTx/>
                <a:cs typeface="Times New Roman" pitchFamily="18"/>
              </a:rPr>
              <a:t>Franchises </a:t>
            </a:r>
          </a:p>
        </p:txBody>
      </p:sp>
      <p:sp>
        <p:nvSpPr>
          <p:cNvPr id="5" name="TextBox 7"/>
          <p:cNvSpPr txBox="1"/>
          <p:nvPr/>
        </p:nvSpPr>
        <p:spPr>
          <a:xfrm>
            <a:off x="7810501" y="2343451"/>
            <a:ext cx="3213814" cy="1015663"/>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chemeClr val="tx1">
                    <a:lumMod val="85000"/>
                    <a:lumOff val="15000"/>
                  </a:schemeClr>
                </a:solidFill>
                <a:uFillTx/>
                <a:cs typeface="Times New Roman" pitchFamily="18"/>
              </a:rPr>
              <a:t>W</a:t>
            </a:r>
            <a:r>
              <a:rPr lang="en-US" sz="2400" b="0" i="0" u="none" strike="noStrike" kern="1200" cap="none" spc="0" baseline="0" dirty="0">
                <a:solidFill>
                  <a:schemeClr val="tx1">
                    <a:lumMod val="85000"/>
                    <a:lumOff val="15000"/>
                  </a:schemeClr>
                </a:solidFill>
                <a:uFillTx/>
                <a:cs typeface="Times New Roman" pitchFamily="18"/>
              </a:rPr>
              <a:t>eaknesses</a:t>
            </a:r>
          </a:p>
          <a:p>
            <a:pPr marL="285750" marR="0" lvl="0" indent="-28575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dirty="0">
                <a:solidFill>
                  <a:schemeClr val="tx1">
                    <a:lumMod val="85000"/>
                    <a:lumOff val="15000"/>
                  </a:schemeClr>
                </a:solidFill>
                <a:uFillTx/>
                <a:cs typeface="Times New Roman" pitchFamily="18"/>
              </a:rPr>
              <a:t>High </a:t>
            </a:r>
            <a:r>
              <a:rPr lang="en-US" sz="1800" b="0" i="0" u="none" strike="noStrike" kern="1200" cap="none" spc="0" baseline="0" dirty="0" smtClean="0">
                <a:solidFill>
                  <a:schemeClr val="tx1">
                    <a:lumMod val="85000"/>
                    <a:lumOff val="15000"/>
                  </a:schemeClr>
                </a:solidFill>
                <a:uFillTx/>
                <a:cs typeface="Times New Roman" pitchFamily="18"/>
              </a:rPr>
              <a:t>Price</a:t>
            </a:r>
            <a:endParaRPr lang="en-US" sz="1800" b="0" i="0" u="none" strike="noStrike" kern="1200" cap="none" spc="0" baseline="0" dirty="0">
              <a:solidFill>
                <a:schemeClr val="tx1">
                  <a:lumMod val="85000"/>
                  <a:lumOff val="15000"/>
                </a:schemeClr>
              </a:solidFill>
              <a:uFillTx/>
              <a:cs typeface="Times New Roman" pitchFamily="18"/>
            </a:endParaRPr>
          </a:p>
          <a:p>
            <a:pPr marL="285750" marR="0" lvl="0" indent="-28575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dirty="0">
                <a:solidFill>
                  <a:schemeClr val="tx1">
                    <a:lumMod val="85000"/>
                    <a:lumOff val="15000"/>
                  </a:schemeClr>
                </a:solidFill>
                <a:uFillTx/>
                <a:cs typeface="Times New Roman" pitchFamily="18"/>
              </a:rPr>
              <a:t>Not a Global Chain</a:t>
            </a:r>
          </a:p>
        </p:txBody>
      </p:sp>
      <p:sp>
        <p:nvSpPr>
          <p:cNvPr id="6" name="TextBox 8"/>
          <p:cNvSpPr txBox="1"/>
          <p:nvPr/>
        </p:nvSpPr>
        <p:spPr>
          <a:xfrm>
            <a:off x="2705101" y="3853122"/>
            <a:ext cx="3373727" cy="1846659"/>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chemeClr val="tx1">
                    <a:lumMod val="85000"/>
                    <a:lumOff val="15000"/>
                  </a:schemeClr>
                </a:solidFill>
                <a:uFillTx/>
                <a:cs typeface="Times New Roman" pitchFamily="18"/>
              </a:rPr>
              <a:t>O</a:t>
            </a:r>
            <a:r>
              <a:rPr lang="en-US" sz="2400" b="0" i="0" u="none" strike="noStrike" kern="1200" cap="none" spc="0" baseline="0" dirty="0">
                <a:solidFill>
                  <a:schemeClr val="tx1">
                    <a:lumMod val="85000"/>
                    <a:lumOff val="15000"/>
                  </a:schemeClr>
                </a:solidFill>
                <a:uFillTx/>
                <a:cs typeface="Times New Roman" pitchFamily="18"/>
              </a:rPr>
              <a:t>pportunities </a:t>
            </a:r>
          </a:p>
          <a:p>
            <a:pPr marL="342900" marR="0" lvl="0"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dirty="0">
                <a:solidFill>
                  <a:schemeClr val="tx1">
                    <a:lumMod val="85000"/>
                    <a:lumOff val="15000"/>
                  </a:schemeClr>
                </a:solidFill>
                <a:uFillTx/>
                <a:cs typeface="Times New Roman" pitchFamily="18"/>
              </a:rPr>
              <a:t>Merger and Acquisition </a:t>
            </a:r>
          </a:p>
          <a:p>
            <a:pPr marL="342900" marR="0" lvl="0"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dirty="0">
                <a:solidFill>
                  <a:schemeClr val="tx1">
                    <a:lumMod val="85000"/>
                    <a:lumOff val="15000"/>
                  </a:schemeClr>
                </a:solidFill>
                <a:uFillTx/>
                <a:cs typeface="Times New Roman" pitchFamily="18"/>
              </a:rPr>
              <a:t>International Expansion </a:t>
            </a:r>
          </a:p>
          <a:p>
            <a:pPr marL="342900" marR="0" lvl="0" indent="-34290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dirty="0">
                <a:solidFill>
                  <a:schemeClr val="tx1">
                    <a:lumMod val="85000"/>
                    <a:lumOff val="15000"/>
                  </a:schemeClr>
                </a:solidFill>
                <a:uFillTx/>
                <a:cs typeface="Times New Roman" pitchFamily="18"/>
              </a:rPr>
              <a:t>Enhance the Promotion of Panera Culture</a:t>
            </a:r>
          </a:p>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dirty="0">
              <a:solidFill>
                <a:srgbClr val="000000"/>
              </a:solidFill>
              <a:uFillTx/>
              <a:latin typeface="Times New Roman" pitchFamily="18"/>
              <a:cs typeface="Times New Roman" pitchFamily="18"/>
            </a:endParaRPr>
          </a:p>
        </p:txBody>
      </p:sp>
      <p:sp>
        <p:nvSpPr>
          <p:cNvPr id="7" name="TextBox 9"/>
          <p:cNvSpPr txBox="1"/>
          <p:nvPr/>
        </p:nvSpPr>
        <p:spPr>
          <a:xfrm>
            <a:off x="7810501" y="4031086"/>
            <a:ext cx="2621386" cy="129266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chemeClr val="tx1">
                    <a:lumMod val="85000"/>
                    <a:lumOff val="15000"/>
                  </a:schemeClr>
                </a:solidFill>
                <a:uFillTx/>
                <a:cs typeface="Times New Roman" pitchFamily="18"/>
              </a:rPr>
              <a:t>T</a:t>
            </a:r>
            <a:r>
              <a:rPr lang="en-US" sz="2400" b="0" i="0" u="none" strike="noStrike" kern="1200" cap="none" spc="0" baseline="0" dirty="0">
                <a:solidFill>
                  <a:schemeClr val="tx1">
                    <a:lumMod val="85000"/>
                    <a:lumOff val="15000"/>
                  </a:schemeClr>
                </a:solidFill>
                <a:uFillTx/>
                <a:cs typeface="Times New Roman" pitchFamily="18"/>
              </a:rPr>
              <a:t>hreats</a:t>
            </a:r>
          </a:p>
          <a:p>
            <a:pPr marL="285750" marR="0" lvl="0" indent="-28575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dirty="0">
                <a:solidFill>
                  <a:schemeClr val="tx1">
                    <a:lumMod val="85000"/>
                    <a:lumOff val="15000"/>
                  </a:schemeClr>
                </a:solidFill>
                <a:uFillTx/>
                <a:cs typeface="Times New Roman" pitchFamily="18"/>
              </a:rPr>
              <a:t>Competition </a:t>
            </a:r>
          </a:p>
          <a:p>
            <a:pPr marL="285750" marR="0" lvl="0" indent="-285750" algn="l" defTabSz="457200" rtl="0" fontAlgn="auto" hangingPunct="1">
              <a:lnSpc>
                <a:spcPct val="100000"/>
              </a:lnSpc>
              <a:spcBef>
                <a:spcPts val="0"/>
              </a:spcBef>
              <a:spcAft>
                <a:spcPts val="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dirty="0">
                <a:solidFill>
                  <a:schemeClr val="tx1">
                    <a:lumMod val="85000"/>
                    <a:lumOff val="15000"/>
                  </a:schemeClr>
                </a:solidFill>
                <a:uFillTx/>
                <a:cs typeface="Times New Roman" pitchFamily="18"/>
              </a:rPr>
              <a:t>Changes in Food and Supply Cost</a:t>
            </a:r>
          </a:p>
        </p:txBody>
      </p:sp>
    </p:spTree>
    <p:extLst>
      <p:ext uri="{BB962C8B-B14F-4D97-AF65-F5344CB8AC3E}">
        <p14:creationId xmlns:p14="http://schemas.microsoft.com/office/powerpoint/2010/main" val="15194701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1396</TotalTime>
  <Words>958</Words>
  <Application>Microsoft Office PowerPoint</Application>
  <PresentationFormat>Widescreen</PresentationFormat>
  <Paragraphs>153</Paragraphs>
  <Slides>24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Garamond</vt:lpstr>
      <vt:lpstr>Mangal</vt:lpstr>
      <vt:lpstr>Times New Roman</vt:lpstr>
      <vt:lpstr>Wingdings</vt:lpstr>
      <vt:lpstr>Organic</vt:lpstr>
      <vt:lpstr>PowerPoint Presentation</vt:lpstr>
      <vt:lpstr>                       COMPANY OVERVIEW               HISTORY</vt:lpstr>
      <vt:lpstr>  COMPANY OVERVIEW</vt:lpstr>
      <vt:lpstr>  COMPANY OVERVIEW</vt:lpstr>
      <vt:lpstr>MISSION STATEMENT  &amp;  VISION STATEMENT </vt:lpstr>
      <vt:lpstr>EXECUTIVE SUMMARY TARGET MARKET</vt:lpstr>
      <vt:lpstr>EXECUTIVE SUMMARY EXPANSION PLAN</vt:lpstr>
      <vt:lpstr>  FINANCIAL RATIOS 2008-2016</vt:lpstr>
      <vt:lpstr> SWOT ANALYSIS</vt:lpstr>
      <vt:lpstr>Strategies</vt:lpstr>
      <vt:lpstr>Expansion Strategy</vt:lpstr>
      <vt:lpstr>Panera Bread at Home</vt:lpstr>
      <vt:lpstr>PowerPoint Presentation</vt:lpstr>
      <vt:lpstr>Feeding America</vt:lpstr>
      <vt:lpstr>PowerPoint Presentation</vt:lpstr>
      <vt:lpstr>Marketing Strategy</vt:lpstr>
      <vt:lpstr>Panera Bread Promise</vt:lpstr>
      <vt:lpstr>Advertising Strategy</vt:lpstr>
      <vt:lpstr>Brand Strategy</vt:lpstr>
      <vt:lpstr>Panera Gives Back</vt:lpstr>
      <vt:lpstr>Awards &amp; Recognitions </vt:lpstr>
      <vt:lpstr>Consumer Response</vt:lpstr>
      <vt:lpstr>Expected Response</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Panera Bread</dc:title>
  <dc:creator>Microsoft Office User</dc:creator>
  <cp:lastModifiedBy>Ana Ramos Figueroa</cp:lastModifiedBy>
  <cp:revision>56</cp:revision>
  <dcterms:created xsi:type="dcterms:W3CDTF">2017-03-16T12:18:28Z</dcterms:created>
  <dcterms:modified xsi:type="dcterms:W3CDTF">2017-05-11T10:15:25Z</dcterms:modified>
</cp:coreProperties>
</file>